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Override1.xml" ContentType="application/vnd.openxmlformats-officedocument.themeOverride+xml"/>
  <Override PartName="/ppt/charts/chart13.xml" ContentType="application/vnd.openxmlformats-officedocument.drawingml.chart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tableStyles.xml" ContentType="application/vnd.openxmlformats-officedocument.presentationml.tableStyles+xml"/>
  <Override PartName="/ppt/diagrams/layout17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Default Extension="xlsx" ContentType="application/vnd.openxmlformats-officedocument.spreadsheetml.sheet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diagrams/quickStyle20.xml" ContentType="application/vnd.openxmlformats-officedocument.drawingml.diagramStyle+xml"/>
  <Override PartName="/ppt/diagrams/drawing21.xml" ContentType="application/vnd.ms-office.drawingml.diagramDrawing+xml"/>
  <Override PartName="/ppt/diagrams/colors4.xml" ContentType="application/vnd.openxmlformats-officedocument.drawingml.diagramColors+xml"/>
  <Override PartName="/ppt/diagrams/drawing10.xml" ContentType="application/vnd.ms-office.drawingml.diagramDrawing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diagrams/drawing3.xml" ContentType="application/vnd.ms-office.drawingml.diagramDrawing+xml"/>
  <Override PartName="/ppt/drawings/drawing3.xml" ContentType="application/vnd.openxmlformats-officedocument.drawingml.chartshapes+xml"/>
  <Override PartName="/ppt/diagrams/layout20.xml" ContentType="application/vnd.openxmlformats-officedocument.drawingml.diagram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charts/chart18.xml" ContentType="application/vnd.openxmlformats-officedocument.drawingml.chart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diagrams/data21.xml" ContentType="application/vnd.openxmlformats-officedocument.drawingml.diagramData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charts/chart8.xml" ContentType="application/vnd.openxmlformats-officedocument.drawingml.char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diagrams/layout18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charts/chart10.xml" ContentType="application/vnd.openxmlformats-officedocument.drawingml.chart+xml"/>
  <Override PartName="/ppt/notesSlides/notesSlide8.xml" ContentType="application/vnd.openxmlformats-officedocument.presentationml.notesSlide+xml"/>
  <Override PartName="/ppt/diagrams/drawing8.xml" ContentType="application/vnd.ms-office.drawingml.diagramDrawing+xml"/>
  <Default Extension="gif" ContentType="image/gif"/>
  <Override PartName="/ppt/diagrams/data3.xml" ContentType="application/vnd.openxmlformats-officedocument.drawingml.diagramData+xml"/>
  <Override PartName="/ppt/charts/chart4.xml" ContentType="application/vnd.openxmlformats-officedocument.drawingml.chart+xml"/>
  <Override PartName="/ppt/drawings/drawing8.xml" ContentType="application/vnd.openxmlformats-officedocument.drawingml.chartshapes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layout14.xml" ContentType="application/vnd.openxmlformats-officedocument.drawingml.diagramLayout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ppt/drawings/drawing10.xml" ContentType="application/vnd.openxmlformats-officedocument.drawingml.chartshapes+xml"/>
  <Override PartName="/ppt/diagrams/drawing4.xml" ContentType="application/vnd.ms-office.drawingml.diagramDrawing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drawings/drawing4.xml" ContentType="application/vnd.openxmlformats-officedocument.drawingml.chartshape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diagrams/data15.xml" ContentType="application/vnd.openxmlformats-officedocument.drawingml.diagramData+xml"/>
  <Override PartName="/ppt/diagrams/colors20.xml" ContentType="application/vnd.openxmlformats-officedocument.drawingml.diagramColor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Override3.xml" ContentType="application/vnd.openxmlformats-officedocument.themeOverride+xml"/>
  <Override PartName="/ppt/diagrams/data11.xml" ContentType="application/vnd.openxmlformats-officedocument.drawingml.diagramData+xml"/>
  <Override PartName="/ppt/diagrams/quickStyle19.xml" ContentType="application/vnd.openxmlformats-officedocument.drawingml.diagramStyl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charts/chart15.xml" ContentType="application/vnd.openxmlformats-officedocument.drawingml.char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diagrams/layout19.xml" ContentType="application/vnd.openxmlformats-officedocument.drawingml.diagramLayout+xml"/>
  <Override PartName="/ppt/diagrams/layout3.xml" ContentType="application/vnd.openxmlformats-officedocument.drawingml.diagramLayout+xml"/>
  <Override PartName="/ppt/drawings/drawing9.xml" ContentType="application/vnd.openxmlformats-officedocument.drawingml.chartshapes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notesSlides/notesSlide9.xml" ContentType="application/vnd.openxmlformats-officedocument.presentationml.notesSlide+xml"/>
  <Override PartName="/ppt/diagrams/layout15.xml" ContentType="application/vnd.openxmlformats-officedocument.drawingml.diagramLayout+xml"/>
  <Override PartName="/ppt/charts/chart5.xml" ContentType="application/vnd.openxmlformats-officedocument.drawingml.chart+xml"/>
  <Override PartName="/ppt/drawings/drawing11.xml" ContentType="application/vnd.openxmlformats-officedocument.drawingml.chartshapes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notesSlides/notesSlide10.xml" ContentType="application/vnd.openxmlformats-officedocument.presentationml.notesSlide+xml"/>
  <Override PartName="/ppt/diagrams/colors18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rawings/drawing5.xml" ContentType="application/vnd.openxmlformats-officedocument.drawingml.chartshapes+xml"/>
  <Override PartName="/ppt/notesSlides/notesSlide5.xml" ContentType="application/vnd.openxmlformats-officedocument.presentationml.notesSlide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diagrams/drawing1.xml" ContentType="application/vnd.ms-office.drawingml.diagramDrawing+xml"/>
  <Override PartName="/ppt/drawings/drawing1.xml" ContentType="application/vnd.openxmlformats-officedocument.drawingml.chartshapes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slideLayouts/slideLayout34.xml" ContentType="application/vnd.openxmlformats-officedocument.presentationml.slideLayout+xml"/>
  <Override PartName="/ppt/diagrams/quickStyle1.xml" ContentType="application/vnd.openxmlformats-officedocument.drawingml.diagramStyle+xml"/>
  <Override PartName="/ppt/charts/chart16.xml" ContentType="application/vnd.openxmlformats-officedocument.drawingml.chart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theme/themeOverride4.xml" ContentType="application/vnd.openxmlformats-officedocument.themeOverr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diagrams/data9.xml" ContentType="application/vnd.openxmlformats-officedocument.drawingml.diagramData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charts/chart12.xml" ContentType="application/vnd.openxmlformats-officedocument.drawingml.chart+xml"/>
  <Override PartName="/ppt/diagrams/layout4.xml" ContentType="application/vnd.openxmlformats-officedocument.drawingml.diagramLayout+xml"/>
  <Override PartName="/ppt/charts/chart6.xml" ContentType="application/vnd.openxmlformats-officedocument.drawingml.char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layout16.xml" ContentType="application/vnd.openxmlformats-officedocument.drawingml.diagramLayout+xml"/>
  <Override PartName="/ppt/notesSlides/notesSlide11.xml" ContentType="application/vnd.openxmlformats-officedocument.presentationml.notesSlide+xml"/>
  <Override PartName="/ppt/diagrams/colors19.xml" ContentType="application/vnd.openxmlformats-officedocument.drawingml.diagramColors+xml"/>
  <Override PartName="/ppt/notesSlides/notesSlide6.xml" ContentType="application/vnd.openxmlformats-officedocument.presentationml.notesSlide+xml"/>
  <Override PartName="/ppt/diagrams/drawing6.xml" ContentType="application/vnd.ms-office.drawingml.diagramDrawing+xml"/>
  <Override PartName="/ppt/diagrams/drawing20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charts/chart2.xml" ContentType="application/vnd.openxmlformats-officedocument.drawingml.chart+xml"/>
  <Override PartName="/ppt/drawings/drawing6.xml" ContentType="application/vnd.openxmlformats-officedocument.drawingml.chartshape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diagrams/drawing2.xml" ContentType="application/vnd.ms-office.drawingml.diagramDrawing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diagrams/quickStyle2.xml" ContentType="application/vnd.openxmlformats-officedocument.drawingml.diagramStyle+xml"/>
  <Override PartName="/ppt/drawings/drawing2.xml" ContentType="application/vnd.openxmlformats-officedocument.drawingml.chartshapes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charts/chart17.xml" ContentType="application/vnd.openxmlformats-officedocument.drawingml.chart+xml"/>
  <Override PartName="/ppt/slides/slide32.xml" ContentType="application/vnd.openxmlformats-officedocument.presentationml.slide+xml"/>
  <Override PartName="/ppt/diagrams/data20.xml" ContentType="application/vnd.openxmlformats-officedocument.drawingml.diagramData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charts/chart7.xml" ContentType="application/vnd.openxmlformats-officedocument.drawingml.chart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notesSlides/notesSlide12.xml" ContentType="application/vnd.openxmlformats-officedocument.presentationml.notesSlide+xml"/>
  <Override PartName="/ppt/drawings/drawing7.xml" ContentType="application/vnd.openxmlformats-officedocument.drawingml.chartshapes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quickStyle7.xml" ContentType="application/vnd.openxmlformats-officedocument.drawingml.diagramStyle+xml"/>
  <Override PartName="/ppt/slides/slide48.xml" ContentType="application/vnd.openxmlformats-officedocument.presentationml.slide+xml"/>
  <Override PartName="/ppt/notesSlides/notesSlide3.xml" ContentType="application/vnd.openxmlformats-officedocument.presentationml.notesSlide+xml"/>
  <Override PartName="/ppt/diagrams/colors12.xml" ContentType="application/vnd.openxmlformats-officedocument.drawingml.diagramColors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diagrams/drawing19.xml" ContentType="application/vnd.ms-office.drawingml.diagramDrawing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theme/themeOverride2.xml" ContentType="application/vnd.openxmlformats-officedocument.themeOverride+xml"/>
  <Override PartName="/ppt/charts/chart14.xml" ContentType="application/vnd.openxmlformats-officedocument.drawingml.chart+xml"/>
  <Override PartName="/ppt/diagrams/quickStyle18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1"/>
    <p:sldMasterId id="2147483757" r:id="rId2"/>
  </p:sldMasterIdLst>
  <p:notesMasterIdLst>
    <p:notesMasterId r:id="rId56"/>
  </p:notesMasterIdLst>
  <p:sldIdLst>
    <p:sldId id="387" r:id="rId3"/>
    <p:sldId id="381" r:id="rId4"/>
    <p:sldId id="280" r:id="rId5"/>
    <p:sldId id="318" r:id="rId6"/>
    <p:sldId id="282" r:id="rId7"/>
    <p:sldId id="283" r:id="rId8"/>
    <p:sldId id="406" r:id="rId9"/>
    <p:sldId id="407" r:id="rId10"/>
    <p:sldId id="408" r:id="rId11"/>
    <p:sldId id="409" r:id="rId12"/>
    <p:sldId id="410" r:id="rId13"/>
    <p:sldId id="411" r:id="rId14"/>
    <p:sldId id="413" r:id="rId15"/>
    <p:sldId id="414" r:id="rId16"/>
    <p:sldId id="415" r:id="rId17"/>
    <p:sldId id="416" r:id="rId18"/>
    <p:sldId id="284" r:id="rId19"/>
    <p:sldId id="390" r:id="rId20"/>
    <p:sldId id="405" r:id="rId21"/>
    <p:sldId id="365" r:id="rId22"/>
    <p:sldId id="366" r:id="rId23"/>
    <p:sldId id="355" r:id="rId24"/>
    <p:sldId id="420" r:id="rId25"/>
    <p:sldId id="353" r:id="rId26"/>
    <p:sldId id="354" r:id="rId27"/>
    <p:sldId id="289" r:id="rId28"/>
    <p:sldId id="368" r:id="rId29"/>
    <p:sldId id="369" r:id="rId30"/>
    <p:sldId id="288" r:id="rId31"/>
    <p:sldId id="372" r:id="rId32"/>
    <p:sldId id="294" r:id="rId33"/>
    <p:sldId id="295" r:id="rId34"/>
    <p:sldId id="331" r:id="rId35"/>
    <p:sldId id="375" r:id="rId36"/>
    <p:sldId id="376" r:id="rId37"/>
    <p:sldId id="298" r:id="rId38"/>
    <p:sldId id="300" r:id="rId39"/>
    <p:sldId id="301" r:id="rId40"/>
    <p:sldId id="260" r:id="rId41"/>
    <p:sldId id="364" r:id="rId42"/>
    <p:sldId id="304" r:id="rId43"/>
    <p:sldId id="378" r:id="rId44"/>
    <p:sldId id="361" r:id="rId45"/>
    <p:sldId id="307" r:id="rId46"/>
    <p:sldId id="308" r:id="rId47"/>
    <p:sldId id="309" r:id="rId48"/>
    <p:sldId id="310" r:id="rId49"/>
    <p:sldId id="311" r:id="rId50"/>
    <p:sldId id="312" r:id="rId51"/>
    <p:sldId id="374" r:id="rId52"/>
    <p:sldId id="314" r:id="rId53"/>
    <p:sldId id="315" r:id="rId54"/>
    <p:sldId id="259" r:id="rId5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5DCBD7"/>
    <a:srgbClr val="FF5B52"/>
    <a:srgbClr val="D7D7E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734" autoAdjust="0"/>
    <p:restoredTop sz="94660"/>
  </p:normalViewPr>
  <p:slideViewPr>
    <p:cSldViewPr>
      <p:cViewPr>
        <p:scale>
          <a:sx n="60" d="100"/>
          <a:sy n="60" d="100"/>
        </p:scale>
        <p:origin x="-2232" y="-13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46080363" cy="46080363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0.xml"/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6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1.xml"/><Relationship Id="rId1" Type="http://schemas.openxmlformats.org/officeDocument/2006/relationships/package" Target="../embeddings/_____Microsoft_Office_Excel17.xlsx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18.xlsx"/><Relationship Id="rId1" Type="http://schemas.openxmlformats.org/officeDocument/2006/relationships/themeOverride" Target="../theme/themeOverride4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5.xlsx"/><Relationship Id="rId1" Type="http://schemas.openxmlformats.org/officeDocument/2006/relationships/themeOverride" Target="../theme/themeOverride1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5.xml"/><Relationship Id="rId2" Type="http://schemas.openxmlformats.org/officeDocument/2006/relationships/package" Target="../embeddings/_____Microsoft_Office_Excel6.xlsx"/><Relationship Id="rId1" Type="http://schemas.openxmlformats.org/officeDocument/2006/relationships/themeOverride" Target="../theme/themeOverride2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7.xlsx"/><Relationship Id="rId1" Type="http://schemas.openxmlformats.org/officeDocument/2006/relationships/themeOverride" Target="../theme/themeOverride3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>
        <c:manualLayout>
          <c:layoutTarget val="inner"/>
          <c:xMode val="edge"/>
          <c:yMode val="edge"/>
          <c:x val="6.463005706776119E-2"/>
          <c:y val="0.19531445782885762"/>
          <c:w val="0.86974281134023546"/>
          <c:h val="0.60837169968154092"/>
        </c:manualLayout>
      </c:layout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dLbl>
              <c:idx val="0"/>
              <c:tx>
                <c:rich>
                  <a:bodyPr/>
                  <a:lstStyle/>
                  <a:p>
                    <a:r>
                      <a:rPr lang="ru-RU" sz="2000" dirty="0" smtClean="0"/>
                      <a:t>193.8</a:t>
                    </a:r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2000" dirty="0"/>
                      <a:t>193.8</a:t>
                    </a:r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ru-RU" sz="2000" dirty="0" smtClean="0"/>
                      <a:t>193.8</a:t>
                    </a:r>
                    <a:endParaRPr lang="en-US" sz="2000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2019 год фактическое исполнение</c:v>
                </c:pt>
                <c:pt idx="1">
                  <c:v>2020 год   ожидаемое исполнение</c:v>
                </c:pt>
                <c:pt idx="2">
                  <c:v>2021 год  план </c:v>
                </c:pt>
                <c:pt idx="3">
                  <c:v>2022 год   план</c:v>
                </c:pt>
                <c:pt idx="4">
                  <c:v>2023 год план</c:v>
                </c:pt>
              </c:strCache>
            </c:strRef>
          </c:cat>
          <c:val>
            <c:numRef>
              <c:f>Лист1!$B$2:$B$6</c:f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Безвозмездные поступления из областного бюджета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63500" h="19050"/>
            </a:sp3d>
          </c:spPr>
          <c:dLbls>
            <c:dLbl>
              <c:idx val="0"/>
              <c:layout>
                <c:manualLayout>
                  <c:x val="3.1993423926865343E-3"/>
                  <c:y val="-3.651535398740724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3734657613430424E-3"/>
                  <c:y val="-2.7282851920110658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1.4336869008430516E-3"/>
                  <c:y val="-4.3944926971835913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3.0032506297404146E-3"/>
                  <c:y val="-7.478628830985678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1.4336869008430982E-3"/>
                  <c:y val="-2.9962450208069948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2019 год фактическое исполнение</c:v>
                </c:pt>
                <c:pt idx="1">
                  <c:v>2020 год   ожидаемое исполнение</c:v>
                </c:pt>
                <c:pt idx="2">
                  <c:v>2021 год  план </c:v>
                </c:pt>
                <c:pt idx="3">
                  <c:v>2022 год   план</c:v>
                </c:pt>
                <c:pt idx="4">
                  <c:v>2023 год план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2847.1</c:v>
                </c:pt>
                <c:pt idx="1">
                  <c:v>4266</c:v>
                </c:pt>
                <c:pt idx="2">
                  <c:v>6070.1</c:v>
                </c:pt>
                <c:pt idx="3">
                  <c:v>8378.7000000000007</c:v>
                </c:pt>
                <c:pt idx="4">
                  <c:v>2086.4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Собственные доходы бюджета</c:v>
                </c:pt>
              </c:strCache>
            </c:strRef>
          </c:tx>
          <c:spPr>
            <a:solidFill>
              <a:srgbClr val="92D050"/>
            </a:solidFill>
          </c:spPr>
          <c:dLbls>
            <c:dLbl>
              <c:idx val="0"/>
              <c:layout>
                <c:manualLayout>
                  <c:x val="2.9877232675875384E-3"/>
                  <c:y val="-6.2872446265653303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"/>
                  <c:y val="-7.1544507819536737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9878408991189632E-3"/>
                  <c:y val="-7.8048553984948921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4939204495594816E-3"/>
                  <c:y val="-7.1544507819536807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5.9756817982379541E-3"/>
                  <c:y val="-7.5880709306351338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2019 год фактическое исполнение</c:v>
                </c:pt>
                <c:pt idx="1">
                  <c:v>2020 год   ожидаемое исполнение</c:v>
                </c:pt>
                <c:pt idx="2">
                  <c:v>2021 год  план </c:v>
                </c:pt>
                <c:pt idx="3">
                  <c:v>2022 год   план</c:v>
                </c:pt>
                <c:pt idx="4">
                  <c:v>2023 год план</c:v>
                </c:pt>
              </c:strCache>
            </c:strRef>
          </c:cat>
          <c:val>
            <c:numRef>
              <c:f>Лист1!$D$2:$D$6</c:f>
              <c:numCache>
                <c:formatCode>#,##0.0</c:formatCode>
                <c:ptCount val="5"/>
                <c:pt idx="0">
                  <c:v>1521</c:v>
                </c:pt>
                <c:pt idx="1">
                  <c:v>1614.3</c:v>
                </c:pt>
                <c:pt idx="2">
                  <c:v>1682.9</c:v>
                </c:pt>
                <c:pt idx="3">
                  <c:v>1622.3</c:v>
                </c:pt>
                <c:pt idx="4">
                  <c:v>1659.8</c:v>
                </c:pt>
              </c:numCache>
            </c:numRef>
          </c:val>
        </c:ser>
        <c:dLbls>
          <c:showVal val="1"/>
        </c:dLbls>
        <c:gapWidth val="75"/>
        <c:overlap val="100"/>
        <c:axId val="144518144"/>
        <c:axId val="144564992"/>
      </c:barChart>
      <c:catAx>
        <c:axId val="144518144"/>
        <c:scaling>
          <c:orientation val="minMax"/>
        </c:scaling>
        <c:delete val="1"/>
        <c:axPos val="b"/>
        <c:numFmt formatCode="General" sourceLinked="1"/>
        <c:majorTickMark val="none"/>
        <c:tickLblPos val="none"/>
        <c:crossAx val="144564992"/>
        <c:crosses val="autoZero"/>
        <c:auto val="1"/>
        <c:lblAlgn val="ctr"/>
        <c:lblOffset val="100"/>
        <c:tickLblSkip val="1"/>
      </c:catAx>
      <c:valAx>
        <c:axId val="144564992"/>
        <c:scaling>
          <c:orientation val="minMax"/>
        </c:scaling>
        <c:delete val="1"/>
        <c:axPos val="l"/>
        <c:numFmt formatCode="#,##0.0" sourceLinked="1"/>
        <c:majorTickMark val="none"/>
        <c:tickLblPos val="none"/>
        <c:crossAx val="144518144"/>
        <c:crosses val="autoZero"/>
        <c:crossBetween val="between"/>
      </c:valAx>
      <c:spPr>
        <a:solidFill>
          <a:schemeClr val="bg2"/>
        </a:solidFill>
      </c:spPr>
    </c:plotArea>
    <c:legend>
      <c:legendPos val="r"/>
      <c:layout>
        <c:manualLayout>
          <c:xMode val="edge"/>
          <c:yMode val="edge"/>
          <c:x val="6.8029802674742642E-3"/>
          <c:y val="0.90253012517128273"/>
          <c:w val="0.93824560290784964"/>
          <c:h val="9.7469874828692668E-2"/>
        </c:manualLayout>
      </c:layout>
      <c:spPr>
        <a:ln w="127000"/>
      </c:spPr>
      <c:txPr>
        <a:bodyPr/>
        <a:lstStyle/>
        <a:p>
          <a:pPr>
            <a:defRPr sz="18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spPr>
    <a:noFill/>
    <a:scene3d>
      <a:camera prst="orthographicFront"/>
      <a:lightRig rig="threePt" dir="t"/>
    </a:scene3d>
    <a:sp3d>
      <a:bevelT h="6350"/>
    </a:sp3d>
  </c:spPr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31"/>
  <c:chart>
    <c:autoTitleDeleted val="1"/>
    <c:plotArea>
      <c:layout>
        <c:manualLayout>
          <c:layoutTarget val="inner"/>
          <c:xMode val="edge"/>
          <c:yMode val="edge"/>
          <c:x val="5.7489247226498813E-2"/>
          <c:y val="0.18699033440728968"/>
          <c:w val="0.9425106665964339"/>
          <c:h val="0.5555891937932822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Столбец3</c:v>
                </c:pt>
              </c:strCache>
            </c:strRef>
          </c:tx>
          <c:spPr>
            <a:solidFill>
              <a:srgbClr val="FFFF00"/>
            </a:solidFill>
          </c:spPr>
          <c:dLbls>
            <c:dLbl>
              <c:idx val="1"/>
              <c:layout>
                <c:manualLayout>
                  <c:x val="-7.8394545550316934E-3"/>
                  <c:y val="0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lt1"/>
              </a:solidFill>
              <a:ln w="25400" cap="flat" cmpd="sng" algn="ctr">
                <a:solidFill>
                  <a:schemeClr val="accent1"/>
                </a:solidFill>
                <a:prstDash val="solid"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Факт
 2019</c:v>
                </c:pt>
                <c:pt idx="1">
                  <c:v>Ожидаемое 
2020</c:v>
                </c:pt>
                <c:pt idx="2">
                  <c:v>Проект
2021</c:v>
                </c:pt>
                <c:pt idx="3">
                  <c:v>Проект 
2022</c:v>
                </c:pt>
                <c:pt idx="4">
                  <c:v>Проект 
2023</c:v>
                </c:pt>
              </c:strCache>
            </c:strRef>
          </c:cat>
          <c:val>
            <c:numRef>
              <c:f>Лист1!$B$2:$B$6</c:f>
              <c:numCache>
                <c:formatCode>0.0</c:formatCode>
                <c:ptCount val="5"/>
                <c:pt idx="0">
                  <c:v>82.1</c:v>
                </c:pt>
                <c:pt idx="1">
                  <c:v>66.900000000000006</c:v>
                </c:pt>
                <c:pt idx="2">
                  <c:v>95.5</c:v>
                </c:pt>
                <c:pt idx="3">
                  <c:v>18.5</c:v>
                </c:pt>
                <c:pt idx="4">
                  <c:v>18.399999999999999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C51-4D19-9B18-D610DFB8B05A}"/>
            </c:ext>
          </c:extLst>
        </c:ser>
        <c:dLbls>
          <c:showVal val="1"/>
        </c:dLbls>
        <c:gapWidth val="75"/>
        <c:axId val="155381120"/>
        <c:axId val="155485312"/>
      </c:barChart>
      <c:catAx>
        <c:axId val="155381120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>
                <a:solidFill>
                  <a:schemeClr val="tx1"/>
                </a:solidFill>
              </a:defRPr>
            </a:pPr>
            <a:endParaRPr lang="ru-RU"/>
          </a:p>
        </c:txPr>
        <c:crossAx val="155485312"/>
        <c:crosses val="autoZero"/>
        <c:auto val="1"/>
        <c:lblAlgn val="ctr"/>
        <c:lblOffset val="100"/>
      </c:catAx>
      <c:valAx>
        <c:axId val="155485312"/>
        <c:scaling>
          <c:orientation val="minMax"/>
        </c:scaling>
        <c:delete val="1"/>
        <c:axPos val="l"/>
        <c:numFmt formatCode="0.0" sourceLinked="1"/>
        <c:majorTickMark val="none"/>
        <c:tickLblPos val="none"/>
        <c:crossAx val="155381120"/>
        <c:crosses val="autoZero"/>
        <c:crossBetween val="between"/>
      </c:valAx>
    </c:plotArea>
    <c:plotVisOnly val="1"/>
    <c:dispBlanksAs val="gap"/>
  </c:chart>
  <c:txPr>
    <a:bodyPr/>
    <a:lstStyle/>
    <a:p>
      <a:pPr algn="r" rtl="0" fontAlgn="base">
        <a:spcBef>
          <a:spcPct val="0"/>
        </a:spcBef>
        <a:spcAft>
          <a:spcPct val="0"/>
        </a:spcAft>
        <a:defRPr lang="ru-RU" sz="1200" kern="1200" smtClean="0">
          <a:solidFill>
            <a:schemeClr val="tx1">
              <a:tint val="75000"/>
            </a:schemeClr>
          </a:solidFill>
          <a:latin typeface="Times New Roman" pitchFamily="18" charset="0"/>
          <a:ea typeface="+mn-ea"/>
          <a:cs typeface="Times New Roman" pitchFamily="18" charset="0"/>
        </a:defRPr>
      </a:pPr>
      <a:endParaRPr lang="ru-RU"/>
    </a:p>
  </c:txPr>
  <c:externalData r:id="rId1"/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0"/>
  <c:chart>
    <c:autoTitleDeleted val="1"/>
    <c:plotArea>
      <c:layout>
        <c:manualLayout>
          <c:layoutTarget val="inner"/>
          <c:xMode val="edge"/>
          <c:yMode val="edge"/>
          <c:x val="5.1959428149133333E-2"/>
          <c:y val="1.1452551448107633E-2"/>
          <c:w val="0.93983645161679363"/>
          <c:h val="0.57926142637100675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0000"/>
            </a:solidFill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Факт
 2019</c:v>
                </c:pt>
                <c:pt idx="1">
                  <c:v>Ожидаемое 
2020</c:v>
                </c:pt>
                <c:pt idx="2">
                  <c:v>Проект
2021</c:v>
                </c:pt>
                <c:pt idx="3">
                  <c:v>Проект 
2022</c:v>
                </c:pt>
                <c:pt idx="4">
                  <c:v>Проект 
2023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171.6</c:v>
                </c:pt>
                <c:pt idx="1">
                  <c:v>150.69999999999999</c:v>
                </c:pt>
                <c:pt idx="2">
                  <c:v>174.7</c:v>
                </c:pt>
                <c:pt idx="3" formatCode="0.0">
                  <c:v>150.80000000000001</c:v>
                </c:pt>
                <c:pt idx="4" formatCode="0.0">
                  <c:v>148.80000000000001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D3C-4EA3-9CEE-9AA969C059CC}"/>
            </c:ext>
          </c:extLst>
        </c:ser>
        <c:dLbls>
          <c:showVal val="1"/>
        </c:dLbls>
        <c:gapWidth val="75"/>
        <c:axId val="155567616"/>
        <c:axId val="155569152"/>
      </c:barChart>
      <c:catAx>
        <c:axId val="155567616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5569152"/>
        <c:crosses val="autoZero"/>
        <c:auto val="1"/>
        <c:lblAlgn val="ctr"/>
        <c:lblOffset val="100"/>
      </c:catAx>
      <c:valAx>
        <c:axId val="155569152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155567616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0"/>
  <c:chart>
    <c:autoTitleDeleted val="1"/>
    <c:plotArea>
      <c:layout/>
      <c:barChart>
        <c:barDir val="col"/>
        <c:grouping val="clustered"/>
        <c:dLbls>
          <c:showVal val="1"/>
        </c:dLbls>
        <c:gapWidth val="75"/>
        <c:axId val="155646976"/>
        <c:axId val="155648768"/>
      </c:barChart>
      <c:catAx>
        <c:axId val="155646976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5648768"/>
        <c:crosses val="autoZero"/>
        <c:auto val="1"/>
        <c:lblAlgn val="ctr"/>
        <c:lblOffset val="100"/>
      </c:catAx>
      <c:valAx>
        <c:axId val="155648768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15564697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1"/>
  <c:chart>
    <c:autoTitleDeleted val="1"/>
    <c:plotArea>
      <c:layout/>
      <c:barChart>
        <c:barDir val="col"/>
        <c:grouping val="clustered"/>
        <c:dLbls>
          <c:showVal val="1"/>
        </c:dLbls>
        <c:gapWidth val="75"/>
        <c:axId val="155697152"/>
        <c:axId val="155698688"/>
      </c:barChart>
      <c:catAx>
        <c:axId val="155697152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55698688"/>
        <c:crosses val="autoZero"/>
        <c:auto val="1"/>
        <c:lblAlgn val="ctr"/>
        <c:lblOffset val="100"/>
      </c:catAx>
      <c:valAx>
        <c:axId val="155698688"/>
        <c:scaling>
          <c:orientation val="minMax"/>
        </c:scaling>
        <c:delete val="1"/>
        <c:axPos val="l"/>
        <c:numFmt formatCode="0.0" sourceLinked="1"/>
        <c:majorTickMark val="none"/>
        <c:tickLblPos val="none"/>
        <c:crossAx val="15569715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>
          <a:latin typeface="Times New Roman" pitchFamily="18" charset="0"/>
          <a:cs typeface="Times New Roman" pitchFamily="18" charset="0"/>
        </a:defRPr>
      </a:pPr>
      <a:endParaRPr lang="ru-RU"/>
    </a:p>
  </c:txPr>
  <c:externalData r:id="rId1"/>
  <c:userShapes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9"/>
  <c:chart>
    <c:autoTitleDeleted val="1"/>
    <c:plotArea>
      <c:layout>
        <c:manualLayout>
          <c:layoutTarget val="inner"/>
          <c:xMode val="edge"/>
          <c:yMode val="edge"/>
          <c:x val="0"/>
          <c:y val="9.4063622560456694E-2"/>
          <c:w val="0.9433700151324077"/>
          <c:h val="0.65892123097433908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Столбец3</c:v>
                </c:pt>
              </c:strCache>
            </c:strRef>
          </c:tx>
          <c:spPr>
            <a:solidFill>
              <a:srgbClr val="66FF99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dLbl>
              <c:idx val="0"/>
              <c:layout>
                <c:manualLayout>
                  <c:x val="1.4939204495595091E-3"/>
                  <c:y val="0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9704-4DA8-8110-A2219F159AC5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>
                    <a:solidFill>
                      <a:schemeClr val="tx2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Факт 
2019</c:v>
                </c:pt>
                <c:pt idx="1">
                  <c:v>Ожидаемое
 2020</c:v>
                </c:pt>
                <c:pt idx="2">
                  <c:v>Проект
 2021</c:v>
                </c:pt>
                <c:pt idx="3">
                  <c:v>Проект
 2022</c:v>
                </c:pt>
                <c:pt idx="4">
                  <c:v>Проект
 2023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 formatCode="0.0">
                  <c:v>4.8</c:v>
                </c:pt>
                <c:pt idx="1">
                  <c:v>3.1</c:v>
                </c:pt>
                <c:pt idx="2" formatCode="0.0">
                  <c:v>3.1</c:v>
                </c:pt>
                <c:pt idx="3" formatCode="0.0">
                  <c:v>3.3</c:v>
                </c:pt>
                <c:pt idx="4">
                  <c:v>3.4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704-4DA8-8110-A2219F159AC5}"/>
            </c:ext>
          </c:extLst>
        </c:ser>
        <c:dLbls>
          <c:showVal val="1"/>
        </c:dLbls>
        <c:gapWidth val="75"/>
        <c:axId val="155727744"/>
        <c:axId val="155729280"/>
      </c:barChart>
      <c:catAx>
        <c:axId val="155727744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55729280"/>
        <c:crosses val="autoZero"/>
        <c:auto val="1"/>
        <c:lblAlgn val="ctr"/>
        <c:lblOffset val="100"/>
      </c:catAx>
      <c:valAx>
        <c:axId val="155729280"/>
        <c:scaling>
          <c:orientation val="minMax"/>
        </c:scaling>
        <c:delete val="1"/>
        <c:axPos val="l"/>
        <c:numFmt formatCode="0.0" sourceLinked="1"/>
        <c:majorTickMark val="none"/>
        <c:tickLblPos val="none"/>
        <c:crossAx val="155727744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 b="1"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0"/>
  <c:chart>
    <c:autoTitleDeleted val="1"/>
    <c:plotArea>
      <c:layout>
        <c:manualLayout>
          <c:layoutTarget val="inner"/>
          <c:xMode val="edge"/>
          <c:yMode val="edge"/>
          <c:x val="7.8902051818804123E-2"/>
          <c:y val="7.7602531720104423E-2"/>
          <c:w val="0.89789146235214146"/>
          <c:h val="0.50903538997632336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7030A0"/>
            </a:solidFill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Ожидаемое
 2020</c:v>
                </c:pt>
                <c:pt idx="1">
                  <c:v>Проект 
2021</c:v>
                </c:pt>
                <c:pt idx="2">
                  <c:v>Проект 
2023</c:v>
                </c:pt>
                <c:pt idx="3">
                  <c:v>Проект
2023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12.9</c:v>
                </c:pt>
                <c:pt idx="1">
                  <c:v>9.4</c:v>
                </c:pt>
                <c:pt idx="2">
                  <c:v>9.4</c:v>
                </c:pt>
                <c:pt idx="3">
                  <c:v>8.4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76C-4C6F-9D65-B66D10CD7B19}"/>
            </c:ext>
          </c:extLst>
        </c:ser>
        <c:dLbls>
          <c:showVal val="1"/>
        </c:dLbls>
        <c:gapWidth val="75"/>
        <c:axId val="155819008"/>
        <c:axId val="155820800"/>
      </c:barChart>
      <c:catAx>
        <c:axId val="155819008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5820800"/>
        <c:crosses val="autoZero"/>
        <c:auto val="1"/>
        <c:lblAlgn val="ctr"/>
        <c:lblOffset val="100"/>
      </c:catAx>
      <c:valAx>
        <c:axId val="155820800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155819008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0"/>
  <c:chart>
    <c:autoTitleDeleted val="1"/>
    <c:plotArea>
      <c:layout>
        <c:manualLayout>
          <c:layoutTarget val="inner"/>
          <c:xMode val="edge"/>
          <c:yMode val="edge"/>
          <c:x val="3.701577739647622E-2"/>
          <c:y val="8.5512384145870216E-2"/>
          <c:w val="0.95209722925161955"/>
          <c:h val="0.66373215476058733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3333FF"/>
            </a:solidFill>
          </c:spPr>
          <c:dLbls>
            <c:dLbl>
              <c:idx val="1"/>
              <c:layout>
                <c:manualLayout>
                  <c:x val="6.4134288109402113E-3"/>
                  <c:y val="0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2067144054701052E-3"/>
                  <c:y val="0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Факт 
2018</c:v>
                </c:pt>
                <c:pt idx="1">
                  <c:v>Ожидаемое 
2019</c:v>
                </c:pt>
                <c:pt idx="2">
                  <c:v>Проект
2020</c:v>
                </c:pt>
                <c:pt idx="3">
                  <c:v>Проект
2021</c:v>
                </c:pt>
                <c:pt idx="4">
                  <c:v>Проект 
2012</c:v>
                </c:pt>
              </c:strCache>
            </c:strRef>
          </c:cat>
          <c:val>
            <c:numRef>
              <c:f>Лист1!$B$2:$B$6</c:f>
              <c:numCache>
                <c:formatCode>0.0</c:formatCode>
                <c:ptCount val="5"/>
                <c:pt idx="0">
                  <c:v>20.5</c:v>
                </c:pt>
                <c:pt idx="1">
                  <c:v>8.1</c:v>
                </c:pt>
                <c:pt idx="2" formatCode="General">
                  <c:v>7.3</c:v>
                </c:pt>
                <c:pt idx="3">
                  <c:v>6.9</c:v>
                </c:pt>
                <c:pt idx="4" formatCode="General">
                  <c:v>6.6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CEF-4F41-9D8E-5432AF2132D3}"/>
            </c:ext>
          </c:extLst>
        </c:ser>
        <c:dLbls>
          <c:showVal val="1"/>
        </c:dLbls>
        <c:gapWidth val="75"/>
        <c:axId val="155828608"/>
        <c:axId val="155830144"/>
      </c:barChart>
      <c:catAx>
        <c:axId val="155828608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5830144"/>
        <c:crosses val="autoZero"/>
        <c:auto val="1"/>
        <c:lblAlgn val="ctr"/>
        <c:lblOffset val="100"/>
      </c:catAx>
      <c:valAx>
        <c:axId val="155830144"/>
        <c:scaling>
          <c:orientation val="minMax"/>
        </c:scaling>
        <c:delete val="1"/>
        <c:axPos val="l"/>
        <c:numFmt formatCode="0.0" sourceLinked="1"/>
        <c:majorTickMark val="none"/>
        <c:tickLblPos val="none"/>
        <c:crossAx val="155828608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floor>
      <c:spPr>
        <a:noFill/>
      </c:spPr>
    </c:floor>
    <c:plotArea>
      <c:layout>
        <c:manualLayout>
          <c:layoutTarget val="inner"/>
          <c:xMode val="edge"/>
          <c:yMode val="edge"/>
          <c:x val="6.8592022776070502E-2"/>
          <c:y val="3.1113554982573611E-2"/>
          <c:w val="0.67825259346470923"/>
          <c:h val="0.79985908526741134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Субсидии</c:v>
                </c:pt>
              </c:strCache>
            </c:strRef>
          </c:tx>
          <c:spPr>
            <a:gradFill flip="none" rotWithShape="1">
              <a:gsLst>
                <a:gs pos="0">
                  <a:srgbClr val="31BD31">
                    <a:shade val="30000"/>
                    <a:satMod val="115000"/>
                  </a:srgbClr>
                </a:gs>
                <a:gs pos="50000">
                  <a:srgbClr val="31BD31">
                    <a:shade val="67500"/>
                    <a:satMod val="115000"/>
                  </a:srgbClr>
                </a:gs>
                <a:gs pos="100000">
                  <a:srgbClr val="31BD31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</c:spPr>
          <c:dLbls>
            <c:dLbl>
              <c:idx val="0"/>
              <c:layout>
                <c:manualLayout>
                  <c:x val="-2.8180993000875041E-2"/>
                  <c:y val="-3.9102196569478352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4447463312368984E-2"/>
                  <c:y val="-1.2924617479904418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3.7284109014675215E-2"/>
                  <c:y val="-2.4597223754699672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3.7004612159329334E-2"/>
                  <c:y val="-2.1761980359768979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3.2730187283678616E-2"/>
                  <c:y val="-4.6201956136310555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solidFill>
                <a:srgbClr val="00B050"/>
              </a:solidFill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2000" b="1" i="0" u="none" strike="noStrike" kern="1200" baseline="0">
                    <a:solidFill>
                      <a:srgbClr val="002060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2020 год                    уточненный план</c:v>
                </c:pt>
                <c:pt idx="1">
                  <c:v>   2021 проект</c:v>
                </c:pt>
                <c:pt idx="2">
                  <c:v>2022 проект</c:v>
                </c:pt>
                <c:pt idx="3">
                  <c:v>2023 проект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331.6</c:v>
                </c:pt>
                <c:pt idx="1">
                  <c:v>570.4</c:v>
                </c:pt>
                <c:pt idx="2">
                  <c:v>346.8</c:v>
                </c:pt>
                <c:pt idx="3">
                  <c:v>12.7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Субвенции</c:v>
                </c:pt>
              </c:strCache>
            </c:strRef>
          </c:tx>
          <c:spPr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</c:spPr>
          <c:dLbls>
            <c:dLbl>
              <c:idx val="0"/>
              <c:layout>
                <c:manualLayout>
                  <c:x val="6.2176100628930864E-2"/>
                  <c:y val="1.5250781014553186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5.4166666666667092E-2"/>
                  <c:y val="2.469130041885861E-3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6.5277777777777782E-2"/>
                  <c:y val="4.9382600837718418E-3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7.7777777777777821E-2"/>
                  <c:y val="-1.7283910293200561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2020 год                    уточненный план</c:v>
                </c:pt>
                <c:pt idx="1">
                  <c:v>   2021 проект</c:v>
                </c:pt>
                <c:pt idx="2">
                  <c:v>2022 проект</c:v>
                </c:pt>
                <c:pt idx="3">
                  <c:v>2023 проект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2094.5</c:v>
                </c:pt>
                <c:pt idx="1">
                  <c:v>2379.6999999999998</c:v>
                </c:pt>
                <c:pt idx="2">
                  <c:v>2391.6999999999998</c:v>
                </c:pt>
                <c:pt idx="3">
                  <c:v>1982.3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Дотации</c:v>
                </c:pt>
              </c:strCache>
            </c:strRef>
          </c:tx>
          <c:spPr>
            <a:gradFill flip="none" rotWithShape="1">
              <a:gsLst>
                <a:gs pos="0">
                  <a:srgbClr val="3366FF">
                    <a:shade val="30000"/>
                    <a:satMod val="115000"/>
                  </a:srgbClr>
                </a:gs>
                <a:gs pos="50000">
                  <a:srgbClr val="3366FF">
                    <a:shade val="67500"/>
                    <a:satMod val="115000"/>
                  </a:srgbClr>
                </a:gs>
                <a:gs pos="100000">
                  <a:srgbClr val="3366FF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</c:spPr>
          <c:dLbls>
            <c:dLbl>
              <c:idx val="0"/>
              <c:layout>
                <c:manualLayout>
                  <c:x val="7.9012073560329799E-2"/>
                  <c:y val="2.0914886293832466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7.2622138364779876E-2"/>
                  <c:y val="-2.8757968654020052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3395555555555561E-2"/>
                  <c:y val="-3.1372329440749205E-2"/>
                </c:manualLayout>
              </c:layout>
              <c:spPr>
                <a:solidFill>
                  <a:srgbClr val="0070C0"/>
                </a:solidFill>
              </c:spPr>
              <c:txPr>
                <a:bodyPr/>
                <a:lstStyle/>
                <a:p>
                  <a:pPr algn="ctr" rtl="0">
                    <a:defRPr lang="ru-RU" sz="1800" b="1" i="0" u="none" strike="noStrike" kern="1200" baseline="0">
                      <a:solidFill>
                        <a:prstClr val="white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pPr>
                  <a:endParaRPr lang="ru-RU"/>
                </a:p>
              </c:txPr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7.6135849056603852E-2"/>
                  <c:y val="-4.1829772587665286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rgbClr val="0070C0"/>
              </a:solidFill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2020 год                    уточненный план</c:v>
                </c:pt>
                <c:pt idx="1">
                  <c:v>   2021 проект</c:v>
                </c:pt>
                <c:pt idx="2">
                  <c:v>2022 проект</c:v>
                </c:pt>
                <c:pt idx="3">
                  <c:v>2023 проект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70.5</c:v>
                </c:pt>
                <c:pt idx="1">
                  <c:v>66.099999999999994</c:v>
                </c:pt>
                <c:pt idx="2">
                  <c:v>86.3</c:v>
                </c:pt>
                <c:pt idx="3">
                  <c:v>86.3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Иные межбюджетные трансферты</c:v>
                </c:pt>
              </c:strCache>
            </c:strRef>
          </c:tx>
          <c:spPr>
            <a:solidFill>
              <a:srgbClr val="FFFF00"/>
            </a:solidFill>
          </c:spPr>
          <c:dLbls>
            <c:dLbl>
              <c:idx val="0"/>
              <c:layout>
                <c:manualLayout>
                  <c:x val="-5.1388888888888873E-2"/>
                  <c:y val="-2.7160430460743602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3.0555555555555652E-2"/>
                  <c:y val="-1.9753040335086281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5.5332662473794571E-2"/>
                  <c:y val="-7.2330717051232063E-2"/>
                </c:manualLayout>
              </c:layout>
              <c:tx>
                <c:rich>
                  <a:bodyPr/>
                  <a:lstStyle/>
                  <a:p>
                    <a:r>
                      <a:rPr dirty="0" smtClean="0"/>
                      <a:t> 5 553.9</a:t>
                    </a:r>
                    <a:endParaRPr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8.8182006844454205E-3"/>
                  <c:y val="-3.7763103505631446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solidFill>
                <a:srgbClr val="FFFF00"/>
              </a:solidFill>
            </c:spPr>
            <c:txPr>
              <a:bodyPr/>
              <a:lstStyle/>
              <a:p>
                <a:pPr algn="ctr">
                  <a:defRPr lang="ru-RU" sz="2000" b="1" i="0" u="none" strike="noStrike" kern="1200" baseline="0">
                    <a:solidFill>
                      <a:srgbClr val="002060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2020 год                    уточненный план</c:v>
                </c:pt>
                <c:pt idx="1">
                  <c:v>   2021 проект</c:v>
                </c:pt>
                <c:pt idx="2">
                  <c:v>2022 проект</c:v>
                </c:pt>
                <c:pt idx="3">
                  <c:v>2023 проект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350</c:v>
                </c:pt>
                <c:pt idx="1">
                  <c:v>3053.9</c:v>
                </c:pt>
                <c:pt idx="2">
                  <c:v>5553.9</c:v>
                </c:pt>
                <c:pt idx="3">
                  <c:v>5.0999999999999996</c:v>
                </c:pt>
              </c:numCache>
            </c:numRef>
          </c:val>
        </c:ser>
        <c:shape val="box"/>
        <c:axId val="156137728"/>
        <c:axId val="156045312"/>
        <c:axId val="0"/>
      </c:bar3DChart>
      <c:catAx>
        <c:axId val="156137728"/>
        <c:scaling>
          <c:orientation val="minMax"/>
        </c:scaling>
        <c:delete val="1"/>
        <c:axPos val="b"/>
        <c:numFmt formatCode="General" sourceLinked="0"/>
        <c:tickLblPos val="none"/>
        <c:crossAx val="156045312"/>
        <c:crosses val="autoZero"/>
        <c:auto val="1"/>
        <c:lblAlgn val="ctr"/>
        <c:lblOffset val="100"/>
      </c:catAx>
      <c:valAx>
        <c:axId val="156045312"/>
        <c:scaling>
          <c:orientation val="minMax"/>
          <c:max val="7000"/>
          <c:min val="0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400">
                <a:solidFill>
                  <a:schemeClr val="tx2">
                    <a:lumMod val="75000"/>
                  </a:schemeClr>
                </a:solidFill>
              </a:defRPr>
            </a:pPr>
            <a:endParaRPr lang="ru-RU"/>
          </a:p>
        </c:txPr>
        <c:crossAx val="1561377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6152551961103665"/>
          <c:y val="0.10543161243892279"/>
          <c:w val="0.23424168853893595"/>
          <c:h val="0.70920686099303354"/>
        </c:manualLayout>
      </c:layout>
      <c:txPr>
        <a:bodyPr/>
        <a:lstStyle/>
        <a:p>
          <a:pPr>
            <a:defRPr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0"/>
      <c:perspective val="30"/>
    </c:view3D>
    <c:floor>
      <c:spPr>
        <a:solidFill>
          <a:srgbClr val="1F497D">
            <a:lumMod val="20000"/>
            <a:lumOff val="80000"/>
          </a:srgbClr>
        </a:solidFill>
      </c:spPr>
    </c:floor>
    <c:sideWall>
      <c:spPr>
        <a:noFill/>
        <a:ln>
          <a:noFill/>
        </a:ln>
      </c:spPr>
    </c:sideWall>
    <c:backWall>
      <c:spPr>
        <a:noFill/>
        <a:ln>
          <a:noFill/>
        </a:ln>
      </c:spPr>
    </c:backWall>
    <c:plotArea>
      <c:layout>
        <c:manualLayout>
          <c:layoutTarget val="inner"/>
          <c:xMode val="edge"/>
          <c:yMode val="edge"/>
          <c:x val="7.9221644047644812E-2"/>
          <c:y val="4.9430322626293433E-2"/>
          <c:w val="0.93541125602269781"/>
          <c:h val="0.88510336080080443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на обслуживание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00B0F0"/>
              </a:solidFill>
            </a:ln>
          </c:spP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14004287404642957"/>
                  <c:y val="-0.3191024833261324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400" b="1">
                      <a:solidFill>
                        <a:srgbClr val="FF0000"/>
                      </a:solidFill>
                    </a:defRPr>
                  </a:pPr>
                  <a:endParaRPr lang="ru-RU"/>
                </a:p>
              </c:txPr>
              <c:showLegendKey val="1"/>
              <c:showSerNam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1"/>
            <c:showSerName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0.60000000000000064</c:v>
                </c:pt>
                <c:pt idx="1">
                  <c:v>0.5</c:v>
                </c:pt>
                <c:pt idx="2">
                  <c:v>2.1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Предельный объем расходов на обслуживание муниципального долга</c:v>
                </c:pt>
              </c:strCache>
            </c:strRef>
          </c:tx>
          <c:spPr>
            <a:solidFill>
              <a:srgbClr val="16BAA6"/>
            </a:solidFill>
          </c:spPr>
          <c:dLbls>
            <c:dLbl>
              <c:idx val="0"/>
              <c:layout>
                <c:manualLayout>
                  <c:x val="0.32777548363616038"/>
                  <c:y val="0.48768722528627201"/>
                </c:manualLayout>
              </c:layout>
              <c:showLegendKey val="1"/>
              <c:showSerNam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0.24269779541446293"/>
                  <c:y val="-0.17071742690058481"/>
                </c:manualLayout>
              </c:layout>
              <c:showLegendKey val="1"/>
              <c:showSerName val="1"/>
              <c:extLst>
                <c:ext xmlns:c15="http://schemas.microsoft.com/office/drawing/2012/chart" uri="{CE6537A1-D6FC-4f65-9D91-7224C49458BB}">
                  <c15:layout>
                    <c:manualLayout>
                      <c:w val="0.2887200101369955"/>
                      <c:h val="0.46722058516526371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rgbClr val="00B050"/>
                    </a:solidFill>
                  </a:defRPr>
                </a:pPr>
                <a:endParaRPr lang="ru-RU"/>
              </a:p>
            </c:txPr>
            <c:showLegendKey val="1"/>
            <c:showSerName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3">
                  <c:v>15</c:v>
                </c:pt>
              </c:numCache>
            </c:numRef>
          </c:val>
        </c:ser>
        <c:shape val="box"/>
        <c:axId val="107447424"/>
        <c:axId val="107448960"/>
        <c:axId val="0"/>
      </c:bar3DChart>
      <c:catAx>
        <c:axId val="107447424"/>
        <c:scaling>
          <c:orientation val="minMax"/>
        </c:scaling>
        <c:axPos val="b"/>
        <c:numFmt formatCode="General" sourceLinked="1"/>
        <c:tickLblPos val="nextTo"/>
        <c:spPr>
          <a:solidFill>
            <a:sysClr val="window" lastClr="FFFFFF"/>
          </a:solidFill>
        </c:spPr>
        <c:txPr>
          <a:bodyPr/>
          <a:lstStyle/>
          <a:p>
            <a:pPr>
              <a:defRPr sz="1800" b="1"/>
            </a:pPr>
            <a:endParaRPr lang="ru-RU"/>
          </a:p>
        </c:txPr>
        <c:crossAx val="107448960"/>
        <c:crosses val="autoZero"/>
        <c:auto val="1"/>
        <c:lblAlgn val="ctr"/>
        <c:lblOffset val="100"/>
      </c:catAx>
      <c:valAx>
        <c:axId val="107448960"/>
        <c:scaling>
          <c:orientation val="minMax"/>
          <c:max val="15"/>
        </c:scaling>
        <c:axPos val="l"/>
        <c:majorGridlines>
          <c:spPr>
            <a:ln>
              <a:noFill/>
            </a:ln>
          </c:spPr>
        </c:majorGridlines>
        <c:numFmt formatCode="General" sourceLinked="1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07447424"/>
        <c:crosses val="autoZero"/>
        <c:crossBetween val="between"/>
      </c:valAx>
    </c:plotArea>
    <c:plotVisOnly val="1"/>
    <c:dispBlanksAs val="gap"/>
  </c:chart>
  <c:spPr>
    <a:noFill/>
  </c:spPr>
  <c:txPr>
    <a:bodyPr/>
    <a:lstStyle/>
    <a:p>
      <a:pPr>
        <a:defRPr sz="1800"/>
      </a:pPr>
      <a:endParaRPr lang="ru-RU"/>
    </a:p>
  </c:txPr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70"/>
      <c:rotY val="90"/>
      <c:depthPercent val="30"/>
      <c:rAngAx val="1"/>
    </c:view3D>
    <c:floor>
      <c:spPr>
        <a:gradFill>
          <a:gsLst>
            <a:gs pos="0">
              <a:srgbClr val="8DEDE2"/>
            </a:gs>
            <a:gs pos="50000">
              <a:srgbClr val="2DA2BF">
                <a:tint val="44500"/>
                <a:satMod val="160000"/>
              </a:srgbClr>
            </a:gs>
            <a:gs pos="100000">
              <a:srgbClr val="2DA2BF">
                <a:tint val="23500"/>
                <a:satMod val="160000"/>
              </a:srgbClr>
            </a:gs>
          </a:gsLst>
          <a:lin ang="5400000" scaled="0"/>
        </a:gradFill>
      </c:spPr>
    </c:floor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5.4418386114739994E-2"/>
          <c:y val="3.8385400184067629E-2"/>
          <c:w val="0.87223869887150063"/>
          <c:h val="0.67337883874383575"/>
        </c:manualLayout>
      </c:layout>
      <c:bar3DChart>
        <c:barDir val="col"/>
        <c:grouping val="stacked"/>
        <c:ser>
          <c:idx val="0"/>
          <c:order val="0"/>
          <c:tx>
            <c:strRef>
              <c:f>Лист1!$C$1</c:f>
              <c:strCache>
                <c:ptCount val="1"/>
                <c:pt idx="0">
                  <c:v>Налог, взимаемый в связи с применением патентной системы налогообложения</c:v>
                </c:pt>
              </c:strCache>
            </c:strRef>
          </c:tx>
          <c:spPr>
            <a:solidFill>
              <a:srgbClr val="F2673C"/>
            </a:solidFill>
          </c:spPr>
          <c:cat>
            <c:numRef>
              <c:f>Лист1!$B$2:$B$6</c:f>
              <c:numCache>
                <c:formatCode>General</c:formatCode>
                <c:ptCount val="5"/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Лист1!$D$1</c:f>
              <c:strCache>
                <c:ptCount val="1"/>
                <c:pt idx="0">
                  <c:v>УСН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 prstMaterial="matte"/>
          </c:spPr>
          <c:cat>
            <c:numRef>
              <c:f>Лист1!$B$2:$B$6</c:f>
              <c:numCache>
                <c:formatCode>General</c:formatCode>
                <c:ptCount val="5"/>
              </c:numCache>
            </c:numRef>
          </c:cat>
          <c:val>
            <c:numRef>
              <c:f>Лист1!$D$2:$D$6</c:f>
            </c:numRef>
          </c:val>
        </c:ser>
        <c:ser>
          <c:idx val="2"/>
          <c:order val="2"/>
          <c:tx>
            <c:strRef>
              <c:f>Лист1!$E$1</c:f>
              <c:strCache>
                <c:ptCount val="1"/>
                <c:pt idx="0">
                  <c:v>Единый налог на вмененный доход для отдельных видов деятельности</c:v>
                </c:pt>
              </c:strCache>
            </c:strRef>
          </c:tx>
          <c:spPr>
            <a:gradFill flip="none" rotWithShape="1">
              <a:gsLst>
                <a:gs pos="0">
                  <a:srgbClr val="9F858F">
                    <a:shade val="30000"/>
                    <a:satMod val="115000"/>
                  </a:srgbClr>
                </a:gs>
                <a:gs pos="50000">
                  <a:srgbClr val="9F858F">
                    <a:shade val="67500"/>
                    <a:satMod val="115000"/>
                  </a:srgbClr>
                </a:gs>
                <a:gs pos="100000">
                  <a:srgbClr val="9F858F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scene3d>
              <a:camera prst="orthographicFront"/>
              <a:lightRig rig="threePt" dir="t"/>
            </a:scene3d>
            <a:sp3d prstMaterial="matte"/>
          </c:spPr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Лист1!$B$2:$B$6</c:f>
              <c:numCache>
                <c:formatCode>General</c:formatCode>
                <c:ptCount val="5"/>
              </c:numCache>
            </c:numRef>
          </c:cat>
          <c:val>
            <c:numRef>
              <c:f>Лист1!$E$2:$E$6</c:f>
              <c:numCache>
                <c:formatCode>0.0</c:formatCode>
                <c:ptCount val="5"/>
                <c:pt idx="0" formatCode="General">
                  <c:v>68.099999999999994</c:v>
                </c:pt>
                <c:pt idx="1">
                  <c:v>48.5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Лист1!$F$1</c:f>
              <c:strCache>
                <c:ptCount val="1"/>
                <c:pt idx="0">
                  <c:v>Единый сельскохозяйственный налог</c:v>
                </c:pt>
              </c:strCache>
            </c:strRef>
          </c:tx>
          <c:spPr>
            <a:solidFill>
              <a:srgbClr val="FF0000"/>
            </a:solidFill>
            <a:scene3d>
              <a:camera prst="orthographicFront"/>
              <a:lightRig rig="threePt" dir="t"/>
            </a:scene3d>
            <a:sp3d prstMaterial="matte"/>
          </c:spPr>
          <c:dLbls>
            <c:dLbl>
              <c:idx val="0"/>
              <c:layout>
                <c:manualLayout>
                  <c:x val="7.8097112860892404E-3"/>
                  <c:y val="2.1391339151749992E-3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6636868981074079E-2"/>
                  <c:y val="-2.4726715186883042E-3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4814529665881404E-2"/>
                  <c:y val="-4.7785742356199496E-3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6.9002409783615517E-3"/>
                  <c:y val="-9.001367676991813E-3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9675768129593599E-2"/>
                  <c:y val="-8.0474378143808137E-17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Лист1!$B$2:$B$6</c:f>
              <c:numCache>
                <c:formatCode>General</c:formatCode>
                <c:ptCount val="5"/>
              </c:numCache>
            </c:numRef>
          </c:cat>
          <c:val>
            <c:numRef>
              <c:f>Лист1!$F$2:$F$6</c:f>
              <c:numCache>
                <c:formatCode>0.0</c:formatCode>
                <c:ptCount val="5"/>
                <c:pt idx="0" formatCode="General">
                  <c:v>5.8</c:v>
                </c:pt>
                <c:pt idx="1">
                  <c:v>8.9</c:v>
                </c:pt>
                <c:pt idx="2">
                  <c:v>7</c:v>
                </c:pt>
                <c:pt idx="3" formatCode="#,##0.0">
                  <c:v>7.2</c:v>
                </c:pt>
                <c:pt idx="4" formatCode="General">
                  <c:v>7.5</c:v>
                </c:pt>
              </c:numCache>
            </c:numRef>
          </c:val>
        </c:ser>
        <c:ser>
          <c:idx val="4"/>
          <c:order val="4"/>
          <c:tx>
            <c:strRef>
              <c:f>Лист1!$G$1</c:f>
              <c:strCache>
                <c:ptCount val="1"/>
                <c:pt idx="0">
                  <c:v>Налог, взимаемый в связи с применением патентной системы налогообложения2</c:v>
                </c:pt>
              </c:strCache>
            </c:strRef>
          </c:tx>
          <c:spPr>
            <a:solidFill>
              <a:srgbClr val="FFFF00"/>
            </a:solidFill>
          </c:spPr>
          <c:dLbls>
            <c:dLbl>
              <c:idx val="0"/>
              <c:layout>
                <c:manualLayout>
                  <c:x val="7.7294521339984863E-3"/>
                  <c:y val="-6.5843433646930443E-3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5458904267996541E-2"/>
                  <c:y val="-1.0973905607821301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1594178200998043E-2"/>
                  <c:y val="-1.0973905607821301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7.7294521339985219E-3"/>
                  <c:y val="-6.5843433646930443E-3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1243296074053478E-2"/>
                  <c:y val="-8.7791244862570408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18,0</a:t>
                    </a:r>
                    <a:endParaRPr lang="en-US" i="1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Лист1!$B$2:$B$6</c:f>
              <c:numCache>
                <c:formatCode>General</c:formatCode>
                <c:ptCount val="5"/>
              </c:numCache>
            </c:numRef>
          </c:cat>
          <c:val>
            <c:numRef>
              <c:f>Лист1!$G$2:$G$6</c:f>
              <c:numCache>
                <c:formatCode>General</c:formatCode>
                <c:ptCount val="5"/>
                <c:pt idx="0">
                  <c:v>15.6</c:v>
                </c:pt>
                <c:pt idx="1">
                  <c:v>12.1</c:v>
                </c:pt>
                <c:pt idx="2" formatCode="0.0">
                  <c:v>16.2</c:v>
                </c:pt>
                <c:pt idx="3" formatCode="#,##0.0">
                  <c:v>17</c:v>
                </c:pt>
                <c:pt idx="4" formatCode="#,##0.0">
                  <c:v>18</c:v>
                </c:pt>
              </c:numCache>
            </c:numRef>
          </c:val>
        </c:ser>
        <c:gapWidth val="7"/>
        <c:gapDepth val="109"/>
        <c:shape val="cylinder"/>
        <c:axId val="149251968"/>
        <c:axId val="149253504"/>
        <c:axId val="0"/>
      </c:bar3DChart>
      <c:catAx>
        <c:axId val="149251968"/>
        <c:scaling>
          <c:orientation val="minMax"/>
        </c:scaling>
        <c:axPos val="b"/>
        <c:numFmt formatCode="General" sourceLinked="1"/>
        <c:majorTickMark val="none"/>
        <c:tickLblPos val="nextTo"/>
        <c:crossAx val="149253504"/>
        <c:crosses val="autoZero"/>
        <c:auto val="1"/>
        <c:lblAlgn val="ctr"/>
        <c:lblOffset val="100"/>
      </c:catAx>
      <c:valAx>
        <c:axId val="149253504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149251968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egendEntry>
        <c:idx val="0"/>
        <c:delete val="1"/>
      </c:legendEntry>
      <c:legendEntry>
        <c:idx val="3"/>
        <c:delete val="1"/>
      </c:legendEntry>
      <c:layout>
        <c:manualLayout>
          <c:xMode val="edge"/>
          <c:yMode val="edge"/>
          <c:x val="7.3603412073490818E-2"/>
          <c:y val="0.81108948948949144"/>
          <c:w val="0.92639654418197726"/>
          <c:h val="0.11604758285471548"/>
        </c:manualLayout>
      </c:layout>
      <c:txPr>
        <a:bodyPr/>
        <a:lstStyle/>
        <a:p>
          <a:pPr>
            <a:defRPr sz="13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spPr>
    <a:solidFill>
      <a:schemeClr val="bg2"/>
    </a:solidFill>
  </c:spPr>
  <c:txPr>
    <a:bodyPr/>
    <a:lstStyle/>
    <a:p>
      <a:pPr>
        <a:defRPr sz="1600" baseline="0"/>
      </a:pPr>
      <a:endParaRPr lang="ru-RU"/>
    </a:p>
  </c:txPr>
  <c:externalData r:id="rId1"/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view3D>
      <c:rAngAx val="1"/>
    </c:view3D>
    <c:sideWall>
      <c:spPr>
        <a:noFill/>
        <a:ln w="25400">
          <a:noFill/>
        </a:ln>
        <a:effectLst>
          <a:outerShdw blurRad="50800" dist="50800" dir="5400000" algn="ctr" rotWithShape="0">
            <a:schemeClr val="bg2">
              <a:lumMod val="75000"/>
            </a:schemeClr>
          </a:outerShdw>
        </a:effectLst>
      </c:spPr>
    </c:sideWall>
    <c:backWall>
      <c:spPr>
        <a:noFill/>
        <a:ln w="25400">
          <a:noFill/>
        </a:ln>
        <a:effectLst>
          <a:outerShdw blurRad="50800" dist="50800" dir="5400000" algn="ctr" rotWithShape="0">
            <a:schemeClr val="bg2">
              <a:lumMod val="75000"/>
            </a:schemeClr>
          </a:outerShdw>
        </a:effectLst>
      </c:spPr>
    </c:backWall>
    <c:plotArea>
      <c:layout>
        <c:manualLayout>
          <c:layoutTarget val="inner"/>
          <c:xMode val="edge"/>
          <c:yMode val="edge"/>
          <c:x val="9.2845861993275727E-2"/>
          <c:y val="7.2164308614970002E-2"/>
          <c:w val="0.85636084272170188"/>
          <c:h val="0.68699465200962906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solidFill>
              <a:srgbClr val="05CAF1"/>
            </a:solidFill>
          </c:spPr>
          <c:dLbls>
            <c:dLbl>
              <c:idx val="0"/>
              <c:layout>
                <c:manualLayout>
                  <c:x val="1.6631922233324024E-2"/>
                  <c:y val="-2.5634430871616216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0205829301120801E-2"/>
                  <c:y val="-3.280245488608162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4818632175846135E-2"/>
                  <c:y val="-2.7619815392295612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7014107079042037E-2"/>
                  <c:y val="-1.8002686936463626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4109298850058698E-2"/>
                  <c:y val="-1.4993262307883094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800" b="1" i="0" u="none" strike="noStrike" kern="1200" baseline="0">
                    <a:solidFill>
                      <a:srgbClr val="4F81BD">
                        <a:lumMod val="50000"/>
                      </a:srgbClr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2019 фактическое исполнение</c:v>
                </c:pt>
                <c:pt idx="1">
                  <c:v>2020 ожидаемое исполнение</c:v>
                </c:pt>
                <c:pt idx="2">
                  <c:v>2021 План</c:v>
                </c:pt>
                <c:pt idx="3">
                  <c:v>2022 План</c:v>
                </c:pt>
                <c:pt idx="4">
                  <c:v>2023 План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281.5</c:v>
                </c:pt>
                <c:pt idx="1">
                  <c:v>244.1</c:v>
                </c:pt>
                <c:pt idx="2">
                  <c:v>290.89999999999969</c:v>
                </c:pt>
                <c:pt idx="3">
                  <c:v>189.8</c:v>
                </c:pt>
                <c:pt idx="4">
                  <c:v>186.5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solidFill>
              <a:srgbClr val="FFFF00"/>
            </a:solidFill>
          </c:spPr>
          <c:dLbls>
            <c:dLbl>
              <c:idx val="0"/>
              <c:layout>
                <c:manualLayout>
                  <c:x val="1.9753018390083425E-2"/>
                  <c:y val="6.7510363106525924E-3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1991712499164947E-2"/>
                  <c:y val="0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3106908863191422E-2"/>
                  <c:y val="-7.9893900727552834E-3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9753018390083508E-2"/>
                  <c:y val="2.2503454368841868E-3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6931158620070701E-2"/>
                  <c:y val="-4.2837892308237183E-3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800" b="1" i="0" u="none" strike="noStrike" kern="1200" baseline="0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2019 фактическое исполнение</c:v>
                </c:pt>
                <c:pt idx="1">
                  <c:v>2020 ожидаемое исполнение</c:v>
                </c:pt>
                <c:pt idx="2">
                  <c:v>2021 План</c:v>
                </c:pt>
                <c:pt idx="3">
                  <c:v>2022 План</c:v>
                </c:pt>
                <c:pt idx="4">
                  <c:v>2023 План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1239.5</c:v>
                </c:pt>
                <c:pt idx="1">
                  <c:v>1370.2</c:v>
                </c:pt>
                <c:pt idx="2">
                  <c:v>1392</c:v>
                </c:pt>
                <c:pt idx="3">
                  <c:v>1432.5</c:v>
                </c:pt>
                <c:pt idx="4">
                  <c:v>1473.3</c:v>
                </c:pt>
              </c:numCache>
            </c:numRef>
          </c:val>
        </c:ser>
        <c:gapWidth val="66"/>
        <c:gapDepth val="18"/>
        <c:shape val="cylinder"/>
        <c:axId val="142938880"/>
        <c:axId val="143123968"/>
        <c:axId val="0"/>
      </c:bar3DChart>
      <c:catAx>
        <c:axId val="142938880"/>
        <c:scaling>
          <c:orientation val="minMax"/>
        </c:scaling>
        <c:delete val="1"/>
        <c:axPos val="b"/>
        <c:numFmt formatCode="General" sourceLinked="1"/>
        <c:tickLblPos val="none"/>
        <c:crossAx val="143123968"/>
        <c:crosses val="autoZero"/>
        <c:auto val="1"/>
        <c:lblAlgn val="ctr"/>
        <c:lblOffset val="100"/>
      </c:catAx>
      <c:valAx>
        <c:axId val="143123968"/>
        <c:scaling>
          <c:orientation val="minMax"/>
          <c:max val="2000"/>
          <c:min val="0"/>
        </c:scaling>
        <c:delete val="1"/>
        <c:axPos val="l"/>
        <c:majorGridlines/>
        <c:numFmt formatCode="#,##0.0" sourceLinked="1"/>
        <c:tickLblPos val="none"/>
        <c:crossAx val="14293888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"/>
          <c:y val="0.88694472076521347"/>
          <c:w val="0.99848550648519963"/>
          <c:h val="0.11096034057681622"/>
        </c:manualLayout>
      </c:layout>
      <c:spPr>
        <a:effectLst>
          <a:outerShdw blurRad="50800" dist="12700" dir="5400000" algn="ctr" rotWithShape="0">
            <a:srgbClr val="000000">
              <a:alpha val="43137"/>
            </a:srgbClr>
          </a:outerShdw>
        </a:effectLst>
      </c:spPr>
      <c:txPr>
        <a:bodyPr/>
        <a:lstStyle/>
        <a:p>
          <a:pPr>
            <a:lnSpc>
              <a:spcPct val="100000"/>
            </a:lnSpc>
            <a:defRPr sz="2400" kern="1100" baseline="2000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spPr>
    <a:solidFill>
      <a:schemeClr val="bg1"/>
    </a:solidFill>
  </c:spPr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sideWall>
      <c:spPr>
        <a:effectLst>
          <a:innerShdw blurRad="63500" dist="50800" dir="13500000">
            <a:prstClr val="black">
              <a:alpha val="50000"/>
            </a:prstClr>
          </a:innerShdw>
        </a:effectLst>
      </c:spPr>
    </c:sideWall>
    <c:backWall>
      <c:spPr>
        <a:effectLst>
          <a:innerShdw blurRad="63500" dist="50800" dir="13500000">
            <a:prstClr val="black">
              <a:alpha val="50000"/>
            </a:prstClr>
          </a:innerShdw>
        </a:effectLst>
      </c:spPr>
    </c:backWall>
    <c:plotArea>
      <c:layout>
        <c:manualLayout>
          <c:layoutTarget val="inner"/>
          <c:xMode val="edge"/>
          <c:yMode val="edge"/>
          <c:x val="1.6037401574803149E-2"/>
          <c:y val="2.4444363087662405E-2"/>
          <c:w val="0.71523333191571559"/>
          <c:h val="0.9755556239912535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98000"/>
                    <a:shade val="25000"/>
                    <a:satMod val="250000"/>
                  </a:schemeClr>
                </a:gs>
                <a:gs pos="68000">
                  <a:schemeClr val="accent3">
                    <a:tint val="86000"/>
                    <a:satMod val="115000"/>
                  </a:schemeClr>
                </a:gs>
                <a:gs pos="100000">
                  <a:schemeClr val="accent3">
                    <a:tint val="50000"/>
                    <a:satMod val="150000"/>
                  </a:schemeClr>
                </a:gs>
              </a:gsLst>
              <a:path path="circle">
                <a:fillToRect l="50000" t="130000" r="50000" b="-30000"/>
              </a:path>
            </a:gradFill>
            <a:ln w="9525" cap="flat" cmpd="sng" algn="ctr">
              <a:solidFill>
                <a:schemeClr val="accent3">
                  <a:shade val="50000"/>
                  <a:satMod val="103000"/>
                </a:schemeClr>
              </a:solidFill>
              <a:prstDash val="solid"/>
            </a:ln>
            <a:effectLst>
              <a:outerShdw blurRad="57150" dist="38100" dir="5400000" algn="ctr" rotWithShape="0">
                <a:schemeClr val="accent3">
                  <a:shade val="9000"/>
                  <a:satMod val="105000"/>
                  <a:alpha val="48000"/>
                </a:schemeClr>
              </a:outerShdw>
            </a:effectLst>
          </c:spPr>
          <c:explosion val="13"/>
          <c:dPt>
            <c:idx val="0"/>
            <c:spPr>
              <a:solidFill>
                <a:srgbClr val="9A4AC6"/>
              </a:solidFill>
              <a:ln w="9525" cap="flat" cmpd="sng" algn="ctr">
                <a:solidFill>
                  <a:schemeClr val="accent3">
                    <a:shade val="50000"/>
                    <a:satMod val="103000"/>
                  </a:schemeClr>
                </a:solidFill>
                <a:prstDash val="solid"/>
              </a:ln>
              <a:effectLst>
                <a:outerShdw blurRad="57150" dist="38100" dir="5400000" algn="ctr" rotWithShape="0">
                  <a:schemeClr val="accent3">
                    <a:shade val="9000"/>
                    <a:satMod val="105000"/>
                    <a:alpha val="48000"/>
                  </a:schemeClr>
                </a:outerShdw>
              </a:effectLst>
            </c:spPr>
          </c:dPt>
          <c:dPt>
            <c:idx val="1"/>
            <c:spPr>
              <a:solidFill>
                <a:srgbClr val="FF33CC"/>
              </a:solidFill>
              <a:ln w="9525" cap="flat" cmpd="sng" algn="ctr">
                <a:solidFill>
                  <a:schemeClr val="accent3">
                    <a:shade val="50000"/>
                    <a:satMod val="103000"/>
                  </a:schemeClr>
                </a:solidFill>
                <a:prstDash val="solid"/>
              </a:ln>
              <a:effectLst>
                <a:outerShdw blurRad="57150" dist="38100" dir="5400000" algn="ctr" rotWithShape="0">
                  <a:schemeClr val="accent3">
                    <a:shade val="9000"/>
                    <a:satMod val="105000"/>
                    <a:alpha val="48000"/>
                  </a:schemeClr>
                </a:outerShdw>
              </a:effectLst>
            </c:spPr>
          </c:dPt>
          <c:dPt>
            <c:idx val="2"/>
            <c:spPr>
              <a:gradFill flip="none" rotWithShape="1">
                <a:gsLst>
                  <a:gs pos="0">
                    <a:srgbClr val="92D050">
                      <a:shade val="30000"/>
                      <a:satMod val="115000"/>
                    </a:srgbClr>
                  </a:gs>
                  <a:gs pos="50000">
                    <a:srgbClr val="92D050">
                      <a:shade val="67500"/>
                      <a:satMod val="115000"/>
                    </a:srgbClr>
                  </a:gs>
                  <a:gs pos="100000">
                    <a:srgbClr val="92D050">
                      <a:shade val="100000"/>
                      <a:satMod val="115000"/>
                    </a:srgbClr>
                  </a:gs>
                </a:gsLst>
                <a:lin ang="10800000" scaled="1"/>
                <a:tileRect/>
              </a:gradFill>
              <a:ln w="9525" cap="flat" cmpd="sng" algn="ctr">
                <a:solidFill>
                  <a:schemeClr val="accent3">
                    <a:shade val="50000"/>
                    <a:satMod val="103000"/>
                  </a:schemeClr>
                </a:solidFill>
                <a:prstDash val="solid"/>
              </a:ln>
              <a:effectLst>
                <a:outerShdw blurRad="57150" dist="38100" dir="5400000" algn="ctr" rotWithShape="0">
                  <a:schemeClr val="accent3">
                    <a:shade val="9000"/>
                    <a:satMod val="105000"/>
                    <a:alpha val="48000"/>
                  </a:schemeClr>
                </a:outerShdw>
              </a:effectLst>
            </c:spPr>
          </c:dPt>
          <c:dPt>
            <c:idx val="3"/>
            <c:explosion val="23"/>
            <c:spPr>
              <a:solidFill>
                <a:srgbClr val="3366FF"/>
              </a:solidFill>
              <a:ln w="9525" cap="flat" cmpd="sng" algn="ctr">
                <a:solidFill>
                  <a:schemeClr val="accent3">
                    <a:shade val="50000"/>
                    <a:satMod val="103000"/>
                  </a:schemeClr>
                </a:solidFill>
                <a:prstDash val="solid"/>
              </a:ln>
              <a:effectLst>
                <a:outerShdw blurRad="57150" dist="38100" dir="5400000" algn="ctr" rotWithShape="0">
                  <a:schemeClr val="accent3">
                    <a:shade val="9000"/>
                    <a:satMod val="105000"/>
                    <a:alpha val="48000"/>
                  </a:schemeClr>
                </a:outerShdw>
              </a:effectLst>
            </c:spPr>
          </c:dPt>
          <c:dPt>
            <c:idx val="4"/>
            <c:spPr>
              <a:solidFill>
                <a:srgbClr val="FF0000"/>
              </a:solidFill>
              <a:ln w="9525" cap="flat" cmpd="sng" algn="ctr">
                <a:solidFill>
                  <a:schemeClr val="accent3">
                    <a:shade val="50000"/>
                    <a:satMod val="103000"/>
                  </a:schemeClr>
                </a:solidFill>
                <a:prstDash val="solid"/>
              </a:ln>
              <a:effectLst>
                <a:outerShdw blurRad="57150" dist="38100" dir="5400000" algn="ctr" rotWithShape="0">
                  <a:schemeClr val="accent3">
                    <a:shade val="9000"/>
                    <a:satMod val="105000"/>
                    <a:alpha val="48000"/>
                  </a:schemeClr>
                </a:outerShdw>
              </a:effectLst>
            </c:spPr>
          </c:dPt>
          <c:dPt>
            <c:idx val="5"/>
            <c:explosion val="38"/>
            <c:spPr>
              <a:solidFill>
                <a:srgbClr val="FFFF00"/>
              </a:solidFill>
              <a:ln w="9525" cap="flat" cmpd="sng" algn="ctr">
                <a:solidFill>
                  <a:schemeClr val="accent3">
                    <a:shade val="50000"/>
                    <a:satMod val="103000"/>
                  </a:schemeClr>
                </a:solidFill>
                <a:prstDash val="solid"/>
              </a:ln>
              <a:effectLst>
                <a:outerShdw blurRad="57150" dist="38100" dir="5400000" algn="ctr" rotWithShape="0">
                  <a:schemeClr val="accent3">
                    <a:shade val="9000"/>
                    <a:satMod val="105000"/>
                    <a:alpha val="48000"/>
                  </a:schemeClr>
                </a:outerShdw>
              </a:effectLst>
            </c:spPr>
          </c:dPt>
          <c:dLbls>
            <c:dLbl>
              <c:idx val="4"/>
              <c:layout>
                <c:manualLayout>
                  <c:x val="1.0277777777777781E-3"/>
                  <c:y val="-3.6711769431050485E-2"/>
                </c:manualLayout>
              </c:layout>
              <c:tx>
                <c:rich>
                  <a:bodyPr/>
                  <a:lstStyle/>
                  <a:p>
                    <a:r>
                      <a:rPr lang="ru-RU" sz="1800" b="1" dirty="0">
                        <a:latin typeface="Times New Roman" pitchFamily="18" charset="0"/>
                        <a:cs typeface="Times New Roman" pitchFamily="18" charset="0"/>
                      </a:rPr>
                      <a:t>Транспортный </a:t>
                    </a:r>
                    <a:r>
                      <a:rPr lang="ru-RU" sz="1800" b="1" dirty="0" smtClean="0">
                        <a:latin typeface="Times New Roman" pitchFamily="18" charset="0"/>
                        <a:cs typeface="Times New Roman" pitchFamily="18" charset="0"/>
                      </a:rPr>
                      <a:t>   налог 8,6% </a:t>
                    </a:r>
                    <a:endParaRPr lang="ru-RU" sz="1800" b="1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Val val="1"/>
              <c:showCatName val="1"/>
              <c:extLst>
                <c:ext xmlns:c15="http://schemas.microsoft.com/office/drawing/2012/chart" uri="{CE6537A1-D6FC-4f65-9D91-7224C49458BB}"/>
              </c:extLst>
            </c:dLbl>
            <c:delete val="1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НДФЛ: 765,5 (55,0%)</c:v>
                </c:pt>
                <c:pt idx="1">
                  <c:v>Акцизы на нефтепродукты: 17,2 (1,2%)</c:v>
                </c:pt>
                <c:pt idx="2">
                  <c:v>Налоги на совокупный доход: 23,2 (1,7%)</c:v>
                </c:pt>
                <c:pt idx="3">
                  <c:v>Налог на имущество физических лиц: 65,7 (4,7%)</c:v>
                </c:pt>
                <c:pt idx="4">
                  <c:v>Транспортный налог: 119,9 (8,6%)</c:v>
                </c:pt>
                <c:pt idx="5">
                  <c:v>Земельный налог: 362,2 (26,0%)</c:v>
                </c:pt>
                <c:pt idx="6">
                  <c:v>Государственная пошлина: 38,3 (2,8%)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 formatCode="0.0">
                  <c:v>765.5</c:v>
                </c:pt>
                <c:pt idx="1">
                  <c:v>17.2</c:v>
                </c:pt>
                <c:pt idx="2" formatCode="0.0">
                  <c:v>23.2</c:v>
                </c:pt>
                <c:pt idx="3" formatCode="0.0">
                  <c:v>65.7</c:v>
                </c:pt>
                <c:pt idx="4" formatCode="0.0">
                  <c:v>119.9</c:v>
                </c:pt>
                <c:pt idx="5" formatCode="0.0">
                  <c:v>362.2</c:v>
                </c:pt>
                <c:pt idx="6" formatCode="0.0">
                  <c:v>38.300000000000004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98000"/>
                    <a:shade val="25000"/>
                    <a:satMod val="250000"/>
                  </a:schemeClr>
                </a:gs>
                <a:gs pos="68000">
                  <a:schemeClr val="accent1">
                    <a:tint val="86000"/>
                    <a:satMod val="115000"/>
                  </a:schemeClr>
                </a:gs>
                <a:gs pos="100000">
                  <a:schemeClr val="accent1">
                    <a:tint val="50000"/>
                    <a:satMod val="150000"/>
                  </a:schemeClr>
                </a:gs>
              </a:gsLst>
              <a:path path="circle">
                <a:fillToRect l="50000" t="130000" r="50000" b="-30000"/>
              </a:path>
            </a:gradFill>
            <a:ln w="9525" cap="flat" cmpd="sng" algn="ctr">
              <a:solidFill>
                <a:schemeClr val="accent1">
                  <a:shade val="50000"/>
                  <a:satMod val="103000"/>
                </a:schemeClr>
              </a:solidFill>
              <a:prstDash val="solid"/>
            </a:ln>
            <a:effectLst>
              <a:outerShdw blurRad="57150" dist="38100" dir="5400000" algn="ctr" rotWithShape="0">
                <a:schemeClr val="accent1">
                  <a:shade val="9000"/>
                  <a:satMod val="105000"/>
                  <a:alpha val="48000"/>
                </a:schemeClr>
              </a:outerShdw>
            </a:effectLst>
          </c:spPr>
          <c:dLbls>
            <c:dLbl>
              <c:idx val="0"/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showVal val="1"/>
              <c:extLst>
                <c:ext xmlns:c15="http://schemas.microsoft.com/office/drawing/2012/chart" uri="{CE6537A1-D6FC-4f65-9D91-7224C49458BB}"/>
              </c:extLst>
            </c:dLbl>
            <c:delete val="1"/>
            <c:spPr>
              <a:noFill/>
              <a:ln>
                <a:noFill/>
              </a:ln>
              <a:effectLst/>
            </c:spPr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НДФЛ: 765,5 (55,0%)</c:v>
                </c:pt>
                <c:pt idx="1">
                  <c:v>Акцизы на нефтепродукты: 17,2 (1,2%)</c:v>
                </c:pt>
                <c:pt idx="2">
                  <c:v>Налоги на совокупный доход: 23,2 (1,7%)</c:v>
                </c:pt>
                <c:pt idx="3">
                  <c:v>Налог на имущество физических лиц: 65,7 (4,7%)</c:v>
                </c:pt>
                <c:pt idx="4">
                  <c:v>Транспортный налог: 119,9 (8,6%)</c:v>
                </c:pt>
                <c:pt idx="5">
                  <c:v>Земельный налог: 362,2 (26,0%)</c:v>
                </c:pt>
                <c:pt idx="6">
                  <c:v>Государственная пошлина: 38,3 (2,8%)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70007403762029985"/>
          <c:y val="0.12664522062947259"/>
          <c:w val="0.29710815091637699"/>
          <c:h val="0.86294859017018755"/>
        </c:manualLayout>
      </c:layout>
      <c:txPr>
        <a:bodyPr/>
        <a:lstStyle/>
        <a:p>
          <a:pPr>
            <a:defRPr sz="16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30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0000"/>
            </a:solidFill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Факт 2019</c:v>
                </c:pt>
                <c:pt idx="1">
                  <c:v>Ожидаемое 2020</c:v>
                </c:pt>
                <c:pt idx="2">
                  <c:v>Проект 2021</c:v>
                </c:pt>
                <c:pt idx="3">
                  <c:v>Проект 2022</c:v>
                </c:pt>
                <c:pt idx="4">
                  <c:v>Проект 2023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675.1</c:v>
                </c:pt>
                <c:pt idx="1">
                  <c:v>732.7</c:v>
                </c:pt>
                <c:pt idx="2">
                  <c:v>765.5</c:v>
                </c:pt>
                <c:pt idx="3" formatCode="0.0">
                  <c:v>799.7</c:v>
                </c:pt>
                <c:pt idx="4">
                  <c:v>834.4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D3C-4EA3-9CEE-9AA969C059CC}"/>
            </c:ext>
          </c:extLst>
        </c:ser>
        <c:dLbls>
          <c:showVal val="1"/>
        </c:dLbls>
        <c:gapWidth val="75"/>
        <c:axId val="154772992"/>
        <c:axId val="154912256"/>
      </c:barChart>
      <c:catAx>
        <c:axId val="154772992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4912256"/>
        <c:crosses val="autoZero"/>
        <c:auto val="1"/>
        <c:lblAlgn val="ctr"/>
        <c:lblOffset val="100"/>
      </c:catAx>
      <c:valAx>
        <c:axId val="154912256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15477299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1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Столбец3</c:v>
                </c:pt>
              </c:strCache>
            </c:strRef>
          </c:tx>
          <c:spPr>
            <a:solidFill>
              <a:srgbClr val="FFFF00"/>
            </a:solidFill>
          </c:spPr>
          <c:dLbls>
            <c:dLbl>
              <c:idx val="1"/>
              <c:layout>
                <c:manualLayout>
                  <c:x val="-7.8394545550316934E-3"/>
                  <c:y val="0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Факт 2019</c:v>
                </c:pt>
                <c:pt idx="1">
                  <c:v>Ожидаемое 2020</c:v>
                </c:pt>
                <c:pt idx="2">
                  <c:v>Проект 2021</c:v>
                </c:pt>
                <c:pt idx="3">
                  <c:v>Проект 2022</c:v>
                </c:pt>
                <c:pt idx="4">
                  <c:v>Проект 2023</c:v>
                </c:pt>
              </c:strCache>
            </c:strRef>
          </c:cat>
          <c:val>
            <c:numRef>
              <c:f>Лист1!$B$2:$B$6</c:f>
              <c:numCache>
                <c:formatCode>0.0</c:formatCode>
                <c:ptCount val="5"/>
                <c:pt idx="0">
                  <c:v>37.6</c:v>
                </c:pt>
                <c:pt idx="1">
                  <c:v>34.5</c:v>
                </c:pt>
                <c:pt idx="2">
                  <c:v>38.300000000000004</c:v>
                </c:pt>
                <c:pt idx="3">
                  <c:v>38.1</c:v>
                </c:pt>
                <c:pt idx="4">
                  <c:v>38.1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C51-4D19-9B18-D610DFB8B05A}"/>
            </c:ext>
          </c:extLst>
        </c:ser>
        <c:dLbls>
          <c:showVal val="1"/>
        </c:dLbls>
        <c:gapWidth val="75"/>
        <c:axId val="155011712"/>
        <c:axId val="155025792"/>
      </c:barChart>
      <c:catAx>
        <c:axId val="155011712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155025792"/>
        <c:crosses val="autoZero"/>
        <c:auto val="1"/>
        <c:lblAlgn val="ctr"/>
        <c:lblOffset val="100"/>
      </c:catAx>
      <c:valAx>
        <c:axId val="155025792"/>
        <c:scaling>
          <c:orientation val="minMax"/>
        </c:scaling>
        <c:delete val="1"/>
        <c:axPos val="l"/>
        <c:numFmt formatCode="0.0" sourceLinked="1"/>
        <c:majorTickMark val="none"/>
        <c:tickLblPos val="none"/>
        <c:crossAx val="15501171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>
          <a:latin typeface="Times New Roman" pitchFamily="18" charset="0"/>
          <a:cs typeface="Times New Roman" pitchFamily="18" charset="0"/>
        </a:defRPr>
      </a:pPr>
      <a:endParaRPr lang="ru-RU"/>
    </a:p>
  </c:txPr>
  <c:externalData r:id="rId2"/>
  <c:userShapes r:id="rId3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9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Столбец3</c:v>
                </c:pt>
              </c:strCache>
            </c:strRef>
          </c:tx>
          <c:spPr>
            <a:solidFill>
              <a:srgbClr val="66FF99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dLbl>
              <c:idx val="0"/>
              <c:layout>
                <c:manualLayout>
                  <c:x val="1.4939204495595091E-3"/>
                  <c:y val="0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9704-4DA8-8110-A2219F159AC5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Факт 2019</c:v>
                </c:pt>
                <c:pt idx="1">
                  <c:v>Ожидаемое 2020</c:v>
                </c:pt>
                <c:pt idx="2">
                  <c:v>Проект 2021</c:v>
                </c:pt>
                <c:pt idx="3">
                  <c:v>Проект 2022</c:v>
                </c:pt>
                <c:pt idx="4">
                  <c:v>Проект 2023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 formatCode="0.0">
                  <c:v>16</c:v>
                </c:pt>
                <c:pt idx="1">
                  <c:v>15.3</c:v>
                </c:pt>
                <c:pt idx="2" formatCode="0.0">
                  <c:v>17.2</c:v>
                </c:pt>
                <c:pt idx="3" formatCode="0.0">
                  <c:v>18</c:v>
                </c:pt>
                <c:pt idx="4" formatCode="0.0">
                  <c:v>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704-4DA8-8110-A2219F159AC5}"/>
            </c:ext>
          </c:extLst>
        </c:ser>
        <c:dLbls>
          <c:showVal val="1"/>
        </c:dLbls>
        <c:gapWidth val="75"/>
        <c:axId val="155132288"/>
        <c:axId val="155133824"/>
      </c:barChart>
      <c:catAx>
        <c:axId val="155132288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55133824"/>
        <c:crosses val="autoZero"/>
        <c:auto val="1"/>
        <c:lblAlgn val="ctr"/>
        <c:lblOffset val="100"/>
      </c:catAx>
      <c:valAx>
        <c:axId val="155133824"/>
        <c:scaling>
          <c:orientation val="minMax"/>
        </c:scaling>
        <c:delete val="1"/>
        <c:axPos val="l"/>
        <c:numFmt formatCode="0.0" sourceLinked="1"/>
        <c:majorTickMark val="none"/>
        <c:tickLblPos val="none"/>
        <c:crossAx val="155132288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200" b="1">
          <a:latin typeface="Times New Roman" pitchFamily="18" charset="0"/>
          <a:cs typeface="Times New Roman" pitchFamily="18" charset="0"/>
        </a:defRPr>
      </a:pPr>
      <a:endParaRPr lang="ru-RU"/>
    </a:p>
  </c:txPr>
  <c:externalData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70"/>
      <c:rotY val="90"/>
      <c:depthPercent val="30"/>
      <c:rAngAx val="1"/>
    </c:view3D>
    <c:floor>
      <c:spPr>
        <a:gradFill>
          <a:gsLst>
            <a:gs pos="0">
              <a:srgbClr val="8DEDE2"/>
            </a:gs>
            <a:gs pos="50000">
              <a:srgbClr val="2DA2BF">
                <a:tint val="44500"/>
                <a:satMod val="160000"/>
              </a:srgbClr>
            </a:gs>
            <a:gs pos="100000">
              <a:srgbClr val="2DA2BF">
                <a:tint val="23500"/>
                <a:satMod val="160000"/>
              </a:srgbClr>
            </a:gs>
          </a:gsLst>
          <a:lin ang="5400000" scaled="0"/>
        </a:gradFill>
      </c:spPr>
    </c:floor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5.4418386114739994E-2"/>
          <c:y val="3.8385400184067629E-2"/>
          <c:w val="0.87223869887150063"/>
          <c:h val="0.67337883874383608"/>
        </c:manualLayout>
      </c:layout>
      <c:bar3DChart>
        <c:barDir val="col"/>
        <c:grouping val="stacked"/>
        <c:ser>
          <c:idx val="0"/>
          <c:order val="0"/>
          <c:tx>
            <c:strRef>
              <c:f>Лист1!$C$1</c:f>
              <c:strCache>
                <c:ptCount val="1"/>
                <c:pt idx="0">
                  <c:v>Столбец4</c:v>
                </c:pt>
              </c:strCache>
            </c:strRef>
          </c:tx>
          <c:spPr>
            <a:solidFill>
              <a:srgbClr val="F2673C"/>
            </a:solidFill>
          </c:spPr>
          <c:cat>
            <c:numRef>
              <c:f>Лист1!$B$2:$B$6</c:f>
              <c:numCache>
                <c:formatCode>General</c:formatCode>
                <c:ptCount val="5"/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Лист1!$D$1</c:f>
              <c:strCache>
                <c:ptCount val="1"/>
                <c:pt idx="0">
                  <c:v>УСН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 prstMaterial="matte"/>
          </c:spPr>
          <c:cat>
            <c:numRef>
              <c:f>Лист1!$B$2:$B$6</c:f>
              <c:numCache>
                <c:formatCode>General</c:formatCode>
                <c:ptCount val="5"/>
              </c:numCache>
            </c:numRef>
          </c:cat>
          <c:val>
            <c:numRef>
              <c:f>Лист1!$D$2:$D$6</c:f>
            </c:numRef>
          </c:val>
        </c:ser>
        <c:ser>
          <c:idx val="2"/>
          <c:order val="2"/>
          <c:tx>
            <c:strRef>
              <c:f>Лист1!$E$1</c:f>
              <c:strCache>
                <c:ptCount val="1"/>
                <c:pt idx="0">
                  <c:v>Земельный налог</c:v>
                </c:pt>
              </c:strCache>
            </c:strRef>
          </c:tx>
          <c:spPr>
            <a:solidFill>
              <a:srgbClr val="05CAF1"/>
            </a:solidFill>
            <a:scene3d>
              <a:camera prst="orthographicFront"/>
              <a:lightRig rig="threePt" dir="t"/>
            </a:scene3d>
            <a:sp3d prstMaterial="matte"/>
          </c:spPr>
          <c:dLbls>
            <c:dLbl>
              <c:idx val="0"/>
              <c:layout>
                <c:manualLayout>
                  <c:x val="1.2500000000000001E-2"/>
                  <c:y val="-3.9506060188156694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3888888888889082E-2"/>
                  <c:y val="-4.1700841309720953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5277777777777781E-2"/>
                  <c:y val="-4.6090403552849504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6.9444444444444987E-3"/>
                  <c:y val="-4.6090403552849504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6666666666666781E-2"/>
                  <c:y val="-4.8285184674413707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Лист1!$B$2:$B$6</c:f>
              <c:numCache>
                <c:formatCode>General</c:formatCode>
                <c:ptCount val="5"/>
              </c:numCache>
            </c:num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365.3</c:v>
                </c:pt>
                <c:pt idx="1">
                  <c:v>334.8</c:v>
                </c:pt>
                <c:pt idx="2" formatCode="0.0">
                  <c:v>362.2</c:v>
                </c:pt>
                <c:pt idx="3">
                  <c:v>364.9</c:v>
                </c:pt>
                <c:pt idx="4">
                  <c:v>367.7</c:v>
                </c:pt>
              </c:numCache>
            </c:numRef>
          </c:val>
        </c:ser>
        <c:ser>
          <c:idx val="3"/>
          <c:order val="3"/>
          <c:tx>
            <c:strRef>
              <c:f>Лист1!$F$1</c:f>
              <c:strCache>
                <c:ptCount val="1"/>
                <c:pt idx="0">
                  <c:v>Налог на имущество физических лиц</c:v>
                </c:pt>
              </c:strCache>
            </c:strRef>
          </c:tx>
          <c:spPr>
            <a:solidFill>
              <a:srgbClr val="FF0000"/>
            </a:solidFill>
            <a:scene3d>
              <a:camera prst="orthographicFront"/>
              <a:lightRig rig="threePt" dir="t"/>
            </a:scene3d>
            <a:sp3d prstMaterial="matte"/>
          </c:spPr>
          <c:dLbls>
            <c:dLbl>
              <c:idx val="0"/>
              <c:layout>
                <c:manualLayout>
                  <c:x val="7.8097112860892404E-3"/>
                  <c:y val="2.1391339151749992E-3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0853088068282101E-2"/>
                  <c:y val="-2.4726715186883042E-3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4814529665881411E-2"/>
                  <c:y val="-4.7785742356199496E-3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5.4948600174978129E-3"/>
                  <c:y val="6.3621001739580874E-3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Лист1!$B$2:$B$6</c:f>
              <c:numCache>
                <c:formatCode>General</c:formatCode>
                <c:ptCount val="5"/>
              </c:numCache>
            </c:numRef>
          </c:cat>
          <c:val>
            <c:numRef>
              <c:f>Лист1!$F$2:$F$6</c:f>
              <c:numCache>
                <c:formatCode>0.0</c:formatCode>
                <c:ptCount val="5"/>
                <c:pt idx="0">
                  <c:v>56</c:v>
                </c:pt>
                <c:pt idx="1">
                  <c:v>60</c:v>
                </c:pt>
                <c:pt idx="2">
                  <c:v>65.7</c:v>
                </c:pt>
                <c:pt idx="3" formatCode="#,##0.0">
                  <c:v>67.599999999999994</c:v>
                </c:pt>
                <c:pt idx="4" formatCode="General">
                  <c:v>69.400000000000006</c:v>
                </c:pt>
              </c:numCache>
            </c:numRef>
          </c:val>
        </c:ser>
        <c:ser>
          <c:idx val="4"/>
          <c:order val="4"/>
          <c:tx>
            <c:strRef>
              <c:f>Лист1!$G$1</c:f>
              <c:strCache>
                <c:ptCount val="1"/>
                <c:pt idx="0">
                  <c:v>Транспортный налог</c:v>
                </c:pt>
              </c:strCache>
            </c:strRef>
          </c:tx>
          <c:spPr>
            <a:solidFill>
              <a:srgbClr val="FFFF00"/>
            </a:solidFill>
          </c:spPr>
          <c:dLbls>
            <c:dLbl>
              <c:idx val="0"/>
              <c:layout>
                <c:manualLayout>
                  <c:x val="7.7294521339984889E-3"/>
                  <c:y val="-6.5843433646930478E-3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5458904267996541E-2"/>
                  <c:y val="-1.0973905607821301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159417820099805E-2"/>
                  <c:y val="-1.0973905607821301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7.7294521339985262E-3"/>
                  <c:y val="-6.5843433646930478E-3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"/>
                  <c:y val="-2.1947811215642602E-3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Лист1!$B$2:$B$6</c:f>
              <c:numCache>
                <c:formatCode>General</c:formatCode>
                <c:ptCount val="5"/>
              </c:numCache>
            </c:numRef>
          </c:cat>
          <c:val>
            <c:numRef>
              <c:f>Лист1!$G$2:$G$6</c:f>
              <c:numCache>
                <c:formatCode>General</c:formatCode>
                <c:ptCount val="5"/>
                <c:pt idx="1">
                  <c:v>123.4</c:v>
                </c:pt>
                <c:pt idx="2" formatCode="0.0">
                  <c:v>119.9</c:v>
                </c:pt>
                <c:pt idx="3" formatCode="0.0">
                  <c:v>120</c:v>
                </c:pt>
                <c:pt idx="4" formatCode="0.0">
                  <c:v>120.2</c:v>
                </c:pt>
              </c:numCache>
            </c:numRef>
          </c:val>
        </c:ser>
        <c:gapWidth val="7"/>
        <c:gapDepth val="109"/>
        <c:shape val="cylinder"/>
        <c:axId val="155180416"/>
        <c:axId val="155190400"/>
        <c:axId val="0"/>
      </c:bar3DChart>
      <c:catAx>
        <c:axId val="155180416"/>
        <c:scaling>
          <c:orientation val="minMax"/>
        </c:scaling>
        <c:axPos val="b"/>
        <c:numFmt formatCode="General" sourceLinked="1"/>
        <c:majorTickMark val="none"/>
        <c:tickLblPos val="nextTo"/>
        <c:crossAx val="155190400"/>
        <c:crosses val="autoZero"/>
        <c:auto val="1"/>
        <c:lblAlgn val="ctr"/>
        <c:lblOffset val="100"/>
      </c:catAx>
      <c:valAx>
        <c:axId val="155190400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155180416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egendEntry>
        <c:idx val="0"/>
        <c:delete val="1"/>
      </c:legendEntry>
      <c:layout>
        <c:manualLayout>
          <c:xMode val="edge"/>
          <c:yMode val="edge"/>
          <c:x val="5.4616049382716123E-2"/>
          <c:y val="0.90221431835081844"/>
          <c:w val="0.81332764654418688"/>
          <c:h val="4.4446564338021556E-2"/>
        </c:manualLayout>
      </c:layout>
      <c:txPr>
        <a:bodyPr/>
        <a:lstStyle/>
        <a:p>
          <a:pPr>
            <a:defRPr sz="16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spPr>
    <a:noFill/>
  </c:spPr>
  <c:txPr>
    <a:bodyPr/>
    <a:lstStyle/>
    <a:p>
      <a:pPr>
        <a:defRPr sz="1600" baseline="0"/>
      </a:pPr>
      <a:endParaRPr lang="ru-RU"/>
    </a:p>
  </c:txPr>
  <c:externalData r:id="rId1"/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sideWall>
      <c:spPr>
        <a:effectLst>
          <a:innerShdw blurRad="63500" dist="50800" dir="13500000">
            <a:prstClr val="black">
              <a:alpha val="50000"/>
            </a:prstClr>
          </a:innerShdw>
        </a:effectLst>
      </c:spPr>
    </c:sideWall>
    <c:backWall>
      <c:spPr>
        <a:effectLst>
          <a:innerShdw blurRad="63500" dist="50800" dir="13500000">
            <a:prstClr val="black">
              <a:alpha val="50000"/>
            </a:prstClr>
          </a:innerShdw>
        </a:effectLst>
      </c:spPr>
    </c:backWall>
    <c:plotArea>
      <c:layout>
        <c:manualLayout>
          <c:layoutTarget val="inner"/>
          <c:xMode val="edge"/>
          <c:yMode val="edge"/>
          <c:x val="0.14526476377952771"/>
          <c:y val="0.16503369356274494"/>
          <c:w val="0.53559350393700622"/>
          <c:h val="0.7300138902626248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98000"/>
                    <a:shade val="25000"/>
                    <a:satMod val="250000"/>
                  </a:schemeClr>
                </a:gs>
                <a:gs pos="68000">
                  <a:schemeClr val="accent3">
                    <a:tint val="86000"/>
                    <a:satMod val="115000"/>
                  </a:schemeClr>
                </a:gs>
                <a:gs pos="100000">
                  <a:schemeClr val="accent3">
                    <a:tint val="50000"/>
                    <a:satMod val="150000"/>
                  </a:schemeClr>
                </a:gs>
              </a:gsLst>
              <a:path path="circle">
                <a:fillToRect l="50000" t="130000" r="50000" b="-30000"/>
              </a:path>
            </a:gradFill>
            <a:ln w="9525" cap="flat" cmpd="sng" algn="ctr">
              <a:solidFill>
                <a:schemeClr val="accent3">
                  <a:shade val="50000"/>
                  <a:satMod val="103000"/>
                </a:schemeClr>
              </a:solidFill>
              <a:prstDash val="solid"/>
            </a:ln>
            <a:effectLst>
              <a:outerShdw blurRad="57150" dist="38100" dir="5400000" algn="ctr" rotWithShape="0">
                <a:schemeClr val="accent3">
                  <a:shade val="9000"/>
                  <a:satMod val="105000"/>
                  <a:alpha val="48000"/>
                </a:schemeClr>
              </a:outerShdw>
            </a:effectLst>
          </c:spPr>
          <c:explosion val="3"/>
          <c:dPt>
            <c:idx val="0"/>
            <c:spPr>
              <a:solidFill>
                <a:schemeClr val="accent2"/>
              </a:solidFill>
              <a:ln w="9525" cap="flat" cmpd="sng" algn="ctr">
                <a:solidFill>
                  <a:schemeClr val="accent3">
                    <a:shade val="50000"/>
                    <a:satMod val="103000"/>
                  </a:schemeClr>
                </a:solidFill>
                <a:prstDash val="solid"/>
              </a:ln>
              <a:effectLst>
                <a:outerShdw blurRad="57150" dist="38100" dir="5400000" algn="ctr" rotWithShape="0">
                  <a:schemeClr val="accent3">
                    <a:shade val="9000"/>
                    <a:satMod val="105000"/>
                    <a:alpha val="48000"/>
                  </a:schemeClr>
                </a:outerShdw>
              </a:effectLst>
            </c:spPr>
          </c:dPt>
          <c:dPt>
            <c:idx val="1"/>
            <c:spPr>
              <a:solidFill>
                <a:srgbClr val="FFFF00"/>
              </a:solidFill>
              <a:ln w="9525" cap="flat" cmpd="sng" algn="ctr">
                <a:solidFill>
                  <a:schemeClr val="accent3">
                    <a:shade val="50000"/>
                    <a:satMod val="103000"/>
                  </a:schemeClr>
                </a:solidFill>
                <a:prstDash val="solid"/>
              </a:ln>
              <a:effectLst>
                <a:outerShdw blurRad="57150" dist="38100" dir="5400000" algn="ctr" rotWithShape="0">
                  <a:schemeClr val="accent3">
                    <a:shade val="9000"/>
                    <a:satMod val="105000"/>
                    <a:alpha val="48000"/>
                  </a:schemeClr>
                </a:outerShdw>
              </a:effectLst>
            </c:spPr>
          </c:dPt>
          <c:dPt>
            <c:idx val="2"/>
            <c:spPr>
              <a:solidFill>
                <a:srgbClr val="00B050"/>
              </a:solidFill>
              <a:ln w="9525" cap="flat" cmpd="sng" algn="ctr">
                <a:solidFill>
                  <a:schemeClr val="accent3">
                    <a:shade val="50000"/>
                    <a:satMod val="103000"/>
                  </a:schemeClr>
                </a:solidFill>
                <a:prstDash val="solid"/>
              </a:ln>
              <a:effectLst>
                <a:outerShdw blurRad="57150" dist="38100" dir="5400000" algn="ctr" rotWithShape="0">
                  <a:schemeClr val="accent3">
                    <a:shade val="9000"/>
                    <a:satMod val="105000"/>
                    <a:alpha val="48000"/>
                  </a:schemeClr>
                </a:outerShdw>
              </a:effectLst>
            </c:spPr>
          </c:dPt>
          <c:dPt>
            <c:idx val="3"/>
            <c:spPr>
              <a:solidFill>
                <a:srgbClr val="3366FF"/>
              </a:solidFill>
              <a:ln w="9525" cap="flat" cmpd="sng" algn="ctr">
                <a:solidFill>
                  <a:schemeClr val="accent3">
                    <a:shade val="50000"/>
                    <a:satMod val="103000"/>
                  </a:schemeClr>
                </a:solidFill>
                <a:prstDash val="solid"/>
              </a:ln>
              <a:effectLst>
                <a:outerShdw blurRad="57150" dist="38100" dir="5400000" algn="ctr" rotWithShape="0">
                  <a:schemeClr val="accent3">
                    <a:shade val="9000"/>
                    <a:satMod val="105000"/>
                    <a:alpha val="48000"/>
                  </a:schemeClr>
                </a:outerShdw>
              </a:effectLst>
            </c:spPr>
          </c:dPt>
          <c:dPt>
            <c:idx val="5"/>
            <c:spPr>
              <a:solidFill>
                <a:srgbClr val="FF0000"/>
              </a:solidFill>
              <a:ln w="9525" cap="flat" cmpd="sng" algn="ctr">
                <a:solidFill>
                  <a:schemeClr val="accent3">
                    <a:shade val="50000"/>
                    <a:satMod val="103000"/>
                  </a:schemeClr>
                </a:solidFill>
                <a:prstDash val="solid"/>
              </a:ln>
              <a:effectLst>
                <a:outerShdw blurRad="57150" dist="38100" dir="5400000" algn="ctr" rotWithShape="0">
                  <a:schemeClr val="accent3">
                    <a:shade val="9000"/>
                    <a:satMod val="105000"/>
                    <a:alpha val="48000"/>
                  </a:schemeClr>
                </a:outerShdw>
              </a:effectLst>
            </c:spPr>
          </c:dPt>
          <c:cat>
            <c:strRef>
              <c:f>Лист1!$A$2:$A$7</c:f>
              <c:strCache>
                <c:ptCount val="6"/>
                <c:pt idx="0">
                  <c:v>Доходы от использования имущества, находящегося в государственной и муниципальной собственности: 174,7 (60,1%)</c:v>
                </c:pt>
                <c:pt idx="1">
                  <c:v>Плата за негативное воздействие на окружающую среду: 3,1 (1,1%)</c:v>
                </c:pt>
                <c:pt idx="2">
                  <c:v>Доходы от продажи материальных и не материальных активов: 95,5 (32,8%)</c:v>
                </c:pt>
                <c:pt idx="3">
                  <c:v>Доходы от оказания платных услуг (работ) и компенсации затрат государства: 0,9 (0,3%)</c:v>
                </c:pt>
                <c:pt idx="4">
                  <c:v>Штрафы, санкции, возмещение ущерба: 7,3 (2,5%)</c:v>
                </c:pt>
                <c:pt idx="5">
                  <c:v>Прочие неналоговые доходы 9,4 (3,2%)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 formatCode="0.0">
                  <c:v>174.7</c:v>
                </c:pt>
                <c:pt idx="1">
                  <c:v>3.1</c:v>
                </c:pt>
                <c:pt idx="2" formatCode="0.0">
                  <c:v>95.5</c:v>
                </c:pt>
                <c:pt idx="3" formatCode="0.0">
                  <c:v>0.9</c:v>
                </c:pt>
                <c:pt idx="4" formatCode="0.0">
                  <c:v>7.3</c:v>
                </c:pt>
                <c:pt idx="5" formatCode="0.0">
                  <c:v>9.4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98000"/>
                    <a:shade val="25000"/>
                    <a:satMod val="250000"/>
                  </a:schemeClr>
                </a:gs>
                <a:gs pos="68000">
                  <a:schemeClr val="accent1">
                    <a:tint val="86000"/>
                    <a:satMod val="115000"/>
                  </a:schemeClr>
                </a:gs>
                <a:gs pos="100000">
                  <a:schemeClr val="accent1">
                    <a:tint val="50000"/>
                    <a:satMod val="150000"/>
                  </a:schemeClr>
                </a:gs>
              </a:gsLst>
              <a:path path="circle">
                <a:fillToRect l="50000" t="130000" r="50000" b="-30000"/>
              </a:path>
            </a:gradFill>
            <a:ln w="9525" cap="flat" cmpd="sng" algn="ctr">
              <a:solidFill>
                <a:schemeClr val="accent1">
                  <a:shade val="50000"/>
                  <a:satMod val="103000"/>
                </a:schemeClr>
              </a:solidFill>
              <a:prstDash val="solid"/>
            </a:ln>
            <a:effectLst>
              <a:outerShdw blurRad="57150" dist="38100" dir="5400000" algn="ctr" rotWithShape="0">
                <a:schemeClr val="accent1">
                  <a:shade val="9000"/>
                  <a:satMod val="105000"/>
                  <a:alpha val="48000"/>
                </a:schemeClr>
              </a:outerShdw>
            </a:effectLst>
          </c:spPr>
          <c:dLbls>
            <c:dLbl>
              <c:idx val="0"/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showVal val="1"/>
              <c:extLst>
                <c:ext xmlns:c15="http://schemas.microsoft.com/office/drawing/2012/chart" uri="{CE6537A1-D6FC-4f65-9D91-7224C49458BB}"/>
              </c:extLst>
            </c:dLbl>
            <c:delete val="1"/>
            <c:spPr>
              <a:noFill/>
              <a:ln>
                <a:noFill/>
              </a:ln>
              <a:effectLst/>
            </c:spPr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Доходы от использования имущества, находящегося в государственной и муниципальной собственности: 174,7 (60,1%)</c:v>
                </c:pt>
                <c:pt idx="1">
                  <c:v>Плата за негативное воздействие на окружающую среду: 3,1 (1,1%)</c:v>
                </c:pt>
                <c:pt idx="2">
                  <c:v>Доходы от продажи материальных и не материальных активов: 95,5 (32,8%)</c:v>
                </c:pt>
                <c:pt idx="3">
                  <c:v>Доходы от оказания платных услуг (работ) и компенсации затрат государства: 0,9 (0,3%)</c:v>
                </c:pt>
                <c:pt idx="4">
                  <c:v>Штрафы, санкции, возмещение ущерба: 7,3 (2,5%)</c:v>
                </c:pt>
                <c:pt idx="5">
                  <c:v>Прочие неналоговые доходы 9,4 (3,2%)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</c:numCache>
            </c:numRef>
          </c:val>
        </c:ser>
      </c:pie3DChart>
    </c:plotArea>
    <c:legend>
      <c:legendPos val="r"/>
      <c:legendEntry>
        <c:idx val="0"/>
        <c:txPr>
          <a:bodyPr/>
          <a:lstStyle/>
          <a:p>
            <a:pPr>
              <a:defRPr sz="11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75528446135657512"/>
          <c:y val="0.17170067559141144"/>
          <c:w val="0.24138229378114781"/>
          <c:h val="0.81956095048465649"/>
        </c:manualLayout>
      </c:layout>
      <c:txPr>
        <a:bodyPr/>
        <a:lstStyle/>
        <a:p>
          <a:pPr>
            <a:defRPr sz="11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diagrams/_rels/data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image" Target="../media/image72.jpeg"/></Relationships>
</file>

<file path=ppt/diagrams/_rels/data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image" Target="../media/image79.gif"/></Relationships>
</file>

<file path=ppt/diagrams/_rels/data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image" Target="../media/image81.jpeg"/></Relationships>
</file>

<file path=ppt/diagrams/_rels/data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image" Target="../media/image88.jpeg"/><Relationship Id="rId4" Type="http://schemas.openxmlformats.org/officeDocument/2006/relationships/image" Target="../media/image91.jpeg"/></Relationships>
</file>

<file path=ppt/diagrams/_rels/data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image" Target="../media/image98.jpeg"/><Relationship Id="rId4" Type="http://schemas.openxmlformats.org/officeDocument/2006/relationships/image" Target="../media/image101.jpeg"/></Relationships>
</file>

<file path=ppt/diagrams/_rels/data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image" Target="../media/image103.jpeg"/><Relationship Id="rId5" Type="http://schemas.openxmlformats.org/officeDocument/2006/relationships/image" Target="../media/image106.jpeg"/><Relationship Id="rId4" Type="http://schemas.openxmlformats.org/officeDocument/2006/relationships/image" Target="../media/image99.jpe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image" Target="../media/image60.jpe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image" Target="../media/image63.jpeg"/><Relationship Id="rId4" Type="http://schemas.openxmlformats.org/officeDocument/2006/relationships/image" Target="../media/image6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1#4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1#6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1#7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1#8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4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8CC389C-AB55-4C19-8D4E-14B1EDBF8BB3}" type="doc">
      <dgm:prSet loTypeId="urn:microsoft.com/office/officeart/2005/8/layout/vList6" loCatId="list" qsTypeId="urn:microsoft.com/office/officeart/2005/8/quickstyle/3d1" qsCatId="3D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6A97DC2E-D804-43EF-9FA1-CAA69DD612E7}">
      <dgm:prSet phldrT="[Текст]" custT="1"/>
      <dgm:spPr/>
      <dgm:t>
        <a:bodyPr/>
        <a:lstStyle/>
        <a:p>
          <a:r>
            <a:rPr lang="ru-RU" sz="2400" b="1" dirty="0" smtClean="0">
              <a:latin typeface="+mn-lt"/>
              <a:cs typeface="Times New Roman" pitchFamily="18" charset="0"/>
            </a:rPr>
            <a:t>Прогноз </a:t>
          </a:r>
          <a:r>
            <a:rPr lang="ru-RU" sz="2400" b="1" dirty="0" err="1" smtClean="0">
              <a:latin typeface="+mn-lt"/>
              <a:cs typeface="Times New Roman" pitchFamily="18" charset="0"/>
            </a:rPr>
            <a:t>социального-экономического</a:t>
          </a:r>
          <a:r>
            <a:rPr lang="ru-RU" sz="2400" b="1" dirty="0" smtClean="0">
              <a:latin typeface="+mn-lt"/>
              <a:cs typeface="Times New Roman" pitchFamily="18" charset="0"/>
            </a:rPr>
            <a:t> развития города Волгодонска на 2021-2023 годы</a:t>
          </a:r>
          <a:endParaRPr lang="ru-RU" sz="2400" b="1" dirty="0">
            <a:latin typeface="+mn-lt"/>
            <a:cs typeface="Times New Roman" pitchFamily="18" charset="0"/>
          </a:endParaRPr>
        </a:p>
      </dgm:t>
    </dgm:pt>
    <dgm:pt modelId="{FDB353C6-D6F7-4D60-AC4E-BD950EB2C561}" type="parTrans" cxnId="{32E60E88-2528-445C-9BB6-DBFECB442C2E}">
      <dgm:prSet/>
      <dgm:spPr/>
      <dgm:t>
        <a:bodyPr/>
        <a:lstStyle/>
        <a:p>
          <a:endParaRPr lang="ru-RU"/>
        </a:p>
      </dgm:t>
    </dgm:pt>
    <dgm:pt modelId="{8C6A427F-4DD4-4B55-AD35-75F10D235C6B}" type="sibTrans" cxnId="{32E60E88-2528-445C-9BB6-DBFECB442C2E}">
      <dgm:prSet/>
      <dgm:spPr/>
      <dgm:t>
        <a:bodyPr/>
        <a:lstStyle/>
        <a:p>
          <a:endParaRPr lang="ru-RU"/>
        </a:p>
      </dgm:t>
    </dgm:pt>
    <dgm:pt modelId="{6A56D79A-F455-4628-95A3-165501E292D2}">
      <dgm:prSet phldrT="[Текст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ru-RU" sz="2400" b="1" dirty="0" smtClean="0">
              <a:latin typeface="+mn-lt"/>
              <a:cs typeface="Times New Roman" pitchFamily="18" charset="0"/>
            </a:rPr>
            <a:t>Муниципальные программы города Волгодонска со сроком реализации до 2030 года </a:t>
          </a:r>
          <a:endParaRPr lang="ru-RU" sz="2400" b="1" dirty="0">
            <a:latin typeface="+mn-lt"/>
            <a:cs typeface="Times New Roman" pitchFamily="18" charset="0"/>
          </a:endParaRPr>
        </a:p>
      </dgm:t>
    </dgm:pt>
    <dgm:pt modelId="{F9F6CFC5-5FE3-49EB-9B88-33C67937DC94}" type="parTrans" cxnId="{FD455885-0D2D-47D4-B0E7-473E74CF2E40}">
      <dgm:prSet/>
      <dgm:spPr/>
      <dgm:t>
        <a:bodyPr/>
        <a:lstStyle/>
        <a:p>
          <a:endParaRPr lang="ru-RU"/>
        </a:p>
      </dgm:t>
    </dgm:pt>
    <dgm:pt modelId="{2E3D6F7B-2BBE-4165-ADAE-FBF2301D3E68}" type="sibTrans" cxnId="{FD455885-0D2D-47D4-B0E7-473E74CF2E40}">
      <dgm:prSet/>
      <dgm:spPr/>
      <dgm:t>
        <a:bodyPr/>
        <a:lstStyle/>
        <a:p>
          <a:endParaRPr lang="ru-RU"/>
        </a:p>
      </dgm:t>
    </dgm:pt>
    <dgm:pt modelId="{39F50F85-CC5F-4568-8097-436B88BCB8D4}">
      <dgm:prSet custT="1"/>
      <dgm:spPr/>
      <dgm:t>
        <a:bodyPr/>
        <a:lstStyle/>
        <a:p>
          <a:r>
            <a:rPr lang="ru-RU" sz="2200" b="1" dirty="0" smtClean="0">
              <a:latin typeface="+mn-lt"/>
              <a:cs typeface="Times New Roman" pitchFamily="18" charset="0"/>
            </a:rPr>
            <a:t>Основные направления бюджетной  и налоговой политики города Волгодонска на 2021-2023 годы</a:t>
          </a:r>
          <a:endParaRPr lang="ru-RU" sz="2200" b="1" dirty="0">
            <a:latin typeface="+mn-lt"/>
            <a:cs typeface="Times New Roman" pitchFamily="18" charset="0"/>
          </a:endParaRPr>
        </a:p>
      </dgm:t>
    </dgm:pt>
    <dgm:pt modelId="{B251D44E-B3AB-473E-B59F-3A8ECD460F64}" type="parTrans" cxnId="{6C12EEC4-1525-4B27-8492-6FB9B9E3B137}">
      <dgm:prSet/>
      <dgm:spPr/>
      <dgm:t>
        <a:bodyPr/>
        <a:lstStyle/>
        <a:p>
          <a:endParaRPr lang="ru-RU"/>
        </a:p>
      </dgm:t>
    </dgm:pt>
    <dgm:pt modelId="{DFBBA3D8-9E84-4DA2-BBE1-CA9FE74EE6FB}" type="sibTrans" cxnId="{6C12EEC4-1525-4B27-8492-6FB9B9E3B137}">
      <dgm:prSet/>
      <dgm:spPr/>
      <dgm:t>
        <a:bodyPr/>
        <a:lstStyle/>
        <a:p>
          <a:endParaRPr lang="ru-RU"/>
        </a:p>
      </dgm:t>
    </dgm:pt>
    <dgm:pt modelId="{9AD21ECC-7D55-4389-87EF-C648AFCAA76C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ru-RU" sz="2200" b="1" dirty="0" smtClean="0">
              <a:latin typeface="+mn-lt"/>
              <a:cs typeface="Times New Roman" pitchFamily="18" charset="0"/>
            </a:rPr>
            <a:t>Проект областного закона «Об областном бюджете на 2021 год и на плановый период 2022 и 2023 годов» в первом чтении</a:t>
          </a:r>
          <a:endParaRPr lang="ru-RU" sz="2200" b="1" dirty="0">
            <a:latin typeface="+mn-lt"/>
            <a:cs typeface="Times New Roman" pitchFamily="18" charset="0"/>
          </a:endParaRPr>
        </a:p>
      </dgm:t>
    </dgm:pt>
    <dgm:pt modelId="{F77CFD2F-4A81-4F62-8E3D-7824DC89EC0C}" type="parTrans" cxnId="{A3A1864C-7BE3-46B6-9F5B-6C96D47B3FDA}">
      <dgm:prSet/>
      <dgm:spPr/>
      <dgm:t>
        <a:bodyPr/>
        <a:lstStyle/>
        <a:p>
          <a:endParaRPr lang="ru-RU"/>
        </a:p>
      </dgm:t>
    </dgm:pt>
    <dgm:pt modelId="{FED247DD-8BA5-4F3D-AC96-7EC9B2C83745}" type="sibTrans" cxnId="{A3A1864C-7BE3-46B6-9F5B-6C96D47B3FDA}">
      <dgm:prSet/>
      <dgm:spPr/>
      <dgm:t>
        <a:bodyPr/>
        <a:lstStyle/>
        <a:p>
          <a:endParaRPr lang="ru-RU"/>
        </a:p>
      </dgm:t>
    </dgm:pt>
    <dgm:pt modelId="{60A3B237-C812-4B1A-8760-C56BCC21FAB7}" type="pres">
      <dgm:prSet presAssocID="{18CC389C-AB55-4C19-8D4E-14B1EDBF8BB3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E574282-56DF-4E70-8ED7-F1BAAA515199}" type="pres">
      <dgm:prSet presAssocID="{6A97DC2E-D804-43EF-9FA1-CAA69DD612E7}" presName="linNode" presStyleCnt="0"/>
      <dgm:spPr/>
      <dgm:t>
        <a:bodyPr/>
        <a:lstStyle/>
        <a:p>
          <a:endParaRPr lang="ru-RU"/>
        </a:p>
      </dgm:t>
    </dgm:pt>
    <dgm:pt modelId="{09964E3D-687C-4CC9-81B2-3EAAD5BABD86}" type="pres">
      <dgm:prSet presAssocID="{6A97DC2E-D804-43EF-9FA1-CAA69DD612E7}" presName="parentShp" presStyleLbl="node1" presStyleIdx="0" presStyleCnt="4" custScaleX="193975" custScaleY="1040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C530AF-7351-437B-9182-02FD5660B3DB}" type="pres">
      <dgm:prSet presAssocID="{6A97DC2E-D804-43EF-9FA1-CAA69DD612E7}" presName="childShp" presStyleLbl="b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18E1CC-7791-4FAA-B34F-AF5AF6470D7B}" type="pres">
      <dgm:prSet presAssocID="{8C6A427F-4DD4-4B55-AD35-75F10D235C6B}" presName="spacing" presStyleCnt="0"/>
      <dgm:spPr/>
      <dgm:t>
        <a:bodyPr/>
        <a:lstStyle/>
        <a:p>
          <a:endParaRPr lang="ru-RU"/>
        </a:p>
      </dgm:t>
    </dgm:pt>
    <dgm:pt modelId="{FAB13CBE-2C8F-4BF7-95E9-7CF285FFD54D}" type="pres">
      <dgm:prSet presAssocID="{39F50F85-CC5F-4568-8097-436B88BCB8D4}" presName="linNode" presStyleCnt="0"/>
      <dgm:spPr/>
      <dgm:t>
        <a:bodyPr/>
        <a:lstStyle/>
        <a:p>
          <a:endParaRPr lang="ru-RU"/>
        </a:p>
      </dgm:t>
    </dgm:pt>
    <dgm:pt modelId="{32DE0605-B126-4D98-A669-612E060BB9AE}" type="pres">
      <dgm:prSet presAssocID="{39F50F85-CC5F-4568-8097-436B88BCB8D4}" presName="parentShp" presStyleLbl="node1" presStyleIdx="1" presStyleCnt="4" custScaleX="184356" custScaleY="1051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1C2229-83FB-49DF-90AF-8DEE8D844D07}" type="pres">
      <dgm:prSet presAssocID="{39F50F85-CC5F-4568-8097-436B88BCB8D4}" presName="childShp" presStyleLbl="b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1AE200-A4E1-45D8-9A55-1336CEC97CC4}" type="pres">
      <dgm:prSet presAssocID="{DFBBA3D8-9E84-4DA2-BBE1-CA9FE74EE6FB}" presName="spacing" presStyleCnt="0"/>
      <dgm:spPr/>
      <dgm:t>
        <a:bodyPr/>
        <a:lstStyle/>
        <a:p>
          <a:endParaRPr lang="ru-RU"/>
        </a:p>
      </dgm:t>
    </dgm:pt>
    <dgm:pt modelId="{908C1670-1D05-4B12-9FD7-F09A9DD5E38B}" type="pres">
      <dgm:prSet presAssocID="{6A56D79A-F455-4628-95A3-165501E292D2}" presName="linNode" presStyleCnt="0"/>
      <dgm:spPr/>
      <dgm:t>
        <a:bodyPr/>
        <a:lstStyle/>
        <a:p>
          <a:endParaRPr lang="ru-RU"/>
        </a:p>
      </dgm:t>
    </dgm:pt>
    <dgm:pt modelId="{1AD89A2B-2B46-4180-A05C-D3B401E1B42F}" type="pres">
      <dgm:prSet presAssocID="{6A56D79A-F455-4628-95A3-165501E292D2}" presName="parentShp" presStyleLbl="node1" presStyleIdx="2" presStyleCnt="4" custScaleX="204005" custScaleY="832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ED7252-9170-4AE7-9575-A558E6E2E674}" type="pres">
      <dgm:prSet presAssocID="{6A56D79A-F455-4628-95A3-165501E292D2}" presName="childShp" presStyleLbl="b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5751EF-3DDF-41FB-950C-241D97241EA4}" type="pres">
      <dgm:prSet presAssocID="{2E3D6F7B-2BBE-4165-ADAE-FBF2301D3E68}" presName="spacing" presStyleCnt="0"/>
      <dgm:spPr/>
      <dgm:t>
        <a:bodyPr/>
        <a:lstStyle/>
        <a:p>
          <a:endParaRPr lang="ru-RU"/>
        </a:p>
      </dgm:t>
    </dgm:pt>
    <dgm:pt modelId="{69DAD03D-A8EA-4DD6-BC36-945C2345A739}" type="pres">
      <dgm:prSet presAssocID="{9AD21ECC-7D55-4389-87EF-C648AFCAA76C}" presName="linNode" presStyleCnt="0"/>
      <dgm:spPr/>
      <dgm:t>
        <a:bodyPr/>
        <a:lstStyle/>
        <a:p>
          <a:endParaRPr lang="ru-RU"/>
        </a:p>
      </dgm:t>
    </dgm:pt>
    <dgm:pt modelId="{BF3E47B8-E376-4998-9691-CA77859C877F}" type="pres">
      <dgm:prSet presAssocID="{9AD21ECC-7D55-4389-87EF-C648AFCAA76C}" presName="parentShp" presStyleLbl="node1" presStyleIdx="3" presStyleCnt="4" custScaleX="203035" custLinFactNeighborX="-1376" custLinFactNeighborY="-1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8320DC-FC9B-4890-9F86-212B55991D89}" type="pres">
      <dgm:prSet presAssocID="{9AD21ECC-7D55-4389-87EF-C648AFCAA76C}" presName="childShp" presStyleLbl="b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3A1864C-7BE3-46B6-9F5B-6C96D47B3FDA}" srcId="{18CC389C-AB55-4C19-8D4E-14B1EDBF8BB3}" destId="{9AD21ECC-7D55-4389-87EF-C648AFCAA76C}" srcOrd="3" destOrd="0" parTransId="{F77CFD2F-4A81-4F62-8E3D-7824DC89EC0C}" sibTransId="{FED247DD-8BA5-4F3D-AC96-7EC9B2C83745}"/>
    <dgm:cxn modelId="{FD455885-0D2D-47D4-B0E7-473E74CF2E40}" srcId="{18CC389C-AB55-4C19-8D4E-14B1EDBF8BB3}" destId="{6A56D79A-F455-4628-95A3-165501E292D2}" srcOrd="2" destOrd="0" parTransId="{F9F6CFC5-5FE3-49EB-9B88-33C67937DC94}" sibTransId="{2E3D6F7B-2BBE-4165-ADAE-FBF2301D3E68}"/>
    <dgm:cxn modelId="{65388DD9-EEE1-4C5D-879A-8B203F0C755D}" type="presOf" srcId="{18CC389C-AB55-4C19-8D4E-14B1EDBF8BB3}" destId="{60A3B237-C812-4B1A-8760-C56BCC21FAB7}" srcOrd="0" destOrd="0" presId="urn:microsoft.com/office/officeart/2005/8/layout/vList6"/>
    <dgm:cxn modelId="{6C12EEC4-1525-4B27-8492-6FB9B9E3B137}" srcId="{18CC389C-AB55-4C19-8D4E-14B1EDBF8BB3}" destId="{39F50F85-CC5F-4568-8097-436B88BCB8D4}" srcOrd="1" destOrd="0" parTransId="{B251D44E-B3AB-473E-B59F-3A8ECD460F64}" sibTransId="{DFBBA3D8-9E84-4DA2-BBE1-CA9FE74EE6FB}"/>
    <dgm:cxn modelId="{32E60E88-2528-445C-9BB6-DBFECB442C2E}" srcId="{18CC389C-AB55-4C19-8D4E-14B1EDBF8BB3}" destId="{6A97DC2E-D804-43EF-9FA1-CAA69DD612E7}" srcOrd="0" destOrd="0" parTransId="{FDB353C6-D6F7-4D60-AC4E-BD950EB2C561}" sibTransId="{8C6A427F-4DD4-4B55-AD35-75F10D235C6B}"/>
    <dgm:cxn modelId="{F6416601-F9A0-41A4-AE1A-3ECA956A0753}" type="presOf" srcId="{6A97DC2E-D804-43EF-9FA1-CAA69DD612E7}" destId="{09964E3D-687C-4CC9-81B2-3EAAD5BABD86}" srcOrd="0" destOrd="0" presId="urn:microsoft.com/office/officeart/2005/8/layout/vList6"/>
    <dgm:cxn modelId="{4B5428DC-627E-4A62-843B-790A8BA877CF}" type="presOf" srcId="{39F50F85-CC5F-4568-8097-436B88BCB8D4}" destId="{32DE0605-B126-4D98-A669-612E060BB9AE}" srcOrd="0" destOrd="0" presId="urn:microsoft.com/office/officeart/2005/8/layout/vList6"/>
    <dgm:cxn modelId="{28F2019F-7C08-49F0-A93C-11D45D5D5F1E}" type="presOf" srcId="{9AD21ECC-7D55-4389-87EF-C648AFCAA76C}" destId="{BF3E47B8-E376-4998-9691-CA77859C877F}" srcOrd="0" destOrd="0" presId="urn:microsoft.com/office/officeart/2005/8/layout/vList6"/>
    <dgm:cxn modelId="{2C00EBDE-985C-4C6D-8D74-509BF47D38CA}" type="presOf" srcId="{6A56D79A-F455-4628-95A3-165501E292D2}" destId="{1AD89A2B-2B46-4180-A05C-D3B401E1B42F}" srcOrd="0" destOrd="0" presId="urn:microsoft.com/office/officeart/2005/8/layout/vList6"/>
    <dgm:cxn modelId="{792143F4-38E3-452A-A462-866904E77F6D}" type="presParOf" srcId="{60A3B237-C812-4B1A-8760-C56BCC21FAB7}" destId="{0E574282-56DF-4E70-8ED7-F1BAAA515199}" srcOrd="0" destOrd="0" presId="urn:microsoft.com/office/officeart/2005/8/layout/vList6"/>
    <dgm:cxn modelId="{7BBF1C08-DD85-4590-8CC4-8777EB095CD2}" type="presParOf" srcId="{0E574282-56DF-4E70-8ED7-F1BAAA515199}" destId="{09964E3D-687C-4CC9-81B2-3EAAD5BABD86}" srcOrd="0" destOrd="0" presId="urn:microsoft.com/office/officeart/2005/8/layout/vList6"/>
    <dgm:cxn modelId="{F35ADCA8-2D69-4507-B719-6640988165BD}" type="presParOf" srcId="{0E574282-56DF-4E70-8ED7-F1BAAA515199}" destId="{07C530AF-7351-437B-9182-02FD5660B3DB}" srcOrd="1" destOrd="0" presId="urn:microsoft.com/office/officeart/2005/8/layout/vList6"/>
    <dgm:cxn modelId="{44A11BE9-D88C-470C-89C1-157A898C5501}" type="presParOf" srcId="{60A3B237-C812-4B1A-8760-C56BCC21FAB7}" destId="{6218E1CC-7791-4FAA-B34F-AF5AF6470D7B}" srcOrd="1" destOrd="0" presId="urn:microsoft.com/office/officeart/2005/8/layout/vList6"/>
    <dgm:cxn modelId="{54D49879-D25D-4CCD-8F2D-AA05344D7A1A}" type="presParOf" srcId="{60A3B237-C812-4B1A-8760-C56BCC21FAB7}" destId="{FAB13CBE-2C8F-4BF7-95E9-7CF285FFD54D}" srcOrd="2" destOrd="0" presId="urn:microsoft.com/office/officeart/2005/8/layout/vList6"/>
    <dgm:cxn modelId="{133CD5CE-CBB4-4258-85A3-68E4BC3A22C3}" type="presParOf" srcId="{FAB13CBE-2C8F-4BF7-95E9-7CF285FFD54D}" destId="{32DE0605-B126-4D98-A669-612E060BB9AE}" srcOrd="0" destOrd="0" presId="urn:microsoft.com/office/officeart/2005/8/layout/vList6"/>
    <dgm:cxn modelId="{C3705CD4-6C8F-424F-BB8B-71CF6BD6D956}" type="presParOf" srcId="{FAB13CBE-2C8F-4BF7-95E9-7CF285FFD54D}" destId="{5F1C2229-83FB-49DF-90AF-8DEE8D844D07}" srcOrd="1" destOrd="0" presId="urn:microsoft.com/office/officeart/2005/8/layout/vList6"/>
    <dgm:cxn modelId="{327A42A6-D28E-41C1-8FAF-D315E1436DD1}" type="presParOf" srcId="{60A3B237-C812-4B1A-8760-C56BCC21FAB7}" destId="{8E1AE200-A4E1-45D8-9A55-1336CEC97CC4}" srcOrd="3" destOrd="0" presId="urn:microsoft.com/office/officeart/2005/8/layout/vList6"/>
    <dgm:cxn modelId="{DE8B85C0-ACE6-4242-AFF9-F410C8B80A3B}" type="presParOf" srcId="{60A3B237-C812-4B1A-8760-C56BCC21FAB7}" destId="{908C1670-1D05-4B12-9FD7-F09A9DD5E38B}" srcOrd="4" destOrd="0" presId="urn:microsoft.com/office/officeart/2005/8/layout/vList6"/>
    <dgm:cxn modelId="{16756FBA-C622-4121-953C-751C6B1C25D9}" type="presParOf" srcId="{908C1670-1D05-4B12-9FD7-F09A9DD5E38B}" destId="{1AD89A2B-2B46-4180-A05C-D3B401E1B42F}" srcOrd="0" destOrd="0" presId="urn:microsoft.com/office/officeart/2005/8/layout/vList6"/>
    <dgm:cxn modelId="{C76E9F05-5F77-46D3-A149-E3F1EA718AD9}" type="presParOf" srcId="{908C1670-1D05-4B12-9FD7-F09A9DD5E38B}" destId="{54ED7252-9170-4AE7-9575-A558E6E2E674}" srcOrd="1" destOrd="0" presId="urn:microsoft.com/office/officeart/2005/8/layout/vList6"/>
    <dgm:cxn modelId="{A6374D1A-BE78-41CD-8706-B5675FEA5728}" type="presParOf" srcId="{60A3B237-C812-4B1A-8760-C56BCC21FAB7}" destId="{AF5751EF-3DDF-41FB-950C-241D97241EA4}" srcOrd="5" destOrd="0" presId="urn:microsoft.com/office/officeart/2005/8/layout/vList6"/>
    <dgm:cxn modelId="{B39F5685-9383-4D0E-932D-2E3DD3F355E1}" type="presParOf" srcId="{60A3B237-C812-4B1A-8760-C56BCC21FAB7}" destId="{69DAD03D-A8EA-4DD6-BC36-945C2345A739}" srcOrd="6" destOrd="0" presId="urn:microsoft.com/office/officeart/2005/8/layout/vList6"/>
    <dgm:cxn modelId="{9E4C9D5D-3A3D-49D5-AD49-375B6A441456}" type="presParOf" srcId="{69DAD03D-A8EA-4DD6-BC36-945C2345A739}" destId="{BF3E47B8-E376-4998-9691-CA77859C877F}" srcOrd="0" destOrd="0" presId="urn:microsoft.com/office/officeart/2005/8/layout/vList6"/>
    <dgm:cxn modelId="{B55D0775-4309-4BE8-AD57-E676597CFC86}" type="presParOf" srcId="{69DAD03D-A8EA-4DD6-BC36-945C2345A739}" destId="{728320DC-FC9B-4890-9F86-212B55991D89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53EDE25-A58F-41FA-A7ED-C999F0BF7B51}" type="doc">
      <dgm:prSet loTypeId="urn:microsoft.com/office/officeart/2005/8/layout/pList2#4" loCatId="picture" qsTypeId="urn:microsoft.com/office/officeart/2005/8/quickstyle/simple1" qsCatId="simple" csTypeId="urn:microsoft.com/office/officeart/2005/8/colors/colorful2" csCatId="colorful" phldr="1"/>
      <dgm:spPr/>
    </dgm:pt>
    <dgm:pt modelId="{F0C490FC-8601-472D-8623-9F000F8CC02D}">
      <dgm:prSet phldrT="[Текст]" custT="1"/>
      <dgm:spPr/>
      <dgm:t>
        <a:bodyPr anchor="ctr"/>
        <a:lstStyle/>
        <a:p>
          <a:endParaRPr lang="ru-RU" sz="14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722,5 тыс. руб. ежегодно</a:t>
          </a:r>
        </a:p>
        <a:p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Организация мероприятий, направленных на формирование эффективной системы поддержки добровольческой деятельности, на патриотическое и нравственное воспитание молодежи, на поддержку инициативной и талантливой молодежи, обладающей лидерскими навыками  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C0B0E70-0808-46C4-B1EA-AAE02F17C5A0}" type="parTrans" cxnId="{1B7C25C3-4C93-429F-8CBF-EB343B1869D5}">
      <dgm:prSet/>
      <dgm:spPr/>
      <dgm:t>
        <a:bodyPr/>
        <a:lstStyle/>
        <a:p>
          <a:endParaRPr lang="ru-RU"/>
        </a:p>
      </dgm:t>
    </dgm:pt>
    <dgm:pt modelId="{DF7896C7-E93C-4B16-99D1-FB4F3397CAC2}" type="sibTrans" cxnId="{1B7C25C3-4C93-429F-8CBF-EB343B1869D5}">
      <dgm:prSet/>
      <dgm:spPr/>
      <dgm:t>
        <a:bodyPr/>
        <a:lstStyle/>
        <a:p>
          <a:endParaRPr lang="ru-RU"/>
        </a:p>
      </dgm:t>
    </dgm:pt>
    <dgm:pt modelId="{F7546081-DA51-44B8-A916-CABE6DEA70D4}">
      <dgm:prSet phldrT="[Текст]" custT="1"/>
      <dgm:spPr/>
      <dgm:t>
        <a:bodyPr anchor="ctr" anchorCtr="1"/>
        <a:lstStyle/>
        <a:p>
          <a:r>
            <a: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247,5 тыс. руб. ежегодно</a:t>
          </a:r>
        </a:p>
        <a:p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организационно-методическое и информационно-аналитическое обеспечение поддержки молодежи</a:t>
          </a:r>
          <a:endParaRPr lang="ru-RU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ACA38D3-66BB-4279-A3EF-70A3D3E9CDB8}" type="parTrans" cxnId="{21228E5F-DF70-45C6-93CD-AD004C81B114}">
      <dgm:prSet/>
      <dgm:spPr/>
      <dgm:t>
        <a:bodyPr/>
        <a:lstStyle/>
        <a:p>
          <a:endParaRPr lang="ru-RU"/>
        </a:p>
      </dgm:t>
    </dgm:pt>
    <dgm:pt modelId="{7BD87BC5-8517-467E-B408-2B449015ABE5}" type="sibTrans" cxnId="{21228E5F-DF70-45C6-93CD-AD004C81B114}">
      <dgm:prSet/>
      <dgm:spPr/>
      <dgm:t>
        <a:bodyPr/>
        <a:lstStyle/>
        <a:p>
          <a:endParaRPr lang="ru-RU"/>
        </a:p>
      </dgm:t>
    </dgm:pt>
    <dgm:pt modelId="{D8F8BFE6-403C-474A-8F5D-811D8E106986}">
      <dgm:prSet phldrT="[Текст]" custT="1"/>
      <dgm:spPr/>
      <dgm:t>
        <a:bodyPr anchor="ctr"/>
        <a:lstStyle/>
        <a:p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2021 г -  6 404,3 тыс.руб.</a:t>
          </a:r>
        </a:p>
        <a:p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2022 г -  5 931,8 тыс.руб.</a:t>
          </a:r>
        </a:p>
        <a:p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2023 г. - 5 931,8 тыс. руб.</a:t>
          </a:r>
        </a:p>
        <a:p>
          <a:r>
            <a: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организация отдыха детей и молодежи города Волгодонска в возрасте от 6 до 18 лет в каникулярное время на базе МБУ «ЦОО «</a:t>
          </a:r>
          <a:r>
            <a:rPr lang="ru-RU" sz="16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Ивушка</a:t>
          </a:r>
          <a:r>
            <a: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»  г.Волгодонска</a:t>
          </a:r>
          <a:endParaRPr lang="ru-RU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9417EE4-E043-4060-BDCF-FA535C6CD06B}" type="parTrans" cxnId="{4E53C6B7-0F6C-499D-80C4-2EE4EEAED8DD}">
      <dgm:prSet/>
      <dgm:spPr/>
      <dgm:t>
        <a:bodyPr/>
        <a:lstStyle/>
        <a:p>
          <a:endParaRPr lang="ru-RU"/>
        </a:p>
      </dgm:t>
    </dgm:pt>
    <dgm:pt modelId="{AB533A4A-580D-4EA2-A1EF-ABE53D46B96F}" type="sibTrans" cxnId="{4E53C6B7-0F6C-499D-80C4-2EE4EEAED8DD}">
      <dgm:prSet/>
      <dgm:spPr/>
      <dgm:t>
        <a:bodyPr/>
        <a:lstStyle/>
        <a:p>
          <a:endParaRPr lang="ru-RU"/>
        </a:p>
      </dgm:t>
    </dgm:pt>
    <dgm:pt modelId="{26932E58-FEDD-4692-BEBA-268290352BFC}" type="pres">
      <dgm:prSet presAssocID="{553EDE25-A58F-41FA-A7ED-C999F0BF7B51}" presName="Name0" presStyleCnt="0">
        <dgm:presLayoutVars>
          <dgm:dir/>
          <dgm:resizeHandles val="exact"/>
        </dgm:presLayoutVars>
      </dgm:prSet>
      <dgm:spPr/>
    </dgm:pt>
    <dgm:pt modelId="{39D26975-FE1A-477F-8437-A9053CB724CE}" type="pres">
      <dgm:prSet presAssocID="{553EDE25-A58F-41FA-A7ED-C999F0BF7B51}" presName="bkgdShp" presStyleLbl="alignAccFollowNode1" presStyleIdx="0" presStyleCnt="1"/>
      <dgm:spPr/>
    </dgm:pt>
    <dgm:pt modelId="{09E9D049-237E-4B46-B412-D6E697BAE92F}" type="pres">
      <dgm:prSet presAssocID="{553EDE25-A58F-41FA-A7ED-C999F0BF7B51}" presName="linComp" presStyleCnt="0"/>
      <dgm:spPr/>
    </dgm:pt>
    <dgm:pt modelId="{B06FA722-3EFB-4940-854F-75B9F0BD6649}" type="pres">
      <dgm:prSet presAssocID="{F0C490FC-8601-472D-8623-9F000F8CC02D}" presName="compNode" presStyleCnt="0"/>
      <dgm:spPr/>
    </dgm:pt>
    <dgm:pt modelId="{3D1E2FBC-6E05-4AD8-BC54-D5B451EC5FFE}" type="pres">
      <dgm:prSet presAssocID="{F0C490FC-8601-472D-8623-9F000F8CC02D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CCB86B-F747-43DD-9141-F74489AB4A99}" type="pres">
      <dgm:prSet presAssocID="{F0C490FC-8601-472D-8623-9F000F8CC02D}" presName="invisiNode" presStyleLbl="node1" presStyleIdx="0" presStyleCnt="3"/>
      <dgm:spPr/>
    </dgm:pt>
    <dgm:pt modelId="{D1E78CBA-D89C-4DDB-AF6F-B30DAE475D7D}" type="pres">
      <dgm:prSet presAssocID="{F0C490FC-8601-472D-8623-9F000F8CC02D}" presName="imagNode" presStyleLbl="fgImgPlace1" presStyleIdx="0" presStyleCnt="3"/>
      <dgm:spPr/>
    </dgm:pt>
    <dgm:pt modelId="{067059C6-8961-48C4-8709-82485063AE53}" type="pres">
      <dgm:prSet presAssocID="{DF7896C7-E93C-4B16-99D1-FB4F3397CAC2}" presName="sibTrans" presStyleLbl="sibTrans2D1" presStyleIdx="0" presStyleCnt="0"/>
      <dgm:spPr/>
      <dgm:t>
        <a:bodyPr/>
        <a:lstStyle/>
        <a:p>
          <a:endParaRPr lang="ru-RU"/>
        </a:p>
      </dgm:t>
    </dgm:pt>
    <dgm:pt modelId="{52F50F61-90AC-4CA9-B5C3-052F33852921}" type="pres">
      <dgm:prSet presAssocID="{F7546081-DA51-44B8-A916-CABE6DEA70D4}" presName="compNode" presStyleCnt="0"/>
      <dgm:spPr/>
    </dgm:pt>
    <dgm:pt modelId="{F45F077C-3B86-4040-AE27-4DC7F15270C2}" type="pres">
      <dgm:prSet presAssocID="{F7546081-DA51-44B8-A916-CABE6DEA70D4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57B4D4-E9BE-48D1-BFCA-B7C402138B7C}" type="pres">
      <dgm:prSet presAssocID="{F7546081-DA51-44B8-A916-CABE6DEA70D4}" presName="invisiNode" presStyleLbl="node1" presStyleIdx="1" presStyleCnt="3"/>
      <dgm:spPr/>
    </dgm:pt>
    <dgm:pt modelId="{36337E48-6608-45DE-8DC1-E13D6228E681}" type="pres">
      <dgm:prSet presAssocID="{F7546081-DA51-44B8-A916-CABE6DEA70D4}" presName="imagNode" presStyleLbl="fgImgPlace1" presStyleIdx="1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24000" b="-24000"/>
          </a:stretch>
        </a:blipFill>
      </dgm:spPr>
    </dgm:pt>
    <dgm:pt modelId="{C184C424-E8DD-4667-A350-C3B924DEEEE8}" type="pres">
      <dgm:prSet presAssocID="{7BD87BC5-8517-467E-B408-2B449015ABE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7766592-0962-4DFC-9B9C-718A13048426}" type="pres">
      <dgm:prSet presAssocID="{D8F8BFE6-403C-474A-8F5D-811D8E106986}" presName="compNode" presStyleCnt="0"/>
      <dgm:spPr/>
    </dgm:pt>
    <dgm:pt modelId="{F23D71FE-2402-42D1-911E-B66ACE8884F8}" type="pres">
      <dgm:prSet presAssocID="{D8F8BFE6-403C-474A-8F5D-811D8E106986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77EE38-806C-4A2F-88F2-4DB3F1A3F01E}" type="pres">
      <dgm:prSet presAssocID="{D8F8BFE6-403C-474A-8F5D-811D8E106986}" presName="invisiNode" presStyleLbl="node1" presStyleIdx="2" presStyleCnt="3"/>
      <dgm:spPr/>
    </dgm:pt>
    <dgm:pt modelId="{B69CD472-D7E1-42A3-9E78-F94FA45491AF}" type="pres">
      <dgm:prSet presAssocID="{D8F8BFE6-403C-474A-8F5D-811D8E106986}" presName="imagNode" presStyleLbl="fgImgPlace1" presStyleIdx="2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34000" r="-34000"/>
          </a:stretch>
        </a:blipFill>
      </dgm:spPr>
    </dgm:pt>
  </dgm:ptLst>
  <dgm:cxnLst>
    <dgm:cxn modelId="{1F8764B2-2C1E-4A8A-A4E4-B8D8B5E01859}" type="presOf" srcId="{F0C490FC-8601-472D-8623-9F000F8CC02D}" destId="{3D1E2FBC-6E05-4AD8-BC54-D5B451EC5FFE}" srcOrd="0" destOrd="0" presId="urn:microsoft.com/office/officeart/2005/8/layout/pList2#4"/>
    <dgm:cxn modelId="{3D4893D5-3B6F-492C-BAE3-8B8E40E7BA3F}" type="presOf" srcId="{F7546081-DA51-44B8-A916-CABE6DEA70D4}" destId="{F45F077C-3B86-4040-AE27-4DC7F15270C2}" srcOrd="0" destOrd="0" presId="urn:microsoft.com/office/officeart/2005/8/layout/pList2#4"/>
    <dgm:cxn modelId="{43792B6E-7822-4A56-836D-5678345F511C}" type="presOf" srcId="{D8F8BFE6-403C-474A-8F5D-811D8E106986}" destId="{F23D71FE-2402-42D1-911E-B66ACE8884F8}" srcOrd="0" destOrd="0" presId="urn:microsoft.com/office/officeart/2005/8/layout/pList2#4"/>
    <dgm:cxn modelId="{1B7C25C3-4C93-429F-8CBF-EB343B1869D5}" srcId="{553EDE25-A58F-41FA-A7ED-C999F0BF7B51}" destId="{F0C490FC-8601-472D-8623-9F000F8CC02D}" srcOrd="0" destOrd="0" parTransId="{DC0B0E70-0808-46C4-B1EA-AAE02F17C5A0}" sibTransId="{DF7896C7-E93C-4B16-99D1-FB4F3397CAC2}"/>
    <dgm:cxn modelId="{62119468-7772-4E59-AF87-1C12BDABBBFF}" type="presOf" srcId="{DF7896C7-E93C-4B16-99D1-FB4F3397CAC2}" destId="{067059C6-8961-48C4-8709-82485063AE53}" srcOrd="0" destOrd="0" presId="urn:microsoft.com/office/officeart/2005/8/layout/pList2#4"/>
    <dgm:cxn modelId="{21228E5F-DF70-45C6-93CD-AD004C81B114}" srcId="{553EDE25-A58F-41FA-A7ED-C999F0BF7B51}" destId="{F7546081-DA51-44B8-A916-CABE6DEA70D4}" srcOrd="1" destOrd="0" parTransId="{FACA38D3-66BB-4279-A3EF-70A3D3E9CDB8}" sibTransId="{7BD87BC5-8517-467E-B408-2B449015ABE5}"/>
    <dgm:cxn modelId="{4E53C6B7-0F6C-499D-80C4-2EE4EEAED8DD}" srcId="{553EDE25-A58F-41FA-A7ED-C999F0BF7B51}" destId="{D8F8BFE6-403C-474A-8F5D-811D8E106986}" srcOrd="2" destOrd="0" parTransId="{29417EE4-E043-4060-BDCF-FA535C6CD06B}" sibTransId="{AB533A4A-580D-4EA2-A1EF-ABE53D46B96F}"/>
    <dgm:cxn modelId="{99B233B7-6D5E-43B7-87E5-0317ACB6D0D5}" type="presOf" srcId="{7BD87BC5-8517-467E-B408-2B449015ABE5}" destId="{C184C424-E8DD-4667-A350-C3B924DEEEE8}" srcOrd="0" destOrd="0" presId="urn:microsoft.com/office/officeart/2005/8/layout/pList2#4"/>
    <dgm:cxn modelId="{4835844F-0502-4862-9CAB-29D8715F855A}" type="presOf" srcId="{553EDE25-A58F-41FA-A7ED-C999F0BF7B51}" destId="{26932E58-FEDD-4692-BEBA-268290352BFC}" srcOrd="0" destOrd="0" presId="urn:microsoft.com/office/officeart/2005/8/layout/pList2#4"/>
    <dgm:cxn modelId="{798762AB-D383-4270-A5D3-06E928391A4D}" type="presParOf" srcId="{26932E58-FEDD-4692-BEBA-268290352BFC}" destId="{39D26975-FE1A-477F-8437-A9053CB724CE}" srcOrd="0" destOrd="0" presId="urn:microsoft.com/office/officeart/2005/8/layout/pList2#4"/>
    <dgm:cxn modelId="{7DD6D9AF-55E4-4ABE-B118-76210B1863B9}" type="presParOf" srcId="{26932E58-FEDD-4692-BEBA-268290352BFC}" destId="{09E9D049-237E-4B46-B412-D6E697BAE92F}" srcOrd="1" destOrd="0" presId="urn:microsoft.com/office/officeart/2005/8/layout/pList2#4"/>
    <dgm:cxn modelId="{EE1CE870-1050-4D2C-942C-3D302D7F0DDD}" type="presParOf" srcId="{09E9D049-237E-4B46-B412-D6E697BAE92F}" destId="{B06FA722-3EFB-4940-854F-75B9F0BD6649}" srcOrd="0" destOrd="0" presId="urn:microsoft.com/office/officeart/2005/8/layout/pList2#4"/>
    <dgm:cxn modelId="{607C8B53-6D8C-4455-9E22-805324AF934E}" type="presParOf" srcId="{B06FA722-3EFB-4940-854F-75B9F0BD6649}" destId="{3D1E2FBC-6E05-4AD8-BC54-D5B451EC5FFE}" srcOrd="0" destOrd="0" presId="urn:microsoft.com/office/officeart/2005/8/layout/pList2#4"/>
    <dgm:cxn modelId="{035478E9-EEAD-43C7-8D05-4392160FFC04}" type="presParOf" srcId="{B06FA722-3EFB-4940-854F-75B9F0BD6649}" destId="{31CCB86B-F747-43DD-9141-F74489AB4A99}" srcOrd="1" destOrd="0" presId="urn:microsoft.com/office/officeart/2005/8/layout/pList2#4"/>
    <dgm:cxn modelId="{022727EF-1D48-4915-9201-7402DB74CF57}" type="presParOf" srcId="{B06FA722-3EFB-4940-854F-75B9F0BD6649}" destId="{D1E78CBA-D89C-4DDB-AF6F-B30DAE475D7D}" srcOrd="2" destOrd="0" presId="urn:microsoft.com/office/officeart/2005/8/layout/pList2#4"/>
    <dgm:cxn modelId="{C1931125-5DF7-4588-B5D0-405ACCCF0116}" type="presParOf" srcId="{09E9D049-237E-4B46-B412-D6E697BAE92F}" destId="{067059C6-8961-48C4-8709-82485063AE53}" srcOrd="1" destOrd="0" presId="urn:microsoft.com/office/officeart/2005/8/layout/pList2#4"/>
    <dgm:cxn modelId="{C56D6139-B6AA-498D-B58A-8A1E21D14740}" type="presParOf" srcId="{09E9D049-237E-4B46-B412-D6E697BAE92F}" destId="{52F50F61-90AC-4CA9-B5C3-052F33852921}" srcOrd="2" destOrd="0" presId="urn:microsoft.com/office/officeart/2005/8/layout/pList2#4"/>
    <dgm:cxn modelId="{4BAA9F64-1AE1-4406-976E-7BAE1559A669}" type="presParOf" srcId="{52F50F61-90AC-4CA9-B5C3-052F33852921}" destId="{F45F077C-3B86-4040-AE27-4DC7F15270C2}" srcOrd="0" destOrd="0" presId="urn:microsoft.com/office/officeart/2005/8/layout/pList2#4"/>
    <dgm:cxn modelId="{DB1AE4C6-7467-471C-AD54-E20727AAC91B}" type="presParOf" srcId="{52F50F61-90AC-4CA9-B5C3-052F33852921}" destId="{9057B4D4-E9BE-48D1-BFCA-B7C402138B7C}" srcOrd="1" destOrd="0" presId="urn:microsoft.com/office/officeart/2005/8/layout/pList2#4"/>
    <dgm:cxn modelId="{4C621D18-C69C-4A9E-8C57-57A2F3D82D67}" type="presParOf" srcId="{52F50F61-90AC-4CA9-B5C3-052F33852921}" destId="{36337E48-6608-45DE-8DC1-E13D6228E681}" srcOrd="2" destOrd="0" presId="urn:microsoft.com/office/officeart/2005/8/layout/pList2#4"/>
    <dgm:cxn modelId="{4B5CC6CE-55A3-4D58-B7B4-CA70B1955961}" type="presParOf" srcId="{09E9D049-237E-4B46-B412-D6E697BAE92F}" destId="{C184C424-E8DD-4667-A350-C3B924DEEEE8}" srcOrd="3" destOrd="0" presId="urn:microsoft.com/office/officeart/2005/8/layout/pList2#4"/>
    <dgm:cxn modelId="{9EC7A895-FE1C-47C8-AF9B-44A3130BB170}" type="presParOf" srcId="{09E9D049-237E-4B46-B412-D6E697BAE92F}" destId="{17766592-0962-4DFC-9B9C-718A13048426}" srcOrd="4" destOrd="0" presId="urn:microsoft.com/office/officeart/2005/8/layout/pList2#4"/>
    <dgm:cxn modelId="{5A0F8F4E-C785-4D95-8B44-F798D1584CBE}" type="presParOf" srcId="{17766592-0962-4DFC-9B9C-718A13048426}" destId="{F23D71FE-2402-42D1-911E-B66ACE8884F8}" srcOrd="0" destOrd="0" presId="urn:microsoft.com/office/officeart/2005/8/layout/pList2#4"/>
    <dgm:cxn modelId="{B77474A8-D73D-4806-8E21-2D1B8EAB7EFB}" type="presParOf" srcId="{17766592-0962-4DFC-9B9C-718A13048426}" destId="{EF77EE38-806C-4A2F-88F2-4DB3F1A3F01E}" srcOrd="1" destOrd="0" presId="urn:microsoft.com/office/officeart/2005/8/layout/pList2#4"/>
    <dgm:cxn modelId="{C31854DA-D377-48F6-B8B8-0EB56AEE3022}" type="presParOf" srcId="{17766592-0962-4DFC-9B9C-718A13048426}" destId="{B69CD472-D7E1-42A3-9E78-F94FA45491AF}" srcOrd="2" destOrd="0" presId="urn:microsoft.com/office/officeart/2005/8/layout/pList2#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D485B82-69E4-4A4B-9063-AAF3F8594534}" type="doc">
      <dgm:prSet loTypeId="urn:microsoft.com/office/officeart/2005/8/layout/vList5" loCatId="list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B912777C-93F1-4024-91B8-13C505D218C0}">
      <dgm:prSet phldrT="[Текст]" custT="1"/>
      <dgm:spPr>
        <a:solidFill>
          <a:schemeClr val="accent4">
            <a:lumMod val="75000"/>
          </a:schemeClr>
        </a:solidFill>
      </dgm:spPr>
      <dgm:t>
        <a:bodyPr/>
        <a:lstStyle/>
        <a:p>
          <a:pPr algn="l"/>
          <a:r>
            <a:rPr lang="ru-RU" sz="2800" b="1" i="0" dirty="0" smtClean="0"/>
            <a:t>организация работы по пилотному проекту </a:t>
          </a:r>
          <a:r>
            <a:rPr lang="ru-RU" sz="2800" b="1" i="0" dirty="0" err="1" smtClean="0"/>
            <a:t>здоровьесбережения</a:t>
          </a:r>
          <a:r>
            <a:rPr lang="ru-RU" sz="2800" b="1" i="0" dirty="0" smtClean="0"/>
            <a:t> «АРМИС» в учреждениях образования </a:t>
          </a:r>
          <a:endParaRPr lang="ru-RU" sz="2800" b="1" i="0" dirty="0"/>
        </a:p>
      </dgm:t>
    </dgm:pt>
    <dgm:pt modelId="{C4F4E217-6E8C-4946-A8FB-E3C3CF7DCB78}" type="parTrans" cxnId="{959870E6-0467-4292-AA49-D10289A9F553}">
      <dgm:prSet/>
      <dgm:spPr/>
      <dgm:t>
        <a:bodyPr/>
        <a:lstStyle/>
        <a:p>
          <a:endParaRPr lang="ru-RU"/>
        </a:p>
      </dgm:t>
    </dgm:pt>
    <dgm:pt modelId="{94F58B60-75EB-4854-BD76-B47DDF1B88A7}" type="sibTrans" cxnId="{959870E6-0467-4292-AA49-D10289A9F553}">
      <dgm:prSet/>
      <dgm:spPr/>
      <dgm:t>
        <a:bodyPr/>
        <a:lstStyle/>
        <a:p>
          <a:endParaRPr lang="ru-RU"/>
        </a:p>
      </dgm:t>
    </dgm:pt>
    <dgm:pt modelId="{408A0394-9698-4264-9A39-8C0225F528F5}">
      <dgm:prSet phldrT="[Текст]" custT="1"/>
      <dgm:spPr/>
      <dgm:t>
        <a:bodyPr/>
        <a:lstStyle/>
        <a:p>
          <a:r>
            <a:rPr lang="ru-RU" sz="2000" b="1" dirty="0" smtClean="0"/>
            <a:t>2021 – 26,1 </a:t>
          </a:r>
          <a:endParaRPr lang="ru-RU" sz="2000" b="1" dirty="0"/>
        </a:p>
      </dgm:t>
    </dgm:pt>
    <dgm:pt modelId="{3CECB84D-881F-4B29-876B-F4FCB396019D}" type="parTrans" cxnId="{949E0095-1062-4F47-9C4A-EA8E3B2C7B0D}">
      <dgm:prSet/>
      <dgm:spPr/>
      <dgm:t>
        <a:bodyPr/>
        <a:lstStyle/>
        <a:p>
          <a:endParaRPr lang="ru-RU"/>
        </a:p>
      </dgm:t>
    </dgm:pt>
    <dgm:pt modelId="{F37F1418-781B-49E1-BE7A-EC20FB472BE9}" type="sibTrans" cxnId="{949E0095-1062-4F47-9C4A-EA8E3B2C7B0D}">
      <dgm:prSet/>
      <dgm:spPr/>
      <dgm:t>
        <a:bodyPr/>
        <a:lstStyle/>
        <a:p>
          <a:endParaRPr lang="ru-RU"/>
        </a:p>
      </dgm:t>
    </dgm:pt>
    <dgm:pt modelId="{35540481-6651-4E76-91B2-84016E05A16D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algn="l"/>
          <a:r>
            <a:rPr lang="ru-RU" sz="2800" b="1" i="0" dirty="0" smtClean="0"/>
            <a:t>содержание сверхнормативных ставок среднего медицинского персонала по обслуживанию учреждений образования</a:t>
          </a:r>
          <a:endParaRPr lang="ru-RU" sz="2800" b="1" i="0" dirty="0"/>
        </a:p>
      </dgm:t>
    </dgm:pt>
    <dgm:pt modelId="{8FB4F47F-EBE5-47FB-9D9C-D93461E1D953}" type="parTrans" cxnId="{B0DDC763-3CAD-4825-A3A1-B96E08E85EB4}">
      <dgm:prSet/>
      <dgm:spPr/>
      <dgm:t>
        <a:bodyPr/>
        <a:lstStyle/>
        <a:p>
          <a:endParaRPr lang="ru-RU"/>
        </a:p>
      </dgm:t>
    </dgm:pt>
    <dgm:pt modelId="{234E10F9-C814-4CDD-8139-568CDACC3EF8}" type="sibTrans" cxnId="{B0DDC763-3CAD-4825-A3A1-B96E08E85EB4}">
      <dgm:prSet/>
      <dgm:spPr/>
      <dgm:t>
        <a:bodyPr/>
        <a:lstStyle/>
        <a:p>
          <a:endParaRPr lang="ru-RU"/>
        </a:p>
      </dgm:t>
    </dgm:pt>
    <dgm:pt modelId="{C7A09E5D-1AD8-43A2-8519-E11431794ED0}">
      <dgm:prSet phldrT="[Текст]" custT="1"/>
      <dgm:spPr/>
      <dgm:t>
        <a:bodyPr/>
        <a:lstStyle/>
        <a:p>
          <a:r>
            <a:rPr lang="ru-RU" sz="2000" b="1" dirty="0" smtClean="0"/>
            <a:t>2021 – 1,9 </a:t>
          </a:r>
          <a:endParaRPr lang="ru-RU" sz="2000" b="1" dirty="0"/>
        </a:p>
      </dgm:t>
    </dgm:pt>
    <dgm:pt modelId="{FDF5C55E-5454-4211-ABC0-659BA099AA24}" type="parTrans" cxnId="{7D5B8907-00C8-40B5-9864-42618F322213}">
      <dgm:prSet/>
      <dgm:spPr/>
      <dgm:t>
        <a:bodyPr/>
        <a:lstStyle/>
        <a:p>
          <a:endParaRPr lang="ru-RU"/>
        </a:p>
      </dgm:t>
    </dgm:pt>
    <dgm:pt modelId="{0962FDB7-A678-4F45-B89C-CAA4A8944899}" type="sibTrans" cxnId="{7D5B8907-00C8-40B5-9864-42618F322213}">
      <dgm:prSet/>
      <dgm:spPr/>
      <dgm:t>
        <a:bodyPr/>
        <a:lstStyle/>
        <a:p>
          <a:endParaRPr lang="ru-RU"/>
        </a:p>
      </dgm:t>
    </dgm:pt>
    <dgm:pt modelId="{C3160172-3350-49E1-8F69-7F977A4E7F21}">
      <dgm:prSet custT="1"/>
      <dgm:spPr/>
      <dgm:t>
        <a:bodyPr/>
        <a:lstStyle/>
        <a:p>
          <a:r>
            <a:rPr lang="ru-RU" sz="2000" b="1" dirty="0" smtClean="0"/>
            <a:t>2022 – 1,9</a:t>
          </a:r>
          <a:endParaRPr lang="ru-RU" sz="2000" b="1" dirty="0"/>
        </a:p>
      </dgm:t>
    </dgm:pt>
    <dgm:pt modelId="{2753F0B2-05BC-46D8-B184-7D273D89BA79}" type="parTrans" cxnId="{235042DE-3B2C-4712-8562-A465E4C8D056}">
      <dgm:prSet/>
      <dgm:spPr/>
      <dgm:t>
        <a:bodyPr/>
        <a:lstStyle/>
        <a:p>
          <a:endParaRPr lang="ru-RU"/>
        </a:p>
      </dgm:t>
    </dgm:pt>
    <dgm:pt modelId="{A0779EC7-663E-42BC-9D29-35A22A7A24AB}" type="sibTrans" cxnId="{235042DE-3B2C-4712-8562-A465E4C8D056}">
      <dgm:prSet/>
      <dgm:spPr/>
      <dgm:t>
        <a:bodyPr/>
        <a:lstStyle/>
        <a:p>
          <a:endParaRPr lang="ru-RU"/>
        </a:p>
      </dgm:t>
    </dgm:pt>
    <dgm:pt modelId="{67B99DDD-62EA-436B-9D4C-90910B2FD02F}">
      <dgm:prSet phldrT="[Текст]" custT="1"/>
      <dgm:spPr/>
      <dgm:t>
        <a:bodyPr/>
        <a:lstStyle/>
        <a:p>
          <a:r>
            <a:rPr lang="ru-RU" sz="2000" b="1" dirty="0" smtClean="0"/>
            <a:t>2022 – 26,1</a:t>
          </a:r>
          <a:endParaRPr lang="ru-RU" sz="2000" b="1" dirty="0"/>
        </a:p>
      </dgm:t>
    </dgm:pt>
    <dgm:pt modelId="{27A05620-479B-44C8-8CB6-5BDB18CB7F97}" type="sibTrans" cxnId="{EBC90EC4-0117-4D43-B292-17EFBBD972E4}">
      <dgm:prSet/>
      <dgm:spPr/>
      <dgm:t>
        <a:bodyPr/>
        <a:lstStyle/>
        <a:p>
          <a:endParaRPr lang="ru-RU"/>
        </a:p>
      </dgm:t>
    </dgm:pt>
    <dgm:pt modelId="{2C41FCFE-49C0-4727-AEF1-C13E693D5CAC}" type="parTrans" cxnId="{EBC90EC4-0117-4D43-B292-17EFBBD972E4}">
      <dgm:prSet/>
      <dgm:spPr/>
      <dgm:t>
        <a:bodyPr/>
        <a:lstStyle/>
        <a:p>
          <a:endParaRPr lang="ru-RU"/>
        </a:p>
      </dgm:t>
    </dgm:pt>
    <dgm:pt modelId="{499CE187-8D83-4E05-81E5-914585DC4F49}">
      <dgm:prSet custT="1"/>
      <dgm:spPr/>
      <dgm:t>
        <a:bodyPr/>
        <a:lstStyle/>
        <a:p>
          <a:r>
            <a:rPr lang="ru-RU" sz="2000" b="1" dirty="0" smtClean="0"/>
            <a:t>2023 – 1,9</a:t>
          </a:r>
          <a:endParaRPr lang="ru-RU" sz="2000" b="1" dirty="0"/>
        </a:p>
      </dgm:t>
    </dgm:pt>
    <dgm:pt modelId="{FF952DC2-70CD-41AF-8303-A8601538CC98}" type="sibTrans" cxnId="{CF5988D3-80E1-4F0B-97A6-267C9D7B6252}">
      <dgm:prSet/>
      <dgm:spPr/>
      <dgm:t>
        <a:bodyPr/>
        <a:lstStyle/>
        <a:p>
          <a:endParaRPr lang="ru-RU"/>
        </a:p>
      </dgm:t>
    </dgm:pt>
    <dgm:pt modelId="{732799B7-E305-4B1B-9E6B-5496197B70F3}" type="parTrans" cxnId="{CF5988D3-80E1-4F0B-97A6-267C9D7B6252}">
      <dgm:prSet/>
      <dgm:spPr/>
      <dgm:t>
        <a:bodyPr/>
        <a:lstStyle/>
        <a:p>
          <a:endParaRPr lang="ru-RU"/>
        </a:p>
      </dgm:t>
    </dgm:pt>
    <dgm:pt modelId="{697592BE-6AD3-479E-8358-85140B291923}">
      <dgm:prSet phldrT="[Текст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pPr algn="l"/>
          <a:r>
            <a:rPr lang="ru-RU" sz="2800" b="1" i="0" dirty="0" smtClean="0"/>
            <a:t>содержание и обеспечение деятельности муниципальных учреждений здравоохранения</a:t>
          </a:r>
          <a:endParaRPr lang="ru-RU" sz="2800" b="1" i="0" dirty="0"/>
        </a:p>
      </dgm:t>
    </dgm:pt>
    <dgm:pt modelId="{2921BD52-9A97-4173-8C5A-79655BC39E34}" type="parTrans" cxnId="{F89B334E-BAD5-4E80-8B6E-2E4827019AB5}">
      <dgm:prSet/>
      <dgm:spPr/>
      <dgm:t>
        <a:bodyPr/>
        <a:lstStyle/>
        <a:p>
          <a:endParaRPr lang="ru-RU"/>
        </a:p>
      </dgm:t>
    </dgm:pt>
    <dgm:pt modelId="{FDA91FA9-867F-4F30-93D8-27870BF7E647}" type="sibTrans" cxnId="{F89B334E-BAD5-4E80-8B6E-2E4827019AB5}">
      <dgm:prSet/>
      <dgm:spPr/>
      <dgm:t>
        <a:bodyPr/>
        <a:lstStyle/>
        <a:p>
          <a:endParaRPr lang="ru-RU"/>
        </a:p>
      </dgm:t>
    </dgm:pt>
    <dgm:pt modelId="{C4B4A497-0E77-4362-9020-A1C862808BBD}">
      <dgm:prSet phldrT="[Текст]" custT="1"/>
      <dgm:spPr/>
      <dgm:t>
        <a:bodyPr/>
        <a:lstStyle/>
        <a:p>
          <a:r>
            <a:rPr lang="ru-RU" sz="2000" b="1" dirty="0" smtClean="0"/>
            <a:t>2023 – 26,1</a:t>
          </a:r>
          <a:endParaRPr lang="ru-RU" sz="2000" b="1" dirty="0"/>
        </a:p>
      </dgm:t>
    </dgm:pt>
    <dgm:pt modelId="{48D7FB3E-6251-4B0D-B089-276742D72987}" type="parTrans" cxnId="{A46D406D-D7B2-4C77-A7AF-8A7DEE9840F3}">
      <dgm:prSet/>
      <dgm:spPr/>
      <dgm:t>
        <a:bodyPr/>
        <a:lstStyle/>
        <a:p>
          <a:endParaRPr lang="ru-RU"/>
        </a:p>
      </dgm:t>
    </dgm:pt>
    <dgm:pt modelId="{604CAA0C-98B5-436E-B86F-4C1E9FFF5A99}" type="sibTrans" cxnId="{A46D406D-D7B2-4C77-A7AF-8A7DEE9840F3}">
      <dgm:prSet/>
      <dgm:spPr/>
      <dgm:t>
        <a:bodyPr/>
        <a:lstStyle/>
        <a:p>
          <a:endParaRPr lang="ru-RU"/>
        </a:p>
      </dgm:t>
    </dgm:pt>
    <dgm:pt modelId="{6A0C8CEB-92CD-4836-96F1-DAF9F056D94F}" type="pres">
      <dgm:prSet presAssocID="{4D485B82-69E4-4A4B-9063-AAF3F859453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48C23B9-04C0-4F90-85DF-412EE362A29B}" type="pres">
      <dgm:prSet presAssocID="{697592BE-6AD3-479E-8358-85140B291923}" presName="linNode" presStyleCnt="0"/>
      <dgm:spPr/>
      <dgm:t>
        <a:bodyPr/>
        <a:lstStyle/>
        <a:p>
          <a:endParaRPr lang="ru-RU"/>
        </a:p>
      </dgm:t>
    </dgm:pt>
    <dgm:pt modelId="{9E33A4DA-E42D-4A66-9124-DCE3B069AA1D}" type="pres">
      <dgm:prSet presAssocID="{697592BE-6AD3-479E-8358-85140B291923}" presName="parentText" presStyleLbl="node1" presStyleIdx="0" presStyleCnt="3" custScaleX="204660" custScaleY="56091" custLinFactNeighborX="99" custLinFactNeighborY="71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16374E-4CE5-41B3-A39E-02A2D8FBD828}" type="pres">
      <dgm:prSet presAssocID="{FDA91FA9-867F-4F30-93D8-27870BF7E647}" presName="sp" presStyleCnt="0"/>
      <dgm:spPr/>
      <dgm:t>
        <a:bodyPr/>
        <a:lstStyle/>
        <a:p>
          <a:endParaRPr lang="ru-RU"/>
        </a:p>
      </dgm:t>
    </dgm:pt>
    <dgm:pt modelId="{B2F7450B-31E3-47B2-9EC8-E1B2CD00C0F9}" type="pres">
      <dgm:prSet presAssocID="{B912777C-93F1-4024-91B8-13C505D218C0}" presName="linNode" presStyleCnt="0"/>
      <dgm:spPr/>
      <dgm:t>
        <a:bodyPr/>
        <a:lstStyle/>
        <a:p>
          <a:endParaRPr lang="ru-RU"/>
        </a:p>
      </dgm:t>
    </dgm:pt>
    <dgm:pt modelId="{9BF4EE51-A6E3-4AA1-AE6C-4D922325AEB9}" type="pres">
      <dgm:prSet presAssocID="{B912777C-93F1-4024-91B8-13C505D218C0}" presName="parentText" presStyleLbl="node1" presStyleIdx="1" presStyleCnt="3" custScaleX="391096" custScaleY="69483" custLinFactNeighborX="1523" custLinFactNeighborY="66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A27E79-9075-4164-975B-C6B261638E79}" type="pres">
      <dgm:prSet presAssocID="{B912777C-93F1-4024-91B8-13C505D218C0}" presName="descendantText" presStyleLbl="alignAccFollowNode1" presStyleIdx="0" presStyleCnt="2" custScaleX="77752" custScaleY="57469" custLinFactNeighborX="140" custLinFactNeighborY="-782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3FF40B-A5E0-4508-80A5-E12B22AC8527}" type="pres">
      <dgm:prSet presAssocID="{94F58B60-75EB-4854-BD76-B47DDF1B88A7}" presName="sp" presStyleCnt="0"/>
      <dgm:spPr/>
      <dgm:t>
        <a:bodyPr/>
        <a:lstStyle/>
        <a:p>
          <a:endParaRPr lang="ru-RU"/>
        </a:p>
      </dgm:t>
    </dgm:pt>
    <dgm:pt modelId="{32179FB3-158A-459C-BF53-8EDAC98DCE44}" type="pres">
      <dgm:prSet presAssocID="{35540481-6651-4E76-91B2-84016E05A16D}" presName="linNode" presStyleCnt="0"/>
      <dgm:spPr/>
      <dgm:t>
        <a:bodyPr/>
        <a:lstStyle/>
        <a:p>
          <a:endParaRPr lang="ru-RU"/>
        </a:p>
      </dgm:t>
    </dgm:pt>
    <dgm:pt modelId="{EB3FB43E-48F8-4584-8E0E-4782B0C26400}" type="pres">
      <dgm:prSet presAssocID="{35540481-6651-4E76-91B2-84016E05A16D}" presName="parentText" presStyleLbl="node1" presStyleIdx="2" presStyleCnt="3" custScaleX="206781" custScaleY="6995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98CD1C-0EFE-4E67-8557-1D97E9A39734}" type="pres">
      <dgm:prSet presAssocID="{35540481-6651-4E76-91B2-84016E05A16D}" presName="descendantText" presStyleLbl="alignAccFollowNode1" presStyleIdx="1" presStyleCnt="2" custScaleX="41606" custScaleY="60397" custLinFactNeighborX="23" custLinFactNeighborY="-28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59870E6-0467-4292-AA49-D10289A9F553}" srcId="{4D485B82-69E4-4A4B-9063-AAF3F8594534}" destId="{B912777C-93F1-4024-91B8-13C505D218C0}" srcOrd="1" destOrd="0" parTransId="{C4F4E217-6E8C-4946-A8FB-E3C3CF7DCB78}" sibTransId="{94F58B60-75EB-4854-BD76-B47DDF1B88A7}"/>
    <dgm:cxn modelId="{949E0095-1062-4F47-9C4A-EA8E3B2C7B0D}" srcId="{B912777C-93F1-4024-91B8-13C505D218C0}" destId="{408A0394-9698-4264-9A39-8C0225F528F5}" srcOrd="0" destOrd="0" parTransId="{3CECB84D-881F-4B29-876B-F4FCB396019D}" sibTransId="{F37F1418-781B-49E1-BE7A-EC20FB472BE9}"/>
    <dgm:cxn modelId="{DB7C7CD7-D0DA-47E6-A885-3FE544C81734}" type="presOf" srcId="{67B99DDD-62EA-436B-9D4C-90910B2FD02F}" destId="{DDA27E79-9075-4164-975B-C6B261638E79}" srcOrd="0" destOrd="1" presId="urn:microsoft.com/office/officeart/2005/8/layout/vList5"/>
    <dgm:cxn modelId="{5EC066F1-3B60-44C5-9F6D-B47FAA6EB5B0}" type="presOf" srcId="{B912777C-93F1-4024-91B8-13C505D218C0}" destId="{9BF4EE51-A6E3-4AA1-AE6C-4D922325AEB9}" srcOrd="0" destOrd="0" presId="urn:microsoft.com/office/officeart/2005/8/layout/vList5"/>
    <dgm:cxn modelId="{A46D406D-D7B2-4C77-A7AF-8A7DEE9840F3}" srcId="{B912777C-93F1-4024-91B8-13C505D218C0}" destId="{C4B4A497-0E77-4362-9020-A1C862808BBD}" srcOrd="2" destOrd="0" parTransId="{48D7FB3E-6251-4B0D-B089-276742D72987}" sibTransId="{604CAA0C-98B5-436E-B86F-4C1E9FFF5A99}"/>
    <dgm:cxn modelId="{D61EA416-8E42-493C-AF24-9E9593A1EF3B}" type="presOf" srcId="{35540481-6651-4E76-91B2-84016E05A16D}" destId="{EB3FB43E-48F8-4584-8E0E-4782B0C26400}" srcOrd="0" destOrd="0" presId="urn:microsoft.com/office/officeart/2005/8/layout/vList5"/>
    <dgm:cxn modelId="{034AED5B-91C9-4E1B-9893-9D5E522C19D1}" type="presOf" srcId="{408A0394-9698-4264-9A39-8C0225F528F5}" destId="{DDA27E79-9075-4164-975B-C6B261638E79}" srcOrd="0" destOrd="0" presId="urn:microsoft.com/office/officeart/2005/8/layout/vList5"/>
    <dgm:cxn modelId="{B0DDC763-3CAD-4825-A3A1-B96E08E85EB4}" srcId="{4D485B82-69E4-4A4B-9063-AAF3F8594534}" destId="{35540481-6651-4E76-91B2-84016E05A16D}" srcOrd="2" destOrd="0" parTransId="{8FB4F47F-EBE5-47FB-9D9C-D93461E1D953}" sibTransId="{234E10F9-C814-4CDD-8139-568CDACC3EF8}"/>
    <dgm:cxn modelId="{C4BC2D87-AD14-41AD-A6A8-C94242BF501E}" type="presOf" srcId="{C4B4A497-0E77-4362-9020-A1C862808BBD}" destId="{DDA27E79-9075-4164-975B-C6B261638E79}" srcOrd="0" destOrd="2" presId="urn:microsoft.com/office/officeart/2005/8/layout/vList5"/>
    <dgm:cxn modelId="{7D5B8907-00C8-40B5-9864-42618F322213}" srcId="{35540481-6651-4E76-91B2-84016E05A16D}" destId="{C7A09E5D-1AD8-43A2-8519-E11431794ED0}" srcOrd="0" destOrd="0" parTransId="{FDF5C55E-5454-4211-ABC0-659BA099AA24}" sibTransId="{0962FDB7-A678-4F45-B89C-CAA4A8944899}"/>
    <dgm:cxn modelId="{71E35265-C78B-4B2F-9873-2F64128EA91F}" type="presOf" srcId="{C7A09E5D-1AD8-43A2-8519-E11431794ED0}" destId="{B098CD1C-0EFE-4E67-8557-1D97E9A39734}" srcOrd="0" destOrd="0" presId="urn:microsoft.com/office/officeart/2005/8/layout/vList5"/>
    <dgm:cxn modelId="{5BE78B34-75CE-4EC5-8F17-3FAD2C0DF749}" type="presOf" srcId="{499CE187-8D83-4E05-81E5-914585DC4F49}" destId="{B098CD1C-0EFE-4E67-8557-1D97E9A39734}" srcOrd="0" destOrd="2" presId="urn:microsoft.com/office/officeart/2005/8/layout/vList5"/>
    <dgm:cxn modelId="{235042DE-3B2C-4712-8562-A465E4C8D056}" srcId="{35540481-6651-4E76-91B2-84016E05A16D}" destId="{C3160172-3350-49E1-8F69-7F977A4E7F21}" srcOrd="1" destOrd="0" parTransId="{2753F0B2-05BC-46D8-B184-7D273D89BA79}" sibTransId="{A0779EC7-663E-42BC-9D29-35A22A7A24AB}"/>
    <dgm:cxn modelId="{486D6E03-CC3C-4E0D-A811-7332B7F5305C}" type="presOf" srcId="{4D485B82-69E4-4A4B-9063-AAF3F8594534}" destId="{6A0C8CEB-92CD-4836-96F1-DAF9F056D94F}" srcOrd="0" destOrd="0" presId="urn:microsoft.com/office/officeart/2005/8/layout/vList5"/>
    <dgm:cxn modelId="{CF5988D3-80E1-4F0B-97A6-267C9D7B6252}" srcId="{35540481-6651-4E76-91B2-84016E05A16D}" destId="{499CE187-8D83-4E05-81E5-914585DC4F49}" srcOrd="2" destOrd="0" parTransId="{732799B7-E305-4B1B-9E6B-5496197B70F3}" sibTransId="{FF952DC2-70CD-41AF-8303-A8601538CC98}"/>
    <dgm:cxn modelId="{1B2E7A1B-9418-4CA0-BCA6-BEDAABCC5B34}" type="presOf" srcId="{C3160172-3350-49E1-8F69-7F977A4E7F21}" destId="{B098CD1C-0EFE-4E67-8557-1D97E9A39734}" srcOrd="0" destOrd="1" presId="urn:microsoft.com/office/officeart/2005/8/layout/vList5"/>
    <dgm:cxn modelId="{F89B334E-BAD5-4E80-8B6E-2E4827019AB5}" srcId="{4D485B82-69E4-4A4B-9063-AAF3F8594534}" destId="{697592BE-6AD3-479E-8358-85140B291923}" srcOrd="0" destOrd="0" parTransId="{2921BD52-9A97-4173-8C5A-79655BC39E34}" sibTransId="{FDA91FA9-867F-4F30-93D8-27870BF7E647}"/>
    <dgm:cxn modelId="{EBC90EC4-0117-4D43-B292-17EFBBD972E4}" srcId="{B912777C-93F1-4024-91B8-13C505D218C0}" destId="{67B99DDD-62EA-436B-9D4C-90910B2FD02F}" srcOrd="1" destOrd="0" parTransId="{2C41FCFE-49C0-4727-AEF1-C13E693D5CAC}" sibTransId="{27A05620-479B-44C8-8CB6-5BDB18CB7F97}"/>
    <dgm:cxn modelId="{3E16B7C8-7FBE-4E15-8220-706BA11B9465}" type="presOf" srcId="{697592BE-6AD3-479E-8358-85140B291923}" destId="{9E33A4DA-E42D-4A66-9124-DCE3B069AA1D}" srcOrd="0" destOrd="0" presId="urn:microsoft.com/office/officeart/2005/8/layout/vList5"/>
    <dgm:cxn modelId="{FE212549-58B9-4BF9-87AC-03F193DEAF74}" type="presParOf" srcId="{6A0C8CEB-92CD-4836-96F1-DAF9F056D94F}" destId="{C48C23B9-04C0-4F90-85DF-412EE362A29B}" srcOrd="0" destOrd="0" presId="urn:microsoft.com/office/officeart/2005/8/layout/vList5"/>
    <dgm:cxn modelId="{5EB62C5B-1788-41CC-9990-BB45AD881D87}" type="presParOf" srcId="{C48C23B9-04C0-4F90-85DF-412EE362A29B}" destId="{9E33A4DA-E42D-4A66-9124-DCE3B069AA1D}" srcOrd="0" destOrd="0" presId="urn:microsoft.com/office/officeart/2005/8/layout/vList5"/>
    <dgm:cxn modelId="{3427B4FD-7A87-4D1C-BAF3-95F05BA62DBA}" type="presParOf" srcId="{6A0C8CEB-92CD-4836-96F1-DAF9F056D94F}" destId="{A316374E-4CE5-41B3-A39E-02A2D8FBD828}" srcOrd="1" destOrd="0" presId="urn:microsoft.com/office/officeart/2005/8/layout/vList5"/>
    <dgm:cxn modelId="{43B8287D-A7B2-4072-8359-A1CC053D85CC}" type="presParOf" srcId="{6A0C8CEB-92CD-4836-96F1-DAF9F056D94F}" destId="{B2F7450B-31E3-47B2-9EC8-E1B2CD00C0F9}" srcOrd="2" destOrd="0" presId="urn:microsoft.com/office/officeart/2005/8/layout/vList5"/>
    <dgm:cxn modelId="{1010A753-23A6-4BA9-AFC2-2780E8C9CB17}" type="presParOf" srcId="{B2F7450B-31E3-47B2-9EC8-E1B2CD00C0F9}" destId="{9BF4EE51-A6E3-4AA1-AE6C-4D922325AEB9}" srcOrd="0" destOrd="0" presId="urn:microsoft.com/office/officeart/2005/8/layout/vList5"/>
    <dgm:cxn modelId="{B8CAC02B-E65C-4CB6-BC90-1CE286232317}" type="presParOf" srcId="{B2F7450B-31E3-47B2-9EC8-E1B2CD00C0F9}" destId="{DDA27E79-9075-4164-975B-C6B261638E79}" srcOrd="1" destOrd="0" presId="urn:microsoft.com/office/officeart/2005/8/layout/vList5"/>
    <dgm:cxn modelId="{0035E4C9-2B8A-4D80-8BC0-E2D0D7F0CCD0}" type="presParOf" srcId="{6A0C8CEB-92CD-4836-96F1-DAF9F056D94F}" destId="{CA3FF40B-A5E0-4508-80A5-E12B22AC8527}" srcOrd="3" destOrd="0" presId="urn:microsoft.com/office/officeart/2005/8/layout/vList5"/>
    <dgm:cxn modelId="{F2E16C63-19ED-4D51-A092-F9E577D0616E}" type="presParOf" srcId="{6A0C8CEB-92CD-4836-96F1-DAF9F056D94F}" destId="{32179FB3-158A-459C-BF53-8EDAC98DCE44}" srcOrd="4" destOrd="0" presId="urn:microsoft.com/office/officeart/2005/8/layout/vList5"/>
    <dgm:cxn modelId="{5074E08F-73D4-419F-B009-33F0BED94803}" type="presParOf" srcId="{32179FB3-158A-459C-BF53-8EDAC98DCE44}" destId="{EB3FB43E-48F8-4584-8E0E-4782B0C26400}" srcOrd="0" destOrd="0" presId="urn:microsoft.com/office/officeart/2005/8/layout/vList5"/>
    <dgm:cxn modelId="{6D98AE57-CE2A-4F7D-8FD3-E1C2F12288D2}" type="presParOf" srcId="{32179FB3-158A-459C-BF53-8EDAC98DCE44}" destId="{B098CD1C-0EFE-4E67-8557-1D97E9A39734}" srcOrd="1" destOrd="0" presId="urn:microsoft.com/office/officeart/2005/8/layout/vList5"/>
  </dgm:cxnLst>
  <dgm:bg/>
  <dgm:whole/>
  <dgm:extLst>
    <a:ext uri="{C62137D5-CB1D-491B-B009-E17868A290BF}">
      <dgm14:recolorImg xmlns:dgm14="http://schemas.microsoft.com/office/drawing/2010/diagram" xmlns="" val="1"/>
    </a:ex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D485B82-69E4-4A4B-9063-AAF3F8594534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912777C-93F1-4024-91B8-13C505D218C0}">
      <dgm:prSet phldrT="[Текст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solidFill>
          <a:srgbClr val="00B0F0"/>
        </a:solidFill>
      </dgm:spPr>
      <dgm:t>
        <a:bodyPr/>
        <a:lstStyle/>
        <a:p>
          <a:pPr algn="l"/>
          <a:r>
            <a:rPr lang="ru-RU" sz="2400" b="1" i="0" dirty="0" smtClean="0">
              <a:solidFill>
                <a:schemeClr val="bg1"/>
              </a:solidFill>
            </a:rPr>
            <a:t>Создание условий для привлечения в муниципальные учреждения здравоохранения врачей-специалистов</a:t>
          </a:r>
          <a:endParaRPr lang="ru-RU" sz="2400" b="1" i="0" dirty="0">
            <a:solidFill>
              <a:schemeClr val="bg1"/>
            </a:solidFill>
          </a:endParaRPr>
        </a:p>
      </dgm:t>
    </dgm:pt>
    <dgm:pt modelId="{C4F4E217-6E8C-4946-A8FB-E3C3CF7DCB78}" type="parTrans" cxnId="{959870E6-0467-4292-AA49-D10289A9F553}">
      <dgm:prSet/>
      <dgm:spPr/>
      <dgm:t>
        <a:bodyPr/>
        <a:lstStyle/>
        <a:p>
          <a:endParaRPr lang="ru-RU"/>
        </a:p>
      </dgm:t>
    </dgm:pt>
    <dgm:pt modelId="{94F58B60-75EB-4854-BD76-B47DDF1B88A7}" type="sibTrans" cxnId="{959870E6-0467-4292-AA49-D10289A9F553}">
      <dgm:prSet/>
      <dgm:spPr/>
      <dgm:t>
        <a:bodyPr/>
        <a:lstStyle/>
        <a:p>
          <a:endParaRPr lang="ru-RU"/>
        </a:p>
      </dgm:t>
    </dgm:pt>
    <dgm:pt modelId="{408A0394-9698-4264-9A39-8C0225F528F5}">
      <dgm:prSet phldrT="[Текст]" custT="1"/>
      <dgm:spPr/>
      <dgm:t>
        <a:bodyPr/>
        <a:lstStyle/>
        <a:p>
          <a:r>
            <a:rPr lang="ru-RU" sz="2000" b="1" dirty="0" smtClean="0"/>
            <a:t>2021 – 3,2 </a:t>
          </a:r>
          <a:endParaRPr lang="ru-RU" sz="2000" b="1" dirty="0"/>
        </a:p>
      </dgm:t>
    </dgm:pt>
    <dgm:pt modelId="{3CECB84D-881F-4B29-876B-F4FCB396019D}" type="parTrans" cxnId="{949E0095-1062-4F47-9C4A-EA8E3B2C7B0D}">
      <dgm:prSet/>
      <dgm:spPr/>
      <dgm:t>
        <a:bodyPr/>
        <a:lstStyle/>
        <a:p>
          <a:endParaRPr lang="ru-RU"/>
        </a:p>
      </dgm:t>
    </dgm:pt>
    <dgm:pt modelId="{F37F1418-781B-49E1-BE7A-EC20FB472BE9}" type="sibTrans" cxnId="{949E0095-1062-4F47-9C4A-EA8E3B2C7B0D}">
      <dgm:prSet/>
      <dgm:spPr/>
      <dgm:t>
        <a:bodyPr/>
        <a:lstStyle/>
        <a:p>
          <a:endParaRPr lang="ru-RU"/>
        </a:p>
      </dgm:t>
    </dgm:pt>
    <dgm:pt modelId="{67B99DDD-62EA-436B-9D4C-90910B2FD02F}">
      <dgm:prSet phldrT="[Текст]" custT="1"/>
      <dgm:spPr/>
      <dgm:t>
        <a:bodyPr/>
        <a:lstStyle/>
        <a:p>
          <a:r>
            <a:rPr lang="ru-RU" sz="2000" b="1" dirty="0" smtClean="0"/>
            <a:t>2022 – 3,2</a:t>
          </a:r>
          <a:endParaRPr lang="ru-RU" sz="2000" b="1" dirty="0"/>
        </a:p>
      </dgm:t>
    </dgm:pt>
    <dgm:pt modelId="{2C41FCFE-49C0-4727-AEF1-C13E693D5CAC}" type="parTrans" cxnId="{EBC90EC4-0117-4D43-B292-17EFBBD972E4}">
      <dgm:prSet/>
      <dgm:spPr/>
      <dgm:t>
        <a:bodyPr/>
        <a:lstStyle/>
        <a:p>
          <a:endParaRPr lang="ru-RU"/>
        </a:p>
      </dgm:t>
    </dgm:pt>
    <dgm:pt modelId="{27A05620-479B-44C8-8CB6-5BDB18CB7F97}" type="sibTrans" cxnId="{EBC90EC4-0117-4D43-B292-17EFBBD972E4}">
      <dgm:prSet/>
      <dgm:spPr/>
      <dgm:t>
        <a:bodyPr/>
        <a:lstStyle/>
        <a:p>
          <a:endParaRPr lang="ru-RU"/>
        </a:p>
      </dgm:t>
    </dgm:pt>
    <dgm:pt modelId="{35540481-6651-4E76-91B2-84016E05A16D}">
      <dgm:prSet phldrT="[Текст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solidFill>
          <a:srgbClr val="FF7C80"/>
        </a:solidFill>
      </dgm:spPr>
      <dgm:t>
        <a:bodyPr/>
        <a:lstStyle/>
        <a:p>
          <a:pPr algn="l"/>
          <a:r>
            <a:rPr lang="ru-RU" sz="2400" b="1" i="0" dirty="0" smtClean="0">
              <a:solidFill>
                <a:schemeClr val="bg1"/>
              </a:solidFill>
            </a:rPr>
            <a:t>Организация повышения квалификации медицинских работников муниципальных учреждений здравоохранения </a:t>
          </a:r>
          <a:endParaRPr lang="ru-RU" sz="2400" b="1" i="0" dirty="0">
            <a:solidFill>
              <a:schemeClr val="bg1"/>
            </a:solidFill>
          </a:endParaRPr>
        </a:p>
      </dgm:t>
    </dgm:pt>
    <dgm:pt modelId="{8FB4F47F-EBE5-47FB-9D9C-D93461E1D953}" type="parTrans" cxnId="{B0DDC763-3CAD-4825-A3A1-B96E08E85EB4}">
      <dgm:prSet/>
      <dgm:spPr/>
      <dgm:t>
        <a:bodyPr/>
        <a:lstStyle/>
        <a:p>
          <a:endParaRPr lang="ru-RU"/>
        </a:p>
      </dgm:t>
    </dgm:pt>
    <dgm:pt modelId="{234E10F9-C814-4CDD-8139-568CDACC3EF8}" type="sibTrans" cxnId="{B0DDC763-3CAD-4825-A3A1-B96E08E85EB4}">
      <dgm:prSet/>
      <dgm:spPr/>
      <dgm:t>
        <a:bodyPr/>
        <a:lstStyle/>
        <a:p>
          <a:endParaRPr lang="ru-RU"/>
        </a:p>
      </dgm:t>
    </dgm:pt>
    <dgm:pt modelId="{C7A09E5D-1AD8-43A2-8519-E11431794ED0}">
      <dgm:prSet phldrT="[Текст]" custT="1"/>
      <dgm:spPr/>
      <dgm:t>
        <a:bodyPr/>
        <a:lstStyle/>
        <a:p>
          <a:r>
            <a:rPr lang="ru-RU" sz="2000" b="1" dirty="0" smtClean="0"/>
            <a:t>2021 –  1,0 </a:t>
          </a:r>
          <a:endParaRPr lang="ru-RU" sz="2000" b="1" dirty="0"/>
        </a:p>
      </dgm:t>
    </dgm:pt>
    <dgm:pt modelId="{FDF5C55E-5454-4211-ABC0-659BA099AA24}" type="parTrans" cxnId="{7D5B8907-00C8-40B5-9864-42618F322213}">
      <dgm:prSet/>
      <dgm:spPr/>
      <dgm:t>
        <a:bodyPr/>
        <a:lstStyle/>
        <a:p>
          <a:endParaRPr lang="ru-RU"/>
        </a:p>
      </dgm:t>
    </dgm:pt>
    <dgm:pt modelId="{0962FDB7-A678-4F45-B89C-CAA4A8944899}" type="sibTrans" cxnId="{7D5B8907-00C8-40B5-9864-42618F322213}">
      <dgm:prSet/>
      <dgm:spPr/>
      <dgm:t>
        <a:bodyPr/>
        <a:lstStyle/>
        <a:p>
          <a:endParaRPr lang="ru-RU"/>
        </a:p>
      </dgm:t>
    </dgm:pt>
    <dgm:pt modelId="{8C16AFAA-9D85-4B74-A115-19E299089F42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ru-RU" sz="2400" b="1" i="0" dirty="0" smtClean="0">
              <a:solidFill>
                <a:schemeClr val="accent5">
                  <a:lumMod val="50000"/>
                </a:schemeClr>
              </a:solidFill>
            </a:rPr>
            <a:t>Приобретение туберкулина  для проведения </a:t>
          </a:r>
          <a:r>
            <a:rPr lang="ru-RU" sz="2400" b="1" i="0" dirty="0" err="1" smtClean="0">
              <a:solidFill>
                <a:schemeClr val="accent5">
                  <a:lumMod val="50000"/>
                </a:schemeClr>
              </a:solidFill>
            </a:rPr>
            <a:t>туберкулинодиагностики</a:t>
          </a:r>
          <a:r>
            <a:rPr lang="ru-RU" sz="2400" b="1" i="0" dirty="0" smtClean="0">
              <a:solidFill>
                <a:schemeClr val="accent5">
                  <a:lumMod val="50000"/>
                </a:schemeClr>
              </a:solidFill>
            </a:rPr>
            <a:t> детского населения города</a:t>
          </a:r>
          <a:endParaRPr lang="ru-RU" sz="2400" b="1" i="0" dirty="0">
            <a:solidFill>
              <a:schemeClr val="accent5">
                <a:lumMod val="50000"/>
              </a:schemeClr>
            </a:solidFill>
          </a:endParaRPr>
        </a:p>
      </dgm:t>
    </dgm:pt>
    <dgm:pt modelId="{12A66CB1-A567-43BA-8F8D-3907CAB8D77F}" type="parTrans" cxnId="{B09CB195-1E05-48E2-9670-41DF6C431085}">
      <dgm:prSet/>
      <dgm:spPr/>
      <dgm:t>
        <a:bodyPr/>
        <a:lstStyle/>
        <a:p>
          <a:endParaRPr lang="ru-RU"/>
        </a:p>
      </dgm:t>
    </dgm:pt>
    <dgm:pt modelId="{29521D1D-BF24-4D29-AD96-11CB803EF2B1}" type="sibTrans" cxnId="{B09CB195-1E05-48E2-9670-41DF6C431085}">
      <dgm:prSet/>
      <dgm:spPr/>
      <dgm:t>
        <a:bodyPr/>
        <a:lstStyle/>
        <a:p>
          <a:endParaRPr lang="ru-RU"/>
        </a:p>
      </dgm:t>
    </dgm:pt>
    <dgm:pt modelId="{728552F8-C042-4640-936F-638330D7FE95}">
      <dgm:prSet phldrT="[Текст]" custT="1"/>
      <dgm:spPr/>
      <dgm:t>
        <a:bodyPr/>
        <a:lstStyle/>
        <a:p>
          <a:r>
            <a:rPr lang="ru-RU" sz="2000" b="1" dirty="0" smtClean="0"/>
            <a:t>2021 – 1,2 </a:t>
          </a:r>
          <a:endParaRPr lang="ru-RU" sz="2000" b="1" dirty="0"/>
        </a:p>
      </dgm:t>
    </dgm:pt>
    <dgm:pt modelId="{EACB36DF-5B33-49CF-8012-70C5B242C2FC}" type="parTrans" cxnId="{A1D032DE-1BD3-416D-9593-5264AFF10DD7}">
      <dgm:prSet/>
      <dgm:spPr/>
      <dgm:t>
        <a:bodyPr/>
        <a:lstStyle/>
        <a:p>
          <a:endParaRPr lang="ru-RU"/>
        </a:p>
      </dgm:t>
    </dgm:pt>
    <dgm:pt modelId="{B655CC38-4B32-4AAC-9033-437152512E89}" type="sibTrans" cxnId="{A1D032DE-1BD3-416D-9593-5264AFF10DD7}">
      <dgm:prSet/>
      <dgm:spPr/>
      <dgm:t>
        <a:bodyPr/>
        <a:lstStyle/>
        <a:p>
          <a:endParaRPr lang="ru-RU"/>
        </a:p>
      </dgm:t>
    </dgm:pt>
    <dgm:pt modelId="{5733A1DE-4641-4124-BF47-B36FED682565}">
      <dgm:prSet phldrT="[Текст]" custT="1"/>
      <dgm:spPr/>
      <dgm:t>
        <a:bodyPr/>
        <a:lstStyle/>
        <a:p>
          <a:r>
            <a:rPr lang="ru-RU" sz="2000" b="1" dirty="0" smtClean="0"/>
            <a:t>2023 – 3,2</a:t>
          </a:r>
          <a:endParaRPr lang="ru-RU" sz="2000" b="1" dirty="0"/>
        </a:p>
      </dgm:t>
    </dgm:pt>
    <dgm:pt modelId="{98D31EA0-3722-4A55-868D-7DD364BCC417}" type="sibTrans" cxnId="{673F0D08-06BA-42EB-830A-96007105AAB7}">
      <dgm:prSet/>
      <dgm:spPr/>
      <dgm:t>
        <a:bodyPr/>
        <a:lstStyle/>
        <a:p>
          <a:endParaRPr lang="ru-RU"/>
        </a:p>
      </dgm:t>
    </dgm:pt>
    <dgm:pt modelId="{F36F7C01-95CB-4B87-99F3-B5F852FCEAE8}" type="parTrans" cxnId="{673F0D08-06BA-42EB-830A-96007105AAB7}">
      <dgm:prSet/>
      <dgm:spPr/>
      <dgm:t>
        <a:bodyPr/>
        <a:lstStyle/>
        <a:p>
          <a:endParaRPr lang="ru-RU"/>
        </a:p>
      </dgm:t>
    </dgm:pt>
    <dgm:pt modelId="{C3160172-3350-49E1-8F69-7F977A4E7F21}">
      <dgm:prSet custT="1"/>
      <dgm:spPr/>
      <dgm:t>
        <a:bodyPr/>
        <a:lstStyle/>
        <a:p>
          <a:r>
            <a:rPr lang="ru-RU" sz="2000" b="1" dirty="0" smtClean="0"/>
            <a:t>2022 –  1,0</a:t>
          </a:r>
          <a:endParaRPr lang="ru-RU" sz="2000" b="1" dirty="0"/>
        </a:p>
      </dgm:t>
    </dgm:pt>
    <dgm:pt modelId="{2753F0B2-05BC-46D8-B184-7D273D89BA79}" type="parTrans" cxnId="{235042DE-3B2C-4712-8562-A465E4C8D056}">
      <dgm:prSet/>
      <dgm:spPr/>
      <dgm:t>
        <a:bodyPr/>
        <a:lstStyle/>
        <a:p>
          <a:endParaRPr lang="ru-RU"/>
        </a:p>
      </dgm:t>
    </dgm:pt>
    <dgm:pt modelId="{A0779EC7-663E-42BC-9D29-35A22A7A24AB}" type="sibTrans" cxnId="{235042DE-3B2C-4712-8562-A465E4C8D056}">
      <dgm:prSet/>
      <dgm:spPr/>
      <dgm:t>
        <a:bodyPr/>
        <a:lstStyle/>
        <a:p>
          <a:endParaRPr lang="ru-RU"/>
        </a:p>
      </dgm:t>
    </dgm:pt>
    <dgm:pt modelId="{BA38A780-F1F8-40A3-BFB2-2EF716C661EA}">
      <dgm:prSet custT="1"/>
      <dgm:spPr/>
      <dgm:t>
        <a:bodyPr/>
        <a:lstStyle/>
        <a:p>
          <a:r>
            <a:rPr lang="ru-RU" sz="2000" b="1" dirty="0" smtClean="0"/>
            <a:t>2022 – 1,2</a:t>
          </a:r>
          <a:endParaRPr lang="ru-RU" sz="2000" b="1" dirty="0"/>
        </a:p>
      </dgm:t>
    </dgm:pt>
    <dgm:pt modelId="{8ABEAEAC-2099-4046-98D3-F4AB0A10BE33}" type="parTrans" cxnId="{93BC64A5-656D-49CA-9614-D56934519BDC}">
      <dgm:prSet/>
      <dgm:spPr/>
      <dgm:t>
        <a:bodyPr/>
        <a:lstStyle/>
        <a:p>
          <a:endParaRPr lang="ru-RU"/>
        </a:p>
      </dgm:t>
    </dgm:pt>
    <dgm:pt modelId="{5C4342A7-460B-41A5-815D-526FFAAA294B}" type="sibTrans" cxnId="{93BC64A5-656D-49CA-9614-D56934519BDC}">
      <dgm:prSet/>
      <dgm:spPr/>
      <dgm:t>
        <a:bodyPr/>
        <a:lstStyle/>
        <a:p>
          <a:endParaRPr lang="ru-RU"/>
        </a:p>
      </dgm:t>
    </dgm:pt>
    <dgm:pt modelId="{A1434C92-55DD-41F5-BFAF-323F2F299BF0}">
      <dgm:prSet custT="1"/>
      <dgm:spPr/>
      <dgm:t>
        <a:bodyPr/>
        <a:lstStyle/>
        <a:p>
          <a:r>
            <a:rPr lang="ru-RU" sz="2000" b="1" dirty="0" smtClean="0"/>
            <a:t>2023 – 1,2</a:t>
          </a:r>
          <a:endParaRPr lang="ru-RU" sz="2000" b="1" dirty="0"/>
        </a:p>
      </dgm:t>
    </dgm:pt>
    <dgm:pt modelId="{68C603BF-1109-4E57-9EA7-260DBD28F159}" type="parTrans" cxnId="{D48A374F-1ADC-44EC-A470-7E0EA6D534F8}">
      <dgm:prSet/>
      <dgm:spPr/>
      <dgm:t>
        <a:bodyPr/>
        <a:lstStyle/>
        <a:p>
          <a:endParaRPr lang="ru-RU"/>
        </a:p>
      </dgm:t>
    </dgm:pt>
    <dgm:pt modelId="{A6C3CDD8-DCD3-4C09-BF6A-64D5550D57FB}" type="sibTrans" cxnId="{D48A374F-1ADC-44EC-A470-7E0EA6D534F8}">
      <dgm:prSet/>
      <dgm:spPr/>
      <dgm:t>
        <a:bodyPr/>
        <a:lstStyle/>
        <a:p>
          <a:endParaRPr lang="ru-RU"/>
        </a:p>
      </dgm:t>
    </dgm:pt>
    <dgm:pt modelId="{499CE187-8D83-4E05-81E5-914585DC4F49}">
      <dgm:prSet custT="1"/>
      <dgm:spPr/>
      <dgm:t>
        <a:bodyPr/>
        <a:lstStyle/>
        <a:p>
          <a:r>
            <a:rPr lang="ru-RU" sz="2000" b="1" dirty="0" smtClean="0"/>
            <a:t>2023 –  1,0</a:t>
          </a:r>
          <a:endParaRPr lang="ru-RU" sz="2000" b="1" dirty="0"/>
        </a:p>
      </dgm:t>
    </dgm:pt>
    <dgm:pt modelId="{FF952DC2-70CD-41AF-8303-A8601538CC98}" type="sibTrans" cxnId="{CF5988D3-80E1-4F0B-97A6-267C9D7B6252}">
      <dgm:prSet/>
      <dgm:spPr/>
      <dgm:t>
        <a:bodyPr/>
        <a:lstStyle/>
        <a:p>
          <a:endParaRPr lang="ru-RU"/>
        </a:p>
      </dgm:t>
    </dgm:pt>
    <dgm:pt modelId="{732799B7-E305-4B1B-9E6B-5496197B70F3}" type="parTrans" cxnId="{CF5988D3-80E1-4F0B-97A6-267C9D7B6252}">
      <dgm:prSet/>
      <dgm:spPr/>
      <dgm:t>
        <a:bodyPr/>
        <a:lstStyle/>
        <a:p>
          <a:endParaRPr lang="ru-RU"/>
        </a:p>
      </dgm:t>
    </dgm:pt>
    <dgm:pt modelId="{6A0C8CEB-92CD-4836-96F1-DAF9F056D94F}" type="pres">
      <dgm:prSet presAssocID="{4D485B82-69E4-4A4B-9063-AAF3F859453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2F7450B-31E3-47B2-9EC8-E1B2CD00C0F9}" type="pres">
      <dgm:prSet presAssocID="{B912777C-93F1-4024-91B8-13C505D218C0}" presName="linNode" presStyleCnt="0"/>
      <dgm:spPr/>
    </dgm:pt>
    <dgm:pt modelId="{9BF4EE51-A6E3-4AA1-AE6C-4D922325AEB9}" type="pres">
      <dgm:prSet presAssocID="{B912777C-93F1-4024-91B8-13C505D218C0}" presName="parentText" presStyleLbl="node1" presStyleIdx="0" presStyleCnt="3" custScaleX="1035930" custScaleY="63435" custLinFactNeighborX="196" custLinFactNeighborY="180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A27E79-9075-4164-975B-C6B261638E79}" type="pres">
      <dgm:prSet presAssocID="{B912777C-93F1-4024-91B8-13C505D218C0}" presName="descendantText" presStyleLbl="alignAccFollowNode1" presStyleIdx="0" presStyleCnt="3" custScaleX="177347" custScaleY="661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3FF40B-A5E0-4508-80A5-E12B22AC8527}" type="pres">
      <dgm:prSet presAssocID="{94F58B60-75EB-4854-BD76-B47DDF1B88A7}" presName="sp" presStyleCnt="0"/>
      <dgm:spPr/>
    </dgm:pt>
    <dgm:pt modelId="{32179FB3-158A-459C-BF53-8EDAC98DCE44}" type="pres">
      <dgm:prSet presAssocID="{35540481-6651-4E76-91B2-84016E05A16D}" presName="linNode" presStyleCnt="0"/>
      <dgm:spPr/>
    </dgm:pt>
    <dgm:pt modelId="{EB3FB43E-48F8-4584-8E0E-4782B0C26400}" type="pres">
      <dgm:prSet presAssocID="{35540481-6651-4E76-91B2-84016E05A16D}" presName="parentText" presStyleLbl="node1" presStyleIdx="1" presStyleCnt="3" custScaleX="534161" custScaleY="6995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98CD1C-0EFE-4E67-8557-1D97E9A39734}" type="pres">
      <dgm:prSet presAssocID="{35540481-6651-4E76-91B2-84016E05A16D}" presName="descendantText" presStyleLbl="alignAccFollowNode1" presStyleIdx="1" presStyleCnt="3" custScaleX="89715" custScaleY="83366" custLinFactNeighborX="2498" custLinFactNeighborY="-14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AD5CF0-020E-4BF3-9CCC-2EE501DDB308}" type="pres">
      <dgm:prSet presAssocID="{234E10F9-C814-4CDD-8139-568CDACC3EF8}" presName="sp" presStyleCnt="0"/>
      <dgm:spPr/>
    </dgm:pt>
    <dgm:pt modelId="{20DDDDD2-6BC7-4399-B03D-03B1043672BB}" type="pres">
      <dgm:prSet presAssocID="{8C16AFAA-9D85-4B74-A115-19E299089F42}" presName="linNode" presStyleCnt="0"/>
      <dgm:spPr/>
    </dgm:pt>
    <dgm:pt modelId="{48BE18DF-AAE5-4AE7-BD91-C8954EA00187}" type="pres">
      <dgm:prSet presAssocID="{8C16AFAA-9D85-4B74-A115-19E299089F42}" presName="parentText" presStyleLbl="node1" presStyleIdx="2" presStyleCnt="3" custScaleX="661613" custScaleY="69957" custLinFactNeighborX="-820" custLinFactNeighborY="-296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F12F44-66CD-4221-ADF4-B19E328F6ADA}" type="pres">
      <dgm:prSet presAssocID="{8C16AFAA-9D85-4B74-A115-19E299089F42}" presName="descendantText" presStyleLbl="alignAccFollowNode1" presStyleIdx="2" presStyleCnt="3" custScaleX="116262" custScaleY="75673" custLinFactNeighborX="260" custLinFactNeighborY="-12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B16B147-12C9-4760-9FE2-CB3C559B3429}" type="presOf" srcId="{408A0394-9698-4264-9A39-8C0225F528F5}" destId="{DDA27E79-9075-4164-975B-C6B261638E79}" srcOrd="0" destOrd="0" presId="urn:microsoft.com/office/officeart/2005/8/layout/vList5"/>
    <dgm:cxn modelId="{D003B0C2-16FD-4367-B8AF-7A0F21F8A4CD}" type="presOf" srcId="{728552F8-C042-4640-936F-638330D7FE95}" destId="{5CF12F44-66CD-4221-ADF4-B19E328F6ADA}" srcOrd="0" destOrd="0" presId="urn:microsoft.com/office/officeart/2005/8/layout/vList5"/>
    <dgm:cxn modelId="{EBC90EC4-0117-4D43-B292-17EFBBD972E4}" srcId="{B912777C-93F1-4024-91B8-13C505D218C0}" destId="{67B99DDD-62EA-436B-9D4C-90910B2FD02F}" srcOrd="1" destOrd="0" parTransId="{2C41FCFE-49C0-4727-AEF1-C13E693D5CAC}" sibTransId="{27A05620-479B-44C8-8CB6-5BDB18CB7F97}"/>
    <dgm:cxn modelId="{0F7870B0-87D0-4482-883A-343F6C0F1C8B}" type="presOf" srcId="{A1434C92-55DD-41F5-BFAF-323F2F299BF0}" destId="{5CF12F44-66CD-4221-ADF4-B19E328F6ADA}" srcOrd="0" destOrd="2" presId="urn:microsoft.com/office/officeart/2005/8/layout/vList5"/>
    <dgm:cxn modelId="{CF5988D3-80E1-4F0B-97A6-267C9D7B6252}" srcId="{35540481-6651-4E76-91B2-84016E05A16D}" destId="{499CE187-8D83-4E05-81E5-914585DC4F49}" srcOrd="2" destOrd="0" parTransId="{732799B7-E305-4B1B-9E6B-5496197B70F3}" sibTransId="{FF952DC2-70CD-41AF-8303-A8601538CC98}"/>
    <dgm:cxn modelId="{17A8AF9B-317F-4C62-B25C-193FEEE18866}" type="presOf" srcId="{C3160172-3350-49E1-8F69-7F977A4E7F21}" destId="{B098CD1C-0EFE-4E67-8557-1D97E9A39734}" srcOrd="0" destOrd="1" presId="urn:microsoft.com/office/officeart/2005/8/layout/vList5"/>
    <dgm:cxn modelId="{673F0D08-06BA-42EB-830A-96007105AAB7}" srcId="{B912777C-93F1-4024-91B8-13C505D218C0}" destId="{5733A1DE-4641-4124-BF47-B36FED682565}" srcOrd="2" destOrd="0" parTransId="{F36F7C01-95CB-4B87-99F3-B5F852FCEAE8}" sibTransId="{98D31EA0-3722-4A55-868D-7DD364BCC417}"/>
    <dgm:cxn modelId="{4BB84E5A-83AA-4E25-8797-5F59B837DEC9}" type="presOf" srcId="{B912777C-93F1-4024-91B8-13C505D218C0}" destId="{9BF4EE51-A6E3-4AA1-AE6C-4D922325AEB9}" srcOrd="0" destOrd="0" presId="urn:microsoft.com/office/officeart/2005/8/layout/vList5"/>
    <dgm:cxn modelId="{235042DE-3B2C-4712-8562-A465E4C8D056}" srcId="{35540481-6651-4E76-91B2-84016E05A16D}" destId="{C3160172-3350-49E1-8F69-7F977A4E7F21}" srcOrd="1" destOrd="0" parTransId="{2753F0B2-05BC-46D8-B184-7D273D89BA79}" sibTransId="{A0779EC7-663E-42BC-9D29-35A22A7A24AB}"/>
    <dgm:cxn modelId="{65EA4D0F-1A35-4937-A5D3-29D30856C7CF}" type="presOf" srcId="{67B99DDD-62EA-436B-9D4C-90910B2FD02F}" destId="{DDA27E79-9075-4164-975B-C6B261638E79}" srcOrd="0" destOrd="1" presId="urn:microsoft.com/office/officeart/2005/8/layout/vList5"/>
    <dgm:cxn modelId="{93BC64A5-656D-49CA-9614-D56934519BDC}" srcId="{8C16AFAA-9D85-4B74-A115-19E299089F42}" destId="{BA38A780-F1F8-40A3-BFB2-2EF716C661EA}" srcOrd="1" destOrd="0" parTransId="{8ABEAEAC-2099-4046-98D3-F4AB0A10BE33}" sibTransId="{5C4342A7-460B-41A5-815D-526FFAAA294B}"/>
    <dgm:cxn modelId="{7D5B8907-00C8-40B5-9864-42618F322213}" srcId="{35540481-6651-4E76-91B2-84016E05A16D}" destId="{C7A09E5D-1AD8-43A2-8519-E11431794ED0}" srcOrd="0" destOrd="0" parTransId="{FDF5C55E-5454-4211-ABC0-659BA099AA24}" sibTransId="{0962FDB7-A678-4F45-B89C-CAA4A8944899}"/>
    <dgm:cxn modelId="{3ED264EB-C510-4899-B88C-B2A40F825CAD}" type="presOf" srcId="{BA38A780-F1F8-40A3-BFB2-2EF716C661EA}" destId="{5CF12F44-66CD-4221-ADF4-B19E328F6ADA}" srcOrd="0" destOrd="1" presId="urn:microsoft.com/office/officeart/2005/8/layout/vList5"/>
    <dgm:cxn modelId="{4B16D706-6BE4-4F75-80A7-CC90755355A0}" type="presOf" srcId="{499CE187-8D83-4E05-81E5-914585DC4F49}" destId="{B098CD1C-0EFE-4E67-8557-1D97E9A39734}" srcOrd="0" destOrd="2" presId="urn:microsoft.com/office/officeart/2005/8/layout/vList5"/>
    <dgm:cxn modelId="{8CC5E20B-C71D-44B9-A71E-1C33033E69BC}" type="presOf" srcId="{C7A09E5D-1AD8-43A2-8519-E11431794ED0}" destId="{B098CD1C-0EFE-4E67-8557-1D97E9A39734}" srcOrd="0" destOrd="0" presId="urn:microsoft.com/office/officeart/2005/8/layout/vList5"/>
    <dgm:cxn modelId="{26360F8D-6D0B-4161-B381-9ADBA1FB3EB7}" type="presOf" srcId="{4D485B82-69E4-4A4B-9063-AAF3F8594534}" destId="{6A0C8CEB-92CD-4836-96F1-DAF9F056D94F}" srcOrd="0" destOrd="0" presId="urn:microsoft.com/office/officeart/2005/8/layout/vList5"/>
    <dgm:cxn modelId="{B0DDC763-3CAD-4825-A3A1-B96E08E85EB4}" srcId="{4D485B82-69E4-4A4B-9063-AAF3F8594534}" destId="{35540481-6651-4E76-91B2-84016E05A16D}" srcOrd="1" destOrd="0" parTransId="{8FB4F47F-EBE5-47FB-9D9C-D93461E1D953}" sibTransId="{234E10F9-C814-4CDD-8139-568CDACC3EF8}"/>
    <dgm:cxn modelId="{D48A374F-1ADC-44EC-A470-7E0EA6D534F8}" srcId="{8C16AFAA-9D85-4B74-A115-19E299089F42}" destId="{A1434C92-55DD-41F5-BFAF-323F2F299BF0}" srcOrd="2" destOrd="0" parTransId="{68C603BF-1109-4E57-9EA7-260DBD28F159}" sibTransId="{A6C3CDD8-DCD3-4C09-BF6A-64D5550D57FB}"/>
    <dgm:cxn modelId="{235DF512-3672-4600-8723-96402523BBE0}" type="presOf" srcId="{35540481-6651-4E76-91B2-84016E05A16D}" destId="{EB3FB43E-48F8-4584-8E0E-4782B0C26400}" srcOrd="0" destOrd="0" presId="urn:microsoft.com/office/officeart/2005/8/layout/vList5"/>
    <dgm:cxn modelId="{9AE55016-1453-4482-A1BE-6B0A20688021}" type="presOf" srcId="{5733A1DE-4641-4124-BF47-B36FED682565}" destId="{DDA27E79-9075-4164-975B-C6B261638E79}" srcOrd="0" destOrd="2" presId="urn:microsoft.com/office/officeart/2005/8/layout/vList5"/>
    <dgm:cxn modelId="{949E0095-1062-4F47-9C4A-EA8E3B2C7B0D}" srcId="{B912777C-93F1-4024-91B8-13C505D218C0}" destId="{408A0394-9698-4264-9A39-8C0225F528F5}" srcOrd="0" destOrd="0" parTransId="{3CECB84D-881F-4B29-876B-F4FCB396019D}" sibTransId="{F37F1418-781B-49E1-BE7A-EC20FB472BE9}"/>
    <dgm:cxn modelId="{A1D032DE-1BD3-416D-9593-5264AFF10DD7}" srcId="{8C16AFAA-9D85-4B74-A115-19E299089F42}" destId="{728552F8-C042-4640-936F-638330D7FE95}" srcOrd="0" destOrd="0" parTransId="{EACB36DF-5B33-49CF-8012-70C5B242C2FC}" sibTransId="{B655CC38-4B32-4AAC-9033-437152512E89}"/>
    <dgm:cxn modelId="{493008AF-6A1D-44E9-8BB4-1A4D9921CDE0}" type="presOf" srcId="{8C16AFAA-9D85-4B74-A115-19E299089F42}" destId="{48BE18DF-AAE5-4AE7-BD91-C8954EA00187}" srcOrd="0" destOrd="0" presId="urn:microsoft.com/office/officeart/2005/8/layout/vList5"/>
    <dgm:cxn modelId="{959870E6-0467-4292-AA49-D10289A9F553}" srcId="{4D485B82-69E4-4A4B-9063-AAF3F8594534}" destId="{B912777C-93F1-4024-91B8-13C505D218C0}" srcOrd="0" destOrd="0" parTransId="{C4F4E217-6E8C-4946-A8FB-E3C3CF7DCB78}" sibTransId="{94F58B60-75EB-4854-BD76-B47DDF1B88A7}"/>
    <dgm:cxn modelId="{B09CB195-1E05-48E2-9670-41DF6C431085}" srcId="{4D485B82-69E4-4A4B-9063-AAF3F8594534}" destId="{8C16AFAA-9D85-4B74-A115-19E299089F42}" srcOrd="2" destOrd="0" parTransId="{12A66CB1-A567-43BA-8F8D-3907CAB8D77F}" sibTransId="{29521D1D-BF24-4D29-AD96-11CB803EF2B1}"/>
    <dgm:cxn modelId="{83D1C661-3E95-422C-9BA1-3596E013AB3F}" type="presParOf" srcId="{6A0C8CEB-92CD-4836-96F1-DAF9F056D94F}" destId="{B2F7450B-31E3-47B2-9EC8-E1B2CD00C0F9}" srcOrd="0" destOrd="0" presId="urn:microsoft.com/office/officeart/2005/8/layout/vList5"/>
    <dgm:cxn modelId="{878428E1-8F89-4903-813F-5E3865D05B60}" type="presParOf" srcId="{B2F7450B-31E3-47B2-9EC8-E1B2CD00C0F9}" destId="{9BF4EE51-A6E3-4AA1-AE6C-4D922325AEB9}" srcOrd="0" destOrd="0" presId="urn:microsoft.com/office/officeart/2005/8/layout/vList5"/>
    <dgm:cxn modelId="{455D7AD9-3E9F-4C6F-B785-507A138878B2}" type="presParOf" srcId="{B2F7450B-31E3-47B2-9EC8-E1B2CD00C0F9}" destId="{DDA27E79-9075-4164-975B-C6B261638E79}" srcOrd="1" destOrd="0" presId="urn:microsoft.com/office/officeart/2005/8/layout/vList5"/>
    <dgm:cxn modelId="{778195D3-0CC4-45AF-97F8-9C9DC6017FEE}" type="presParOf" srcId="{6A0C8CEB-92CD-4836-96F1-DAF9F056D94F}" destId="{CA3FF40B-A5E0-4508-80A5-E12B22AC8527}" srcOrd="1" destOrd="0" presId="urn:microsoft.com/office/officeart/2005/8/layout/vList5"/>
    <dgm:cxn modelId="{60DD7E1D-8716-49C1-A68C-615037B1563A}" type="presParOf" srcId="{6A0C8CEB-92CD-4836-96F1-DAF9F056D94F}" destId="{32179FB3-158A-459C-BF53-8EDAC98DCE44}" srcOrd="2" destOrd="0" presId="urn:microsoft.com/office/officeart/2005/8/layout/vList5"/>
    <dgm:cxn modelId="{886A4AD2-DA31-4D65-9884-4CB7AE4A3D57}" type="presParOf" srcId="{32179FB3-158A-459C-BF53-8EDAC98DCE44}" destId="{EB3FB43E-48F8-4584-8E0E-4782B0C26400}" srcOrd="0" destOrd="0" presId="urn:microsoft.com/office/officeart/2005/8/layout/vList5"/>
    <dgm:cxn modelId="{63A1AB79-0189-4A3C-8844-7D2057EF5777}" type="presParOf" srcId="{32179FB3-158A-459C-BF53-8EDAC98DCE44}" destId="{B098CD1C-0EFE-4E67-8557-1D97E9A39734}" srcOrd="1" destOrd="0" presId="urn:microsoft.com/office/officeart/2005/8/layout/vList5"/>
    <dgm:cxn modelId="{B62B317A-EBFE-4212-9A44-F6AA20EBA0CC}" type="presParOf" srcId="{6A0C8CEB-92CD-4836-96F1-DAF9F056D94F}" destId="{53AD5CF0-020E-4BF3-9CCC-2EE501DDB308}" srcOrd="3" destOrd="0" presId="urn:microsoft.com/office/officeart/2005/8/layout/vList5"/>
    <dgm:cxn modelId="{FEC1E46E-B765-46E4-BECE-10C6B57FB187}" type="presParOf" srcId="{6A0C8CEB-92CD-4836-96F1-DAF9F056D94F}" destId="{20DDDDD2-6BC7-4399-B03D-03B1043672BB}" srcOrd="4" destOrd="0" presId="urn:microsoft.com/office/officeart/2005/8/layout/vList5"/>
    <dgm:cxn modelId="{E6884433-01FE-4390-A43A-8B0865963512}" type="presParOf" srcId="{20DDDDD2-6BC7-4399-B03D-03B1043672BB}" destId="{48BE18DF-AAE5-4AE7-BD91-C8954EA00187}" srcOrd="0" destOrd="0" presId="urn:microsoft.com/office/officeart/2005/8/layout/vList5"/>
    <dgm:cxn modelId="{AAB93014-C0A7-4DDB-9353-2094F6E04A14}" type="presParOf" srcId="{20DDDDD2-6BC7-4399-B03D-03B1043672BB}" destId="{5CF12F44-66CD-4221-ADF4-B19E328F6AD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C3961C97-5794-409C-A833-AD520CE86FE5}" type="doc">
      <dgm:prSet loTypeId="urn:microsoft.com/office/officeart/2008/layout/AlternatingPictureBlocks" loCatId="list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49864DBA-8A25-46A7-A2C8-74F8D7FA2343}">
      <dgm:prSet custT="1"/>
      <dgm:spPr>
        <a:solidFill>
          <a:schemeClr val="accent6">
            <a:lumMod val="50000"/>
          </a:schemeClr>
        </a:solidFill>
      </dgm:spPr>
      <dgm:t>
        <a:bodyPr/>
        <a:lstStyle/>
        <a:p>
          <a:pPr marL="0" indent="361950" algn="just">
            <a:tabLst>
              <a:tab pos="4848225" algn="l"/>
            </a:tabLst>
          </a:pPr>
          <a:r>
            <a:rPr lang="ru-RU" sz="2400" b="1" dirty="0" smtClean="0"/>
            <a:t>Обеспечение льготным питанием обучающихся из малообеспеченных семей, в </a:t>
          </a:r>
          <a:r>
            <a:rPr lang="ru-RU" sz="2000" b="1" dirty="0" smtClean="0"/>
            <a:t>том числе в группах продленного дня ежегодно </a:t>
          </a:r>
          <a:r>
            <a:rPr lang="ru-RU" sz="2800" b="1" dirty="0" smtClean="0"/>
            <a:t>27,2 </a:t>
          </a:r>
          <a:r>
            <a:rPr lang="ru-RU" sz="2400" b="1" dirty="0" smtClean="0"/>
            <a:t>млн рублей</a:t>
          </a:r>
          <a:endParaRPr lang="ru-RU" sz="2400" b="1" i="0" dirty="0"/>
        </a:p>
      </dgm:t>
    </dgm:pt>
    <dgm:pt modelId="{D5A56288-E371-4D20-AFC0-B095A70E69B6}" type="sibTrans" cxnId="{E82C4AD1-C96B-4F7F-830F-F697AD909F39}">
      <dgm:prSet/>
      <dgm:spPr/>
      <dgm:t>
        <a:bodyPr/>
        <a:lstStyle/>
        <a:p>
          <a:endParaRPr lang="ru-RU"/>
        </a:p>
      </dgm:t>
    </dgm:pt>
    <dgm:pt modelId="{A3F11A42-C1BB-4431-BDCB-CD61ECEC8A08}" type="parTrans" cxnId="{E82C4AD1-C96B-4F7F-830F-F697AD909F39}">
      <dgm:prSet/>
      <dgm:spPr/>
      <dgm:t>
        <a:bodyPr/>
        <a:lstStyle/>
        <a:p>
          <a:endParaRPr lang="ru-RU"/>
        </a:p>
      </dgm:t>
    </dgm:pt>
    <dgm:pt modelId="{D1D1515C-5018-415C-B942-A7D2F39D9DB9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sz="2800" b="0" dirty="0" smtClean="0">
              <a:latin typeface="Times New Roman" pitchFamily="18" charset="0"/>
              <a:cs typeface="Times New Roman" pitchFamily="18" charset="0"/>
            </a:rPr>
            <a:t>    </a:t>
          </a:r>
          <a:r>
            <a:rPr lang="ru-RU" sz="2400" b="1" dirty="0" smtClean="0"/>
            <a:t>Содержание и обеспечение деятельности муниципальных учреждений образования</a:t>
          </a:r>
        </a:p>
        <a:p>
          <a:endParaRPr lang="ru-RU" sz="2400" b="1" dirty="0" smtClean="0"/>
        </a:p>
        <a:p>
          <a:endParaRPr lang="ru-RU" sz="2400" b="1" dirty="0" smtClean="0"/>
        </a:p>
        <a:p>
          <a:endParaRPr lang="ru-RU" sz="2400" b="1" dirty="0"/>
        </a:p>
      </dgm:t>
    </dgm:pt>
    <dgm:pt modelId="{5076E3C6-2080-4959-A8BE-D8730EAE68D5}" type="sibTrans" cxnId="{937FCF34-3CA7-4C56-8F50-7BE51259D3DC}">
      <dgm:prSet/>
      <dgm:spPr/>
      <dgm:t>
        <a:bodyPr/>
        <a:lstStyle/>
        <a:p>
          <a:endParaRPr lang="ru-RU"/>
        </a:p>
      </dgm:t>
    </dgm:pt>
    <dgm:pt modelId="{D4DB0FAB-165A-4293-B905-2052019B2E4F}" type="parTrans" cxnId="{937FCF34-3CA7-4C56-8F50-7BE51259D3DC}">
      <dgm:prSet/>
      <dgm:spPr/>
      <dgm:t>
        <a:bodyPr/>
        <a:lstStyle/>
        <a:p>
          <a:endParaRPr lang="ru-RU"/>
        </a:p>
      </dgm:t>
    </dgm:pt>
    <dgm:pt modelId="{4548D8BC-8637-453C-8045-3E10122BC9F5}" type="pres">
      <dgm:prSet presAssocID="{C3961C97-5794-409C-A833-AD520CE86FE5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2653972-EFD7-4E3D-9D54-FE8C6D1B1F08}" type="pres">
      <dgm:prSet presAssocID="{D1D1515C-5018-415C-B942-A7D2F39D9DB9}" presName="comp" presStyleCnt="0"/>
      <dgm:spPr/>
      <dgm:t>
        <a:bodyPr/>
        <a:lstStyle/>
        <a:p>
          <a:endParaRPr lang="ru-RU"/>
        </a:p>
      </dgm:t>
    </dgm:pt>
    <dgm:pt modelId="{63BC6834-AC2D-488D-9538-D53344E3EADB}" type="pres">
      <dgm:prSet presAssocID="{D1D1515C-5018-415C-B942-A7D2F39D9DB9}" presName="rect2" presStyleLbl="node1" presStyleIdx="0" presStyleCnt="2" custScaleY="124723" custLinFactNeighborX="1119" custLinFactNeighborY="-33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61A227-05B9-4883-B751-7C548E07CA67}" type="pres">
      <dgm:prSet presAssocID="{D1D1515C-5018-415C-B942-A7D2F39D9DB9}" presName="rect1" presStyleLbl="lnNode1" presStyleIdx="0" presStyleCnt="2" custScaleX="118337" custScaleY="111886" custLinFactNeighborX="-2808" custLinFactNeighborY="15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34000" r="-34000"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gm:spPr>
      <dgm:t>
        <a:bodyPr/>
        <a:lstStyle/>
        <a:p>
          <a:endParaRPr lang="ru-RU"/>
        </a:p>
      </dgm:t>
    </dgm:pt>
    <dgm:pt modelId="{5DB532E9-9954-4813-B273-02F555297F5A}" type="pres">
      <dgm:prSet presAssocID="{5076E3C6-2080-4959-A8BE-D8730EAE68D5}" presName="sibTrans" presStyleCnt="0"/>
      <dgm:spPr/>
      <dgm:t>
        <a:bodyPr/>
        <a:lstStyle/>
        <a:p>
          <a:endParaRPr lang="ru-RU"/>
        </a:p>
      </dgm:t>
    </dgm:pt>
    <dgm:pt modelId="{23483380-7AC6-406C-AD1F-0E6D704A6500}" type="pres">
      <dgm:prSet presAssocID="{49864DBA-8A25-46A7-A2C8-74F8D7FA2343}" presName="comp" presStyleCnt="0"/>
      <dgm:spPr/>
      <dgm:t>
        <a:bodyPr/>
        <a:lstStyle/>
        <a:p>
          <a:endParaRPr lang="ru-RU"/>
        </a:p>
      </dgm:t>
    </dgm:pt>
    <dgm:pt modelId="{13935EAA-35C2-47BE-B358-6BE2335BC9B5}" type="pres">
      <dgm:prSet presAssocID="{49864DBA-8A25-46A7-A2C8-74F8D7FA2343}" presName="rect2" presStyleLbl="node1" presStyleIdx="1" presStyleCnt="2" custScaleY="99772" custLinFactNeighborX="-3310" custLinFactNeighborY="-22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956358-9811-4F54-9B82-C6204528D125}" type="pres">
      <dgm:prSet presAssocID="{49864DBA-8A25-46A7-A2C8-74F8D7FA2343}" presName="rect1" presStyleLbl="lnNode1" presStyleIdx="1" presStyleCnt="2" custLinFactNeighborX="-6417" custLinFactNeighborY="-430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000" r="-1000"/>
          </a:stretch>
        </a:blipFill>
      </dgm:spPr>
      <dgm:t>
        <a:bodyPr/>
        <a:lstStyle/>
        <a:p>
          <a:endParaRPr lang="ru-RU"/>
        </a:p>
      </dgm:t>
    </dgm:pt>
  </dgm:ptLst>
  <dgm:cxnLst>
    <dgm:cxn modelId="{3F2E9488-22FF-48B2-8EED-79B09B4D6B10}" type="presOf" srcId="{C3961C97-5794-409C-A833-AD520CE86FE5}" destId="{4548D8BC-8637-453C-8045-3E10122BC9F5}" srcOrd="0" destOrd="0" presId="urn:microsoft.com/office/officeart/2008/layout/AlternatingPictureBlocks"/>
    <dgm:cxn modelId="{E82C4AD1-C96B-4F7F-830F-F697AD909F39}" srcId="{C3961C97-5794-409C-A833-AD520CE86FE5}" destId="{49864DBA-8A25-46A7-A2C8-74F8D7FA2343}" srcOrd="1" destOrd="0" parTransId="{A3F11A42-C1BB-4431-BDCB-CD61ECEC8A08}" sibTransId="{D5A56288-E371-4D20-AFC0-B095A70E69B6}"/>
    <dgm:cxn modelId="{3D3E2948-5BC4-42F0-ACFE-FB5A1F9ED07D}" type="presOf" srcId="{49864DBA-8A25-46A7-A2C8-74F8D7FA2343}" destId="{13935EAA-35C2-47BE-B358-6BE2335BC9B5}" srcOrd="0" destOrd="0" presId="urn:microsoft.com/office/officeart/2008/layout/AlternatingPictureBlocks"/>
    <dgm:cxn modelId="{937FCF34-3CA7-4C56-8F50-7BE51259D3DC}" srcId="{C3961C97-5794-409C-A833-AD520CE86FE5}" destId="{D1D1515C-5018-415C-B942-A7D2F39D9DB9}" srcOrd="0" destOrd="0" parTransId="{D4DB0FAB-165A-4293-B905-2052019B2E4F}" sibTransId="{5076E3C6-2080-4959-A8BE-D8730EAE68D5}"/>
    <dgm:cxn modelId="{A5296932-3B9D-4DC5-B5C3-F23CE6226EEF}" type="presOf" srcId="{D1D1515C-5018-415C-B942-A7D2F39D9DB9}" destId="{63BC6834-AC2D-488D-9538-D53344E3EADB}" srcOrd="0" destOrd="0" presId="urn:microsoft.com/office/officeart/2008/layout/AlternatingPictureBlocks"/>
    <dgm:cxn modelId="{B09AE70C-9597-4A25-803F-B17381810046}" type="presParOf" srcId="{4548D8BC-8637-453C-8045-3E10122BC9F5}" destId="{82653972-EFD7-4E3D-9D54-FE8C6D1B1F08}" srcOrd="0" destOrd="0" presId="urn:microsoft.com/office/officeart/2008/layout/AlternatingPictureBlocks"/>
    <dgm:cxn modelId="{D627C1B2-56C3-4719-A75D-CDF6F02E0066}" type="presParOf" srcId="{82653972-EFD7-4E3D-9D54-FE8C6D1B1F08}" destId="{63BC6834-AC2D-488D-9538-D53344E3EADB}" srcOrd="0" destOrd="0" presId="urn:microsoft.com/office/officeart/2008/layout/AlternatingPictureBlocks"/>
    <dgm:cxn modelId="{35CBA1F9-5B08-4E6B-99FE-AC88673DA0D5}" type="presParOf" srcId="{82653972-EFD7-4E3D-9D54-FE8C6D1B1F08}" destId="{F161A227-05B9-4883-B751-7C548E07CA67}" srcOrd="1" destOrd="0" presId="urn:microsoft.com/office/officeart/2008/layout/AlternatingPictureBlocks"/>
    <dgm:cxn modelId="{95FEE9C2-50F5-41E7-8FB8-05E99DA2AFD2}" type="presParOf" srcId="{4548D8BC-8637-453C-8045-3E10122BC9F5}" destId="{5DB532E9-9954-4813-B273-02F555297F5A}" srcOrd="1" destOrd="0" presId="urn:microsoft.com/office/officeart/2008/layout/AlternatingPictureBlocks"/>
    <dgm:cxn modelId="{2B182438-7742-4769-9B32-8ED2EA79E91D}" type="presParOf" srcId="{4548D8BC-8637-453C-8045-3E10122BC9F5}" destId="{23483380-7AC6-406C-AD1F-0E6D704A6500}" srcOrd="2" destOrd="0" presId="urn:microsoft.com/office/officeart/2008/layout/AlternatingPictureBlocks"/>
    <dgm:cxn modelId="{4A9AC73C-E122-43E8-B644-DBD82E457FAB}" type="presParOf" srcId="{23483380-7AC6-406C-AD1F-0E6D704A6500}" destId="{13935EAA-35C2-47BE-B358-6BE2335BC9B5}" srcOrd="0" destOrd="0" presId="urn:microsoft.com/office/officeart/2008/layout/AlternatingPictureBlocks"/>
    <dgm:cxn modelId="{BCF665D9-38F6-4BB6-9AB4-20B591CFB95F}" type="presParOf" srcId="{23483380-7AC6-406C-AD1F-0E6D704A6500}" destId="{D1956358-9811-4F54-9B82-C6204528D125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B1AB4332-69FD-40AF-BE52-68E91EF265C3}" type="doc">
      <dgm:prSet loTypeId="urn:microsoft.com/office/officeart/2005/8/layout/vList4#3" loCatId="list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62A33CE2-4CC8-44BC-AC06-12802778C944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3400" b="1" dirty="0" smtClean="0"/>
            <a:t>Организация оздоровительной кампании детей</a:t>
          </a:r>
          <a:r>
            <a:rPr lang="ru-RU" sz="3400" dirty="0" smtClean="0"/>
            <a:t> </a:t>
          </a:r>
          <a:r>
            <a:rPr lang="ru-RU" sz="4000" b="1" dirty="0" smtClean="0"/>
            <a:t>8,7</a:t>
          </a:r>
          <a:r>
            <a:rPr lang="ru-RU" sz="3400" dirty="0" smtClean="0"/>
            <a:t> </a:t>
          </a:r>
          <a:r>
            <a:rPr lang="ru-RU" sz="3400" b="1" dirty="0" smtClean="0"/>
            <a:t>млн рублей ежегодно</a:t>
          </a:r>
          <a:endParaRPr lang="ru-RU" sz="3400" b="1" dirty="0"/>
        </a:p>
      </dgm:t>
    </dgm:pt>
    <dgm:pt modelId="{93C76453-0A25-44BA-8285-DF62EB69466B}" type="parTrans" cxnId="{412F92E5-77CB-4739-8EBE-482A4A02F973}">
      <dgm:prSet/>
      <dgm:spPr/>
      <dgm:t>
        <a:bodyPr/>
        <a:lstStyle/>
        <a:p>
          <a:endParaRPr lang="ru-RU"/>
        </a:p>
      </dgm:t>
    </dgm:pt>
    <dgm:pt modelId="{CF7FD05C-96A3-41BF-B348-E913899C15D2}" type="sibTrans" cxnId="{412F92E5-77CB-4739-8EBE-482A4A02F973}">
      <dgm:prSet/>
      <dgm:spPr/>
      <dgm:t>
        <a:bodyPr/>
        <a:lstStyle/>
        <a:p>
          <a:endParaRPr lang="ru-RU"/>
        </a:p>
      </dgm:t>
    </dgm:pt>
    <dgm:pt modelId="{36DEDDC8-765D-48A7-941A-F9F0DC85B8D9}">
      <dgm:prSet phldrT="[Текст]"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ru-RU" sz="3600" b="1" dirty="0" smtClean="0"/>
            <a:t>Организация и проведение</a:t>
          </a:r>
        </a:p>
        <a:p>
          <a:r>
            <a:rPr lang="ru-RU" sz="3600" b="1" dirty="0" smtClean="0"/>
            <a:t> мероприятий с детьми</a:t>
          </a:r>
          <a:r>
            <a:rPr lang="ru-RU" sz="3600" dirty="0" smtClean="0"/>
            <a:t> </a:t>
          </a:r>
          <a:endParaRPr lang="ru-RU" sz="3600" dirty="0"/>
        </a:p>
      </dgm:t>
    </dgm:pt>
    <dgm:pt modelId="{88A3FB2C-BFBE-4A61-B163-A7AF311765A9}" type="parTrans" cxnId="{55949B89-615F-43B6-83E9-C771773B21BA}">
      <dgm:prSet/>
      <dgm:spPr/>
      <dgm:t>
        <a:bodyPr/>
        <a:lstStyle/>
        <a:p>
          <a:endParaRPr lang="ru-RU"/>
        </a:p>
      </dgm:t>
    </dgm:pt>
    <dgm:pt modelId="{82262246-F648-4A60-B66C-9D70649F3CB8}" type="sibTrans" cxnId="{55949B89-615F-43B6-83E9-C771773B21BA}">
      <dgm:prSet/>
      <dgm:spPr/>
      <dgm:t>
        <a:bodyPr/>
        <a:lstStyle/>
        <a:p>
          <a:endParaRPr lang="ru-RU"/>
        </a:p>
      </dgm:t>
    </dgm:pt>
    <dgm:pt modelId="{7F5DB7D1-1384-4BF4-954C-847D64D977DF}">
      <dgm:prSet phldrT="[Текст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ru-RU" sz="3200" b="1" dirty="0" smtClean="0"/>
            <a:t>Организация трудовой занятости несовершеннолетних детей и молодежи</a:t>
          </a:r>
        </a:p>
        <a:p>
          <a:r>
            <a:rPr lang="ru-RU" sz="2800" dirty="0" smtClean="0"/>
            <a:t>в  2021 году  - </a:t>
          </a:r>
          <a:r>
            <a:rPr lang="ru-RU" sz="2800" b="1" dirty="0" smtClean="0"/>
            <a:t>1,1</a:t>
          </a:r>
          <a:r>
            <a:rPr lang="ru-RU" sz="2800" dirty="0" smtClean="0"/>
            <a:t> млн рублей</a:t>
          </a:r>
          <a:endParaRPr lang="ru-RU" sz="2800" dirty="0"/>
        </a:p>
      </dgm:t>
    </dgm:pt>
    <dgm:pt modelId="{5CFDD146-5593-4A93-A0B1-91F3523DA471}" type="sibTrans" cxnId="{0CA0E820-3242-4D16-9116-0F3DE93E60AF}">
      <dgm:prSet/>
      <dgm:spPr/>
      <dgm:t>
        <a:bodyPr/>
        <a:lstStyle/>
        <a:p>
          <a:endParaRPr lang="ru-RU"/>
        </a:p>
      </dgm:t>
    </dgm:pt>
    <dgm:pt modelId="{9D0793BD-B1AE-4E05-B768-6620552439A1}" type="parTrans" cxnId="{0CA0E820-3242-4D16-9116-0F3DE93E60AF}">
      <dgm:prSet/>
      <dgm:spPr/>
      <dgm:t>
        <a:bodyPr/>
        <a:lstStyle/>
        <a:p>
          <a:endParaRPr lang="ru-RU"/>
        </a:p>
      </dgm:t>
    </dgm:pt>
    <dgm:pt modelId="{C0461581-0098-49D6-8218-77CDE5D0CF68}" type="pres">
      <dgm:prSet presAssocID="{B1AB4332-69FD-40AF-BE52-68E91EF265C3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A7EBC79-2F27-4FF2-8FD0-07D3698A81A1}" type="pres">
      <dgm:prSet presAssocID="{62A33CE2-4CC8-44BC-AC06-12802778C944}" presName="comp" presStyleCnt="0"/>
      <dgm:spPr/>
    </dgm:pt>
    <dgm:pt modelId="{E8AB1353-2AEF-4143-9744-464236428D10}" type="pres">
      <dgm:prSet presAssocID="{62A33CE2-4CC8-44BC-AC06-12802778C944}" presName="box" presStyleLbl="node1" presStyleIdx="0" presStyleCnt="3"/>
      <dgm:spPr/>
      <dgm:t>
        <a:bodyPr/>
        <a:lstStyle/>
        <a:p>
          <a:endParaRPr lang="ru-RU"/>
        </a:p>
      </dgm:t>
    </dgm:pt>
    <dgm:pt modelId="{ADE45C75-EE01-47A0-A257-24CE98099501}" type="pres">
      <dgm:prSet presAssocID="{62A33CE2-4CC8-44BC-AC06-12802778C944}" presName="img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45000" b="-45000"/>
          </a:stretch>
        </a:blipFill>
      </dgm:spPr>
    </dgm:pt>
    <dgm:pt modelId="{AC7D9BB0-556A-4A09-9BF8-17813EE5A496}" type="pres">
      <dgm:prSet presAssocID="{62A33CE2-4CC8-44BC-AC06-12802778C944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F23EE0-9C0B-4CCF-939C-E59513133DE8}" type="pres">
      <dgm:prSet presAssocID="{CF7FD05C-96A3-41BF-B348-E913899C15D2}" presName="spacer" presStyleCnt="0"/>
      <dgm:spPr/>
    </dgm:pt>
    <dgm:pt modelId="{4ACBDC7B-5534-46D4-A252-C70807344BDA}" type="pres">
      <dgm:prSet presAssocID="{7F5DB7D1-1384-4BF4-954C-847D64D977DF}" presName="comp" presStyleCnt="0"/>
      <dgm:spPr/>
    </dgm:pt>
    <dgm:pt modelId="{EED4D66C-1E95-461F-A4E3-C9F006AEFFCD}" type="pres">
      <dgm:prSet presAssocID="{7F5DB7D1-1384-4BF4-954C-847D64D977DF}" presName="box" presStyleLbl="node1" presStyleIdx="1" presStyleCnt="3"/>
      <dgm:spPr/>
      <dgm:t>
        <a:bodyPr/>
        <a:lstStyle/>
        <a:p>
          <a:endParaRPr lang="ru-RU"/>
        </a:p>
      </dgm:t>
    </dgm:pt>
    <dgm:pt modelId="{9A10DEF3-B3D5-4164-92DD-F54C89C349A1}" type="pres">
      <dgm:prSet presAssocID="{7F5DB7D1-1384-4BF4-954C-847D64D977DF}" presName="img" presStyleLbl="fgImgPlace1" presStyleIdx="1" presStyleCnt="3"/>
      <dgm:spPr/>
    </dgm:pt>
    <dgm:pt modelId="{B1B6E146-7176-43A4-B657-F418A18801BC}" type="pres">
      <dgm:prSet presAssocID="{7F5DB7D1-1384-4BF4-954C-847D64D977DF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15CFC1-0EC0-44FB-BF21-1CAA7D5C3A7B}" type="pres">
      <dgm:prSet presAssocID="{5CFDD146-5593-4A93-A0B1-91F3523DA471}" presName="spacer" presStyleCnt="0"/>
      <dgm:spPr/>
    </dgm:pt>
    <dgm:pt modelId="{2359E972-A359-4F7C-BC56-3FCA28D7D92C}" type="pres">
      <dgm:prSet presAssocID="{36DEDDC8-765D-48A7-941A-F9F0DC85B8D9}" presName="comp" presStyleCnt="0"/>
      <dgm:spPr/>
    </dgm:pt>
    <dgm:pt modelId="{33EBB81A-D96F-476A-A20F-BF6FA21BC1AE}" type="pres">
      <dgm:prSet presAssocID="{36DEDDC8-765D-48A7-941A-F9F0DC85B8D9}" presName="box" presStyleLbl="node1" presStyleIdx="2" presStyleCnt="3"/>
      <dgm:spPr/>
      <dgm:t>
        <a:bodyPr/>
        <a:lstStyle/>
        <a:p>
          <a:endParaRPr lang="ru-RU"/>
        </a:p>
      </dgm:t>
    </dgm:pt>
    <dgm:pt modelId="{3CD1851F-E0AF-49F7-BEE6-09F4E50B3E71}" type="pres">
      <dgm:prSet presAssocID="{36DEDDC8-765D-48A7-941A-F9F0DC85B8D9}" presName="img" presStyleLbl="fgImgPlace1" presStyleIdx="2" presStyleCnt="3" custScaleX="99536" custScaleY="10631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16000" b="-16000"/>
          </a:stretch>
        </a:blipFill>
      </dgm:spPr>
      <dgm:t>
        <a:bodyPr/>
        <a:lstStyle/>
        <a:p>
          <a:endParaRPr lang="ru-RU"/>
        </a:p>
      </dgm:t>
    </dgm:pt>
    <dgm:pt modelId="{37427A33-9481-42A1-AF34-37CC11E93A05}" type="pres">
      <dgm:prSet presAssocID="{36DEDDC8-765D-48A7-941A-F9F0DC85B8D9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32035B0-72AB-405F-A1F3-7D953DE72496}" type="presOf" srcId="{7F5DB7D1-1384-4BF4-954C-847D64D977DF}" destId="{B1B6E146-7176-43A4-B657-F418A18801BC}" srcOrd="1" destOrd="0" presId="urn:microsoft.com/office/officeart/2005/8/layout/vList4#3"/>
    <dgm:cxn modelId="{D516A0C4-1466-43D8-B97E-DAA10C6B2CA4}" type="presOf" srcId="{B1AB4332-69FD-40AF-BE52-68E91EF265C3}" destId="{C0461581-0098-49D6-8218-77CDE5D0CF68}" srcOrd="0" destOrd="0" presId="urn:microsoft.com/office/officeart/2005/8/layout/vList4#3"/>
    <dgm:cxn modelId="{B908815C-6FA4-4F54-ACB7-789947A32112}" type="presOf" srcId="{62A33CE2-4CC8-44BC-AC06-12802778C944}" destId="{AC7D9BB0-556A-4A09-9BF8-17813EE5A496}" srcOrd="1" destOrd="0" presId="urn:microsoft.com/office/officeart/2005/8/layout/vList4#3"/>
    <dgm:cxn modelId="{0CA0E820-3242-4D16-9116-0F3DE93E60AF}" srcId="{B1AB4332-69FD-40AF-BE52-68E91EF265C3}" destId="{7F5DB7D1-1384-4BF4-954C-847D64D977DF}" srcOrd="1" destOrd="0" parTransId="{9D0793BD-B1AE-4E05-B768-6620552439A1}" sibTransId="{5CFDD146-5593-4A93-A0B1-91F3523DA471}"/>
    <dgm:cxn modelId="{DBBA3CB0-FFCF-4735-B9C0-809F4BD1F688}" type="presOf" srcId="{36DEDDC8-765D-48A7-941A-F9F0DC85B8D9}" destId="{33EBB81A-D96F-476A-A20F-BF6FA21BC1AE}" srcOrd="0" destOrd="0" presId="urn:microsoft.com/office/officeart/2005/8/layout/vList4#3"/>
    <dgm:cxn modelId="{7A150C4F-F0D0-4F52-87B4-3BD5A6A36C78}" type="presOf" srcId="{7F5DB7D1-1384-4BF4-954C-847D64D977DF}" destId="{EED4D66C-1E95-461F-A4E3-C9F006AEFFCD}" srcOrd="0" destOrd="0" presId="urn:microsoft.com/office/officeart/2005/8/layout/vList4#3"/>
    <dgm:cxn modelId="{513D983F-91D4-47C4-A01A-29CF1601D20D}" type="presOf" srcId="{36DEDDC8-765D-48A7-941A-F9F0DC85B8D9}" destId="{37427A33-9481-42A1-AF34-37CC11E93A05}" srcOrd="1" destOrd="0" presId="urn:microsoft.com/office/officeart/2005/8/layout/vList4#3"/>
    <dgm:cxn modelId="{8396A3CC-25B6-499B-A89C-FC53C3551F4E}" type="presOf" srcId="{62A33CE2-4CC8-44BC-AC06-12802778C944}" destId="{E8AB1353-2AEF-4143-9744-464236428D10}" srcOrd="0" destOrd="0" presId="urn:microsoft.com/office/officeart/2005/8/layout/vList4#3"/>
    <dgm:cxn modelId="{412F92E5-77CB-4739-8EBE-482A4A02F973}" srcId="{B1AB4332-69FD-40AF-BE52-68E91EF265C3}" destId="{62A33CE2-4CC8-44BC-AC06-12802778C944}" srcOrd="0" destOrd="0" parTransId="{93C76453-0A25-44BA-8285-DF62EB69466B}" sibTransId="{CF7FD05C-96A3-41BF-B348-E913899C15D2}"/>
    <dgm:cxn modelId="{55949B89-615F-43B6-83E9-C771773B21BA}" srcId="{B1AB4332-69FD-40AF-BE52-68E91EF265C3}" destId="{36DEDDC8-765D-48A7-941A-F9F0DC85B8D9}" srcOrd="2" destOrd="0" parTransId="{88A3FB2C-BFBE-4A61-B163-A7AF311765A9}" sibTransId="{82262246-F648-4A60-B66C-9D70649F3CB8}"/>
    <dgm:cxn modelId="{FB0F0AB2-E007-485B-9C95-867075DB3AD8}" type="presParOf" srcId="{C0461581-0098-49D6-8218-77CDE5D0CF68}" destId="{1A7EBC79-2F27-4FF2-8FD0-07D3698A81A1}" srcOrd="0" destOrd="0" presId="urn:microsoft.com/office/officeart/2005/8/layout/vList4#3"/>
    <dgm:cxn modelId="{924C86EC-20D7-4917-8070-ABB5C9EF87C6}" type="presParOf" srcId="{1A7EBC79-2F27-4FF2-8FD0-07D3698A81A1}" destId="{E8AB1353-2AEF-4143-9744-464236428D10}" srcOrd="0" destOrd="0" presId="urn:microsoft.com/office/officeart/2005/8/layout/vList4#3"/>
    <dgm:cxn modelId="{38A03BED-F370-4B9E-AA7F-B9DA6CF1EDD3}" type="presParOf" srcId="{1A7EBC79-2F27-4FF2-8FD0-07D3698A81A1}" destId="{ADE45C75-EE01-47A0-A257-24CE98099501}" srcOrd="1" destOrd="0" presId="urn:microsoft.com/office/officeart/2005/8/layout/vList4#3"/>
    <dgm:cxn modelId="{8633FEAC-0F8B-4319-BF52-747BF38FC6DA}" type="presParOf" srcId="{1A7EBC79-2F27-4FF2-8FD0-07D3698A81A1}" destId="{AC7D9BB0-556A-4A09-9BF8-17813EE5A496}" srcOrd="2" destOrd="0" presId="urn:microsoft.com/office/officeart/2005/8/layout/vList4#3"/>
    <dgm:cxn modelId="{D35C8754-4D31-4B61-B592-5CB66375B15E}" type="presParOf" srcId="{C0461581-0098-49D6-8218-77CDE5D0CF68}" destId="{BEF23EE0-9C0B-4CCF-939C-E59513133DE8}" srcOrd="1" destOrd="0" presId="urn:microsoft.com/office/officeart/2005/8/layout/vList4#3"/>
    <dgm:cxn modelId="{885B2F20-8F88-4E70-88B7-0BC01FDFD474}" type="presParOf" srcId="{C0461581-0098-49D6-8218-77CDE5D0CF68}" destId="{4ACBDC7B-5534-46D4-A252-C70807344BDA}" srcOrd="2" destOrd="0" presId="urn:microsoft.com/office/officeart/2005/8/layout/vList4#3"/>
    <dgm:cxn modelId="{E78E1332-F25D-4570-AA3F-CF12903AD85D}" type="presParOf" srcId="{4ACBDC7B-5534-46D4-A252-C70807344BDA}" destId="{EED4D66C-1E95-461F-A4E3-C9F006AEFFCD}" srcOrd="0" destOrd="0" presId="urn:microsoft.com/office/officeart/2005/8/layout/vList4#3"/>
    <dgm:cxn modelId="{8C6900E6-F485-4D15-BAFC-525EB0C0C8DB}" type="presParOf" srcId="{4ACBDC7B-5534-46D4-A252-C70807344BDA}" destId="{9A10DEF3-B3D5-4164-92DD-F54C89C349A1}" srcOrd="1" destOrd="0" presId="urn:microsoft.com/office/officeart/2005/8/layout/vList4#3"/>
    <dgm:cxn modelId="{CA3DF83F-1983-44F2-AC14-4FAE45DF243F}" type="presParOf" srcId="{4ACBDC7B-5534-46D4-A252-C70807344BDA}" destId="{B1B6E146-7176-43A4-B657-F418A18801BC}" srcOrd="2" destOrd="0" presId="urn:microsoft.com/office/officeart/2005/8/layout/vList4#3"/>
    <dgm:cxn modelId="{06E8865D-0D72-4BA7-8BE8-8BA3D814245C}" type="presParOf" srcId="{C0461581-0098-49D6-8218-77CDE5D0CF68}" destId="{CA15CFC1-0EC0-44FB-BF21-1CAA7D5C3A7B}" srcOrd="3" destOrd="0" presId="urn:microsoft.com/office/officeart/2005/8/layout/vList4#3"/>
    <dgm:cxn modelId="{7702C18D-5815-4BE3-8389-78AC30D8954D}" type="presParOf" srcId="{C0461581-0098-49D6-8218-77CDE5D0CF68}" destId="{2359E972-A359-4F7C-BC56-3FCA28D7D92C}" srcOrd="4" destOrd="0" presId="urn:microsoft.com/office/officeart/2005/8/layout/vList4#3"/>
    <dgm:cxn modelId="{C4CCB0B4-EFE3-401B-B5A5-63703C99B6BD}" type="presParOf" srcId="{2359E972-A359-4F7C-BC56-3FCA28D7D92C}" destId="{33EBB81A-D96F-476A-A20F-BF6FA21BC1AE}" srcOrd="0" destOrd="0" presId="urn:microsoft.com/office/officeart/2005/8/layout/vList4#3"/>
    <dgm:cxn modelId="{A702F509-16A3-4D4E-8B3D-17C66C8066DF}" type="presParOf" srcId="{2359E972-A359-4F7C-BC56-3FCA28D7D92C}" destId="{3CD1851F-E0AF-49F7-BEE6-09F4E50B3E71}" srcOrd="1" destOrd="0" presId="urn:microsoft.com/office/officeart/2005/8/layout/vList4#3"/>
    <dgm:cxn modelId="{7ADD88F8-E489-48F8-BE2A-FD7783486AB2}" type="presParOf" srcId="{2359E972-A359-4F7C-BC56-3FCA28D7D92C}" destId="{37427A33-9481-42A1-AF34-37CC11E93A05}" srcOrd="2" destOrd="0" presId="urn:microsoft.com/office/officeart/2005/8/layout/vList4#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09F93774-849F-4C17-9A52-64D413EA4077}" type="doc">
      <dgm:prSet loTypeId="urn:microsoft.com/office/officeart/2005/8/layout/default#2" loCatId="list" qsTypeId="urn:microsoft.com/office/officeart/2005/8/quickstyle/3d3" qsCatId="3D" csTypeId="urn:microsoft.com/office/officeart/2005/8/colors/colorful1#4" csCatId="colorful" phldr="1"/>
      <dgm:spPr/>
      <dgm:t>
        <a:bodyPr/>
        <a:lstStyle/>
        <a:p>
          <a:endParaRPr lang="ru-RU"/>
        </a:p>
      </dgm:t>
    </dgm:pt>
    <dgm:pt modelId="{0B08D81E-2FE8-4895-A3BD-FD8A0ED46830}">
      <dgm:prSet custT="1"/>
      <dgm:spPr/>
      <dgm:t>
        <a:bodyPr/>
        <a:lstStyle/>
        <a:p>
          <a:pPr lvl="0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dirty="0" smtClean="0"/>
            <a:t> </a:t>
          </a:r>
          <a:r>
            <a:rPr lang="ru-RU" sz="1600" b="1" dirty="0" smtClean="0"/>
            <a:t>на предоставление отдельных мер социальной поддержки граждан, подвергшихся воздействию радиации предусмотрено 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/>
            <a:t>2021 год – 11,2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/>
            <a:t>2022 год – 11,3</a:t>
          </a:r>
        </a:p>
        <a:p>
          <a:pPr lvl="0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dirty="0" smtClean="0"/>
        </a:p>
      </dgm:t>
    </dgm:pt>
    <dgm:pt modelId="{0E3AB8C8-2BAF-496E-9DD1-4DEB26175B88}" type="parTrans" cxnId="{07D295C6-C504-459B-9B83-A872671F0EA0}">
      <dgm:prSet/>
      <dgm:spPr/>
      <dgm:t>
        <a:bodyPr/>
        <a:lstStyle/>
        <a:p>
          <a:endParaRPr lang="ru-RU"/>
        </a:p>
      </dgm:t>
    </dgm:pt>
    <dgm:pt modelId="{FE490D2B-BF07-4BE7-8EC6-4528C011E5F6}" type="sibTrans" cxnId="{07D295C6-C504-459B-9B83-A872671F0EA0}">
      <dgm:prSet/>
      <dgm:spPr/>
      <dgm:t>
        <a:bodyPr/>
        <a:lstStyle/>
        <a:p>
          <a:endParaRPr lang="ru-RU"/>
        </a:p>
      </dgm:t>
    </dgm:pt>
    <dgm:pt modelId="{130800BB-CA97-4A8B-9017-646988FF6783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ru-RU" sz="1800" b="1" dirty="0" smtClean="0"/>
            <a:t>на осуществлению ежегодной денежной выплаты лицам, награжденным нагрудным знаком «Почетный донор России</a:t>
          </a:r>
          <a:r>
            <a:rPr lang="ru-RU" sz="1300" b="1" dirty="0" smtClean="0"/>
            <a:t>»</a:t>
          </a:r>
        </a:p>
        <a:p>
          <a:r>
            <a:rPr lang="ru-RU" sz="1800" b="1" dirty="0" smtClean="0"/>
            <a:t>2021 год – 10,8</a:t>
          </a:r>
        </a:p>
        <a:p>
          <a:r>
            <a:rPr lang="ru-RU" sz="1800" b="1" dirty="0" smtClean="0"/>
            <a:t>2022 год – 11,2</a:t>
          </a:r>
        </a:p>
      </dgm:t>
    </dgm:pt>
    <dgm:pt modelId="{30E60DC0-688D-4A77-A8FE-476929DFD123}" type="parTrans" cxnId="{849B47B6-FEB1-4A00-BB92-88100092CB31}">
      <dgm:prSet/>
      <dgm:spPr/>
      <dgm:t>
        <a:bodyPr/>
        <a:lstStyle/>
        <a:p>
          <a:endParaRPr lang="ru-RU"/>
        </a:p>
      </dgm:t>
    </dgm:pt>
    <dgm:pt modelId="{EA0FB073-84EB-4BDB-A233-1C4EC89FE74B}" type="sibTrans" cxnId="{849B47B6-FEB1-4A00-BB92-88100092CB31}">
      <dgm:prSet/>
      <dgm:spPr/>
      <dgm:t>
        <a:bodyPr/>
        <a:lstStyle/>
        <a:p>
          <a:endParaRPr lang="ru-RU"/>
        </a:p>
      </dgm:t>
    </dgm:pt>
    <dgm:pt modelId="{F9BCA113-9F40-4AFC-A1AE-4AE104F031DA}">
      <dgm:prSet custT="1"/>
      <dgm:spPr/>
      <dgm:t>
        <a:bodyPr/>
        <a:lstStyle/>
        <a:p>
          <a:r>
            <a:rPr lang="ru-RU" sz="1600" b="1" dirty="0" smtClean="0"/>
            <a:t>на предоставление мер социальной поддержки тружеников тыла</a:t>
          </a:r>
        </a:p>
        <a:p>
          <a:r>
            <a:rPr lang="ru-RU" sz="1600" b="1" dirty="0" smtClean="0"/>
            <a:t>-0,6 </a:t>
          </a:r>
          <a:r>
            <a:rPr lang="ru-RU" sz="1600" b="1" dirty="0" err="1" smtClean="0"/>
            <a:t>млн</a:t>
          </a:r>
          <a:r>
            <a:rPr lang="ru-RU" sz="1600" b="1" dirty="0" smtClean="0"/>
            <a:t> рублей ежегодно</a:t>
          </a:r>
          <a:endParaRPr lang="ru-RU" sz="1600" b="1" dirty="0"/>
        </a:p>
      </dgm:t>
    </dgm:pt>
    <dgm:pt modelId="{3B94AFAD-2EC7-4844-B9D6-9BF1C76707E0}" type="parTrans" cxnId="{87B97E3E-12EF-4B54-94FF-C7BCAE9C6AEA}">
      <dgm:prSet/>
      <dgm:spPr/>
      <dgm:t>
        <a:bodyPr/>
        <a:lstStyle/>
        <a:p>
          <a:endParaRPr lang="ru-RU"/>
        </a:p>
      </dgm:t>
    </dgm:pt>
    <dgm:pt modelId="{E155D651-E5DD-4B3F-85E0-D353BEDCEDDD}" type="sibTrans" cxnId="{87B97E3E-12EF-4B54-94FF-C7BCAE9C6AEA}">
      <dgm:prSet/>
      <dgm:spPr/>
      <dgm:t>
        <a:bodyPr/>
        <a:lstStyle/>
        <a:p>
          <a:endParaRPr lang="ru-RU"/>
        </a:p>
      </dgm:t>
    </dgm:pt>
    <dgm:pt modelId="{56C96A31-A9CA-42EB-83B1-F134AABFA82D}">
      <dgm:prSet custT="1"/>
      <dgm:spPr/>
      <dgm:t>
        <a:bodyPr/>
        <a:lstStyle/>
        <a:p>
          <a:r>
            <a:rPr lang="ru-RU" sz="1600" b="1" dirty="0" smtClean="0"/>
            <a:t>на предоставлению мер социальной поддержки реабилитированных лиц, лиц, признанных пострадавшими от политических репрессий, и членов их семей</a:t>
          </a:r>
        </a:p>
        <a:p>
          <a:r>
            <a:rPr lang="ru-RU" sz="1200" dirty="0" smtClean="0"/>
            <a:t> </a:t>
          </a:r>
          <a:r>
            <a:rPr lang="ru-RU" sz="1800" b="1" dirty="0" smtClean="0"/>
            <a:t>– 5,8 млн рублей ежегодно</a:t>
          </a:r>
        </a:p>
        <a:p>
          <a:r>
            <a:rPr lang="ru-RU" sz="1400" b="1" dirty="0" smtClean="0"/>
            <a:t> </a:t>
          </a:r>
          <a:endParaRPr lang="ru-RU" sz="1400" b="1" dirty="0"/>
        </a:p>
      </dgm:t>
    </dgm:pt>
    <dgm:pt modelId="{7B06F57A-E11A-4037-A8F0-F57F72D29AE8}" type="parTrans" cxnId="{E1AC2A6B-383A-4060-A148-3CF021C1391D}">
      <dgm:prSet/>
      <dgm:spPr/>
      <dgm:t>
        <a:bodyPr/>
        <a:lstStyle/>
        <a:p>
          <a:endParaRPr lang="ru-RU"/>
        </a:p>
      </dgm:t>
    </dgm:pt>
    <dgm:pt modelId="{6D96E0AE-460D-4CD6-987F-7781BC8AFE5D}" type="sibTrans" cxnId="{E1AC2A6B-383A-4060-A148-3CF021C1391D}">
      <dgm:prSet/>
      <dgm:spPr/>
      <dgm:t>
        <a:bodyPr/>
        <a:lstStyle/>
        <a:p>
          <a:endParaRPr lang="ru-RU"/>
        </a:p>
      </dgm:t>
    </dgm:pt>
    <dgm:pt modelId="{C3100B9D-68E5-4B6F-898A-9ADE147AB5B4}">
      <dgm:prSet custT="1"/>
      <dgm:spPr/>
      <dgm:t>
        <a:bodyPr/>
        <a:lstStyle/>
        <a:p>
          <a:r>
            <a:rPr lang="ru-RU" sz="1600" b="1" smtClean="0"/>
            <a:t>на оплату жилищно-коммунальных услуг отдельным категориям граждан</a:t>
          </a:r>
        </a:p>
        <a:p>
          <a:r>
            <a:rPr lang="ru-RU" sz="1800" b="1" smtClean="0"/>
            <a:t>2021 год – 125,4</a:t>
          </a:r>
        </a:p>
        <a:p>
          <a:r>
            <a:rPr lang="ru-RU" sz="1800" b="1" smtClean="0"/>
            <a:t>2022 год – 125,5</a:t>
          </a:r>
          <a:endParaRPr lang="ru-RU" sz="1800" b="1" dirty="0"/>
        </a:p>
      </dgm:t>
    </dgm:pt>
    <dgm:pt modelId="{4D82EF96-32A7-460C-AC30-1F147CAF7BD5}" type="parTrans" cxnId="{8D7FDD84-B24B-4387-A2B7-EBF8BE9554B3}">
      <dgm:prSet/>
      <dgm:spPr/>
      <dgm:t>
        <a:bodyPr/>
        <a:lstStyle/>
        <a:p>
          <a:endParaRPr lang="ru-RU"/>
        </a:p>
      </dgm:t>
    </dgm:pt>
    <dgm:pt modelId="{E33F9EA8-5C3D-49E5-8DF8-5451550B111B}" type="sibTrans" cxnId="{8D7FDD84-B24B-4387-A2B7-EBF8BE9554B3}">
      <dgm:prSet/>
      <dgm:spPr/>
      <dgm:t>
        <a:bodyPr/>
        <a:lstStyle/>
        <a:p>
          <a:endParaRPr lang="ru-RU"/>
        </a:p>
      </dgm:t>
    </dgm:pt>
    <dgm:pt modelId="{82164495-A81B-44F2-B908-0A22BB67D5AC}">
      <dgm:prSet custT="1"/>
      <dgm:spPr>
        <a:solidFill>
          <a:srgbClr val="92D050"/>
        </a:solidFill>
      </dgm:spPr>
      <dgm:t>
        <a:bodyPr/>
        <a:lstStyle/>
        <a:p>
          <a:r>
            <a:rPr lang="ru-RU" sz="1600" b="1" dirty="0" smtClean="0"/>
            <a:t>на предоставление гражданам в целях оказания социальной поддержки субсидий на оплату жилых помещений и коммунальных услуг</a:t>
          </a:r>
        </a:p>
        <a:p>
          <a:r>
            <a:rPr lang="ru-RU" sz="1600" b="1" dirty="0" smtClean="0"/>
            <a:t>218,3 млн рублей ежегодно</a:t>
          </a:r>
        </a:p>
      </dgm:t>
    </dgm:pt>
    <dgm:pt modelId="{606209CF-78FE-494C-A4D5-182A2218F5AA}" type="parTrans" cxnId="{8BFE06B8-FF5D-4372-94C0-291F01235C49}">
      <dgm:prSet/>
      <dgm:spPr/>
      <dgm:t>
        <a:bodyPr/>
        <a:lstStyle/>
        <a:p>
          <a:endParaRPr lang="ru-RU"/>
        </a:p>
      </dgm:t>
    </dgm:pt>
    <dgm:pt modelId="{12328135-7393-4603-AF00-651315FD227A}" type="sibTrans" cxnId="{8BFE06B8-FF5D-4372-94C0-291F01235C49}">
      <dgm:prSet/>
      <dgm:spPr/>
      <dgm:t>
        <a:bodyPr/>
        <a:lstStyle/>
        <a:p>
          <a:endParaRPr lang="ru-RU"/>
        </a:p>
      </dgm:t>
    </dgm:pt>
    <dgm:pt modelId="{C7927019-9037-4B43-8F20-8158E542F8DC}" type="pres">
      <dgm:prSet presAssocID="{09F93774-849F-4C17-9A52-64D413EA407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57A54DB-3093-497F-8D73-3500910F94D5}" type="pres">
      <dgm:prSet presAssocID="{C3100B9D-68E5-4B6F-898A-9ADE147AB5B4}" presName="node" presStyleLbl="node1" presStyleIdx="0" presStyleCnt="6" custScaleX="98774" custScaleY="97900" custLinFactY="21811" custLinFactNeighborX="-3762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50F299-6E20-4C89-9F2F-7DB851C8D362}" type="pres">
      <dgm:prSet presAssocID="{E33F9EA8-5C3D-49E5-8DF8-5451550B111B}" presName="sibTrans" presStyleCnt="0"/>
      <dgm:spPr/>
      <dgm:t>
        <a:bodyPr/>
        <a:lstStyle/>
        <a:p>
          <a:endParaRPr lang="ru-RU"/>
        </a:p>
      </dgm:t>
    </dgm:pt>
    <dgm:pt modelId="{DF5865DD-E838-4ED9-A0CA-70CE35BAA064}" type="pres">
      <dgm:prSet presAssocID="{56C96A31-A9CA-42EB-83B1-F134AABFA82D}" presName="node" presStyleLbl="node1" presStyleIdx="1" presStyleCnt="6" custScaleX="91521" custScaleY="99432" custLinFactX="-8513" custLinFactNeighborX="-100000" custLinFactNeighborY="-70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1C80E4-A237-4F29-814C-5C46401CC724}" type="pres">
      <dgm:prSet presAssocID="{6D96E0AE-460D-4CD6-987F-7781BC8AFE5D}" presName="sibTrans" presStyleCnt="0"/>
      <dgm:spPr/>
      <dgm:t>
        <a:bodyPr/>
        <a:lstStyle/>
        <a:p>
          <a:endParaRPr lang="ru-RU"/>
        </a:p>
      </dgm:t>
    </dgm:pt>
    <dgm:pt modelId="{78AB27B6-8A07-4607-9E38-6152B38197ED}" type="pres">
      <dgm:prSet presAssocID="{82164495-A81B-44F2-B908-0A22BB67D5AC}" presName="node" presStyleLbl="node1" presStyleIdx="2" presStyleCnt="6" custLinFactNeighborX="4527" custLinFactNeighborY="-23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E586CF-7F15-494A-B934-0D59293821C1}" type="pres">
      <dgm:prSet presAssocID="{12328135-7393-4603-AF00-651315FD227A}" presName="sibTrans" presStyleCnt="0"/>
      <dgm:spPr/>
      <dgm:t>
        <a:bodyPr/>
        <a:lstStyle/>
        <a:p>
          <a:endParaRPr lang="ru-RU"/>
        </a:p>
      </dgm:t>
    </dgm:pt>
    <dgm:pt modelId="{70FB3B8B-57B1-45B3-A51D-ACA75CEF5721}" type="pres">
      <dgm:prSet presAssocID="{F9BCA113-9F40-4AFC-A1AE-4AE104F031DA}" presName="node" presStyleLbl="node1" presStyleIdx="3" presStyleCnt="6" custScaleX="100499" custScaleY="54314" custLinFactX="8621" custLinFactY="-52984" custLinFactNeighborX="100000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F4717E-77A9-4057-B525-67EE1E26438D}" type="pres">
      <dgm:prSet presAssocID="{E155D651-E5DD-4B3F-85E0-D353BEDCEDDD}" presName="sibTrans" presStyleCnt="0"/>
      <dgm:spPr/>
      <dgm:t>
        <a:bodyPr/>
        <a:lstStyle/>
        <a:p>
          <a:endParaRPr lang="ru-RU"/>
        </a:p>
      </dgm:t>
    </dgm:pt>
    <dgm:pt modelId="{A8156678-E866-4764-BB2B-C2DEFBABDDEC}" type="pres">
      <dgm:prSet presAssocID="{130800BB-CA97-4A8B-9017-646988FF6783}" presName="node" presStyleLbl="node1" presStyleIdx="4" presStyleCnt="6" custLinFactNeighborX="1197" custLinFactNeighborY="188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9FFBD6-07C0-402E-B18D-73245D797A6D}" type="pres">
      <dgm:prSet presAssocID="{EA0FB073-84EB-4BDB-A233-1C4EC89FE74B}" presName="sibTrans" presStyleCnt="0"/>
      <dgm:spPr/>
      <dgm:t>
        <a:bodyPr/>
        <a:lstStyle/>
        <a:p>
          <a:endParaRPr lang="ru-RU"/>
        </a:p>
      </dgm:t>
    </dgm:pt>
    <dgm:pt modelId="{49BADBE7-78A8-4A04-9B9E-5AC13174A16F}" type="pres">
      <dgm:prSet presAssocID="{0B08D81E-2FE8-4895-A3BD-FD8A0ED46830}" presName="node" presStyleLbl="node1" presStyleIdx="5" presStyleCnt="6" custScaleY="97885" custLinFactNeighborX="-575" custLinFactNeighborY="73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7B97E3E-12EF-4B54-94FF-C7BCAE9C6AEA}" srcId="{09F93774-849F-4C17-9A52-64D413EA4077}" destId="{F9BCA113-9F40-4AFC-A1AE-4AE104F031DA}" srcOrd="3" destOrd="0" parTransId="{3B94AFAD-2EC7-4844-B9D6-9BF1C76707E0}" sibTransId="{E155D651-E5DD-4B3F-85E0-D353BEDCEDDD}"/>
    <dgm:cxn modelId="{6486DFBF-B9CB-46C2-908C-DCF79820FE9D}" type="presOf" srcId="{0B08D81E-2FE8-4895-A3BD-FD8A0ED46830}" destId="{49BADBE7-78A8-4A04-9B9E-5AC13174A16F}" srcOrd="0" destOrd="0" presId="urn:microsoft.com/office/officeart/2005/8/layout/default#2"/>
    <dgm:cxn modelId="{8BFE06B8-FF5D-4372-94C0-291F01235C49}" srcId="{09F93774-849F-4C17-9A52-64D413EA4077}" destId="{82164495-A81B-44F2-B908-0A22BB67D5AC}" srcOrd="2" destOrd="0" parTransId="{606209CF-78FE-494C-A4D5-182A2218F5AA}" sibTransId="{12328135-7393-4603-AF00-651315FD227A}"/>
    <dgm:cxn modelId="{44435FFC-F6A0-489B-9911-FCCCFA36C2FF}" type="presOf" srcId="{56C96A31-A9CA-42EB-83B1-F134AABFA82D}" destId="{DF5865DD-E838-4ED9-A0CA-70CE35BAA064}" srcOrd="0" destOrd="0" presId="urn:microsoft.com/office/officeart/2005/8/layout/default#2"/>
    <dgm:cxn modelId="{07D295C6-C504-459B-9B83-A872671F0EA0}" srcId="{09F93774-849F-4C17-9A52-64D413EA4077}" destId="{0B08D81E-2FE8-4895-A3BD-FD8A0ED46830}" srcOrd="5" destOrd="0" parTransId="{0E3AB8C8-2BAF-496E-9DD1-4DEB26175B88}" sibTransId="{FE490D2B-BF07-4BE7-8EC6-4528C011E5F6}"/>
    <dgm:cxn modelId="{EFF19CBE-EFE3-4B27-8AED-CC22A38B9068}" type="presOf" srcId="{82164495-A81B-44F2-B908-0A22BB67D5AC}" destId="{78AB27B6-8A07-4607-9E38-6152B38197ED}" srcOrd="0" destOrd="0" presId="urn:microsoft.com/office/officeart/2005/8/layout/default#2"/>
    <dgm:cxn modelId="{7BA4DBD9-D436-4D03-976E-87ADDB54B2B7}" type="presOf" srcId="{09F93774-849F-4C17-9A52-64D413EA4077}" destId="{C7927019-9037-4B43-8F20-8158E542F8DC}" srcOrd="0" destOrd="0" presId="urn:microsoft.com/office/officeart/2005/8/layout/default#2"/>
    <dgm:cxn modelId="{E1AC2A6B-383A-4060-A148-3CF021C1391D}" srcId="{09F93774-849F-4C17-9A52-64D413EA4077}" destId="{56C96A31-A9CA-42EB-83B1-F134AABFA82D}" srcOrd="1" destOrd="0" parTransId="{7B06F57A-E11A-4037-A8F0-F57F72D29AE8}" sibTransId="{6D96E0AE-460D-4CD6-987F-7781BC8AFE5D}"/>
    <dgm:cxn modelId="{DDB65725-A646-4F61-9BA3-46A268ABB428}" type="presOf" srcId="{130800BB-CA97-4A8B-9017-646988FF6783}" destId="{A8156678-E866-4764-BB2B-C2DEFBABDDEC}" srcOrd="0" destOrd="0" presId="urn:microsoft.com/office/officeart/2005/8/layout/default#2"/>
    <dgm:cxn modelId="{8D7FDD84-B24B-4387-A2B7-EBF8BE9554B3}" srcId="{09F93774-849F-4C17-9A52-64D413EA4077}" destId="{C3100B9D-68E5-4B6F-898A-9ADE147AB5B4}" srcOrd="0" destOrd="0" parTransId="{4D82EF96-32A7-460C-AC30-1F147CAF7BD5}" sibTransId="{E33F9EA8-5C3D-49E5-8DF8-5451550B111B}"/>
    <dgm:cxn modelId="{849B47B6-FEB1-4A00-BB92-88100092CB31}" srcId="{09F93774-849F-4C17-9A52-64D413EA4077}" destId="{130800BB-CA97-4A8B-9017-646988FF6783}" srcOrd="4" destOrd="0" parTransId="{30E60DC0-688D-4A77-A8FE-476929DFD123}" sibTransId="{EA0FB073-84EB-4BDB-A233-1C4EC89FE74B}"/>
    <dgm:cxn modelId="{4EFED0F7-3259-42B0-AD6B-6EA3057469E4}" type="presOf" srcId="{F9BCA113-9F40-4AFC-A1AE-4AE104F031DA}" destId="{70FB3B8B-57B1-45B3-A51D-ACA75CEF5721}" srcOrd="0" destOrd="0" presId="urn:microsoft.com/office/officeart/2005/8/layout/default#2"/>
    <dgm:cxn modelId="{4FC25C05-E026-4D15-B30F-9126CAD5EE16}" type="presOf" srcId="{C3100B9D-68E5-4B6F-898A-9ADE147AB5B4}" destId="{C57A54DB-3093-497F-8D73-3500910F94D5}" srcOrd="0" destOrd="0" presId="urn:microsoft.com/office/officeart/2005/8/layout/default#2"/>
    <dgm:cxn modelId="{9F4BE990-28DA-4DC9-A3C6-B41A0624B133}" type="presParOf" srcId="{C7927019-9037-4B43-8F20-8158E542F8DC}" destId="{C57A54DB-3093-497F-8D73-3500910F94D5}" srcOrd="0" destOrd="0" presId="urn:microsoft.com/office/officeart/2005/8/layout/default#2"/>
    <dgm:cxn modelId="{4B32801E-C9D7-4776-925F-12A34D6F6462}" type="presParOf" srcId="{C7927019-9037-4B43-8F20-8158E542F8DC}" destId="{2050F299-6E20-4C89-9F2F-7DB851C8D362}" srcOrd="1" destOrd="0" presId="urn:microsoft.com/office/officeart/2005/8/layout/default#2"/>
    <dgm:cxn modelId="{16B61683-4305-4801-9C53-8D9A74E26AB9}" type="presParOf" srcId="{C7927019-9037-4B43-8F20-8158E542F8DC}" destId="{DF5865DD-E838-4ED9-A0CA-70CE35BAA064}" srcOrd="2" destOrd="0" presId="urn:microsoft.com/office/officeart/2005/8/layout/default#2"/>
    <dgm:cxn modelId="{5070FA2A-F9F7-4CFC-AA68-2FA1A4CFA254}" type="presParOf" srcId="{C7927019-9037-4B43-8F20-8158E542F8DC}" destId="{181C80E4-A237-4F29-814C-5C46401CC724}" srcOrd="3" destOrd="0" presId="urn:microsoft.com/office/officeart/2005/8/layout/default#2"/>
    <dgm:cxn modelId="{A1D43593-60F5-496D-8DAA-EF7F5835E065}" type="presParOf" srcId="{C7927019-9037-4B43-8F20-8158E542F8DC}" destId="{78AB27B6-8A07-4607-9E38-6152B38197ED}" srcOrd="4" destOrd="0" presId="urn:microsoft.com/office/officeart/2005/8/layout/default#2"/>
    <dgm:cxn modelId="{47775B4A-EBE0-4CC6-83F8-0F9C2CD5B032}" type="presParOf" srcId="{C7927019-9037-4B43-8F20-8158E542F8DC}" destId="{CEE586CF-7F15-494A-B934-0D59293821C1}" srcOrd="5" destOrd="0" presId="urn:microsoft.com/office/officeart/2005/8/layout/default#2"/>
    <dgm:cxn modelId="{3AA60C58-6D69-4701-8A83-1FA333B4B3D9}" type="presParOf" srcId="{C7927019-9037-4B43-8F20-8158E542F8DC}" destId="{70FB3B8B-57B1-45B3-A51D-ACA75CEF5721}" srcOrd="6" destOrd="0" presId="urn:microsoft.com/office/officeart/2005/8/layout/default#2"/>
    <dgm:cxn modelId="{7B99E0ED-9476-474E-99FF-1A3746051828}" type="presParOf" srcId="{C7927019-9037-4B43-8F20-8158E542F8DC}" destId="{B7F4717E-77A9-4057-B525-67EE1E26438D}" srcOrd="7" destOrd="0" presId="urn:microsoft.com/office/officeart/2005/8/layout/default#2"/>
    <dgm:cxn modelId="{BE971202-3AC3-4B10-A589-0E6AD61E567C}" type="presParOf" srcId="{C7927019-9037-4B43-8F20-8158E542F8DC}" destId="{A8156678-E866-4764-BB2B-C2DEFBABDDEC}" srcOrd="8" destOrd="0" presId="urn:microsoft.com/office/officeart/2005/8/layout/default#2"/>
    <dgm:cxn modelId="{DC90B7BD-D07D-4C3B-A7FC-DB662CA0C8A4}" type="presParOf" srcId="{C7927019-9037-4B43-8F20-8158E542F8DC}" destId="{879FFBD6-07C0-402E-B18D-73245D797A6D}" srcOrd="9" destOrd="0" presId="urn:microsoft.com/office/officeart/2005/8/layout/default#2"/>
    <dgm:cxn modelId="{9AA19E10-B4A5-48AB-A9D6-66BC570A355B}" type="presParOf" srcId="{C7927019-9037-4B43-8F20-8158E542F8DC}" destId="{49BADBE7-78A8-4A04-9B9E-5AC13174A16F}" srcOrd="10" destOrd="0" presId="urn:microsoft.com/office/officeart/2005/8/layout/default#2"/>
  </dgm:cxnLst>
  <dgm:bg>
    <a:noFill/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0C2E071-7A85-46C2-B974-357DE8178D8A}" type="doc">
      <dgm:prSet loTypeId="urn:microsoft.com/office/officeart/2005/8/layout/vList4#4" loCatId="list" qsTypeId="urn:microsoft.com/office/officeart/2005/8/quickstyle/simple5" qsCatId="simple" csTypeId="urn:microsoft.com/office/officeart/2005/8/colors/colorful1#6" csCatId="colorful" phldr="1"/>
      <dgm:spPr/>
      <dgm:t>
        <a:bodyPr/>
        <a:lstStyle/>
        <a:p>
          <a:endParaRPr lang="ru-RU"/>
        </a:p>
      </dgm:t>
    </dgm:pt>
    <dgm:pt modelId="{B5871A38-0673-46B0-8314-1388E5E0B54F}">
      <dgm:prSet phldrT="[Текст]" custT="1"/>
      <dgm:spPr/>
      <dgm:t>
        <a:bodyPr/>
        <a:lstStyle/>
        <a:p>
          <a:r>
            <a:rPr lang="ru-RU" sz="2000" u="none" strike="noStrike" dirty="0" smtClean="0"/>
            <a:t>  </a:t>
          </a:r>
          <a:r>
            <a:rPr lang="ru-RU" sz="3200" u="none" strike="noStrike" dirty="0" smtClean="0">
              <a:latin typeface="Times New Roman" pitchFamily="18" charset="0"/>
              <a:cs typeface="Times New Roman" pitchFamily="18" charset="0"/>
            </a:rPr>
            <a:t>«Благоустроенный город»</a:t>
          </a:r>
        </a:p>
      </dgm:t>
    </dgm:pt>
    <dgm:pt modelId="{55357D2F-4C26-4559-B6E8-9389E1038D36}" type="parTrans" cxnId="{2C84F616-9D65-4779-A639-C06C0C7E21A1}">
      <dgm:prSet/>
      <dgm:spPr/>
      <dgm:t>
        <a:bodyPr/>
        <a:lstStyle/>
        <a:p>
          <a:endParaRPr lang="ru-RU"/>
        </a:p>
      </dgm:t>
    </dgm:pt>
    <dgm:pt modelId="{C64F1E17-CCC2-4910-96A8-4BFB3D4A0968}" type="sibTrans" cxnId="{2C84F616-9D65-4779-A639-C06C0C7E21A1}">
      <dgm:prSet/>
      <dgm:spPr/>
      <dgm:t>
        <a:bodyPr/>
        <a:lstStyle/>
        <a:p>
          <a:endParaRPr lang="ru-RU"/>
        </a:p>
      </dgm:t>
    </dgm:pt>
    <dgm:pt modelId="{DDCF3714-7C10-4928-8B08-5D6D966C5BC6}">
      <dgm:prSet phldrT="[Текст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ru-RU" sz="2000" u="none" strike="noStrike" dirty="0" smtClean="0"/>
            <a:t>   </a:t>
          </a:r>
          <a:r>
            <a:rPr lang="ru-RU" sz="2800" u="none" strike="noStrike" dirty="0" smtClean="0">
              <a:latin typeface="Times New Roman" pitchFamily="18" charset="0"/>
              <a:cs typeface="Times New Roman" pitchFamily="18" charset="0"/>
            </a:rPr>
            <a:t>«Развитие транспортной системы города Волгодонска»</a:t>
          </a:r>
        </a:p>
      </dgm:t>
    </dgm:pt>
    <dgm:pt modelId="{35A2835E-156C-4955-84DA-ED045BBD839F}" type="parTrans" cxnId="{5C0755CF-B980-477E-B337-CBC9C9DC4469}">
      <dgm:prSet/>
      <dgm:spPr/>
      <dgm:t>
        <a:bodyPr/>
        <a:lstStyle/>
        <a:p>
          <a:endParaRPr lang="ru-RU"/>
        </a:p>
      </dgm:t>
    </dgm:pt>
    <dgm:pt modelId="{391314D6-831E-4362-B681-8D86568F9321}" type="sibTrans" cxnId="{5C0755CF-B980-477E-B337-CBC9C9DC4469}">
      <dgm:prSet/>
      <dgm:spPr/>
      <dgm:t>
        <a:bodyPr/>
        <a:lstStyle/>
        <a:p>
          <a:endParaRPr lang="ru-RU"/>
        </a:p>
      </dgm:t>
    </dgm:pt>
    <dgm:pt modelId="{773A7E4E-9641-4AC0-9A7F-3F23D464A4FC}">
      <dgm:prSet phldrT="[Текст]" custT="1"/>
      <dgm:spPr>
        <a:solidFill>
          <a:srgbClr val="0070C0"/>
        </a:solidFill>
      </dgm:spPr>
      <dgm:t>
        <a:bodyPr/>
        <a:lstStyle/>
        <a:p>
          <a:pPr rtl="0"/>
          <a:r>
            <a:rPr lang="ru-RU" sz="2800" u="none" strike="noStrike" dirty="0" smtClean="0"/>
            <a:t>   </a:t>
          </a:r>
          <a:r>
            <a:rPr lang="ru-RU" sz="2800" u="none" strike="noStrike" dirty="0" smtClean="0">
              <a:latin typeface="Times New Roman" pitchFamily="18" charset="0"/>
              <a:cs typeface="Times New Roman" pitchFamily="18" charset="0"/>
            </a:rPr>
            <a:t>«Обеспечение качественными жилищно-коммунальными услугами населения города Волгодонска»</a:t>
          </a:r>
        </a:p>
      </dgm:t>
    </dgm:pt>
    <dgm:pt modelId="{52F3DF1C-2667-4392-B96B-EA4D0B48DD06}" type="parTrans" cxnId="{ABD3C6F3-8F12-4682-BBA0-45B74653861E}">
      <dgm:prSet/>
      <dgm:spPr/>
      <dgm:t>
        <a:bodyPr/>
        <a:lstStyle/>
        <a:p>
          <a:endParaRPr lang="ru-RU"/>
        </a:p>
      </dgm:t>
    </dgm:pt>
    <dgm:pt modelId="{66CBEFCF-38EE-4E8A-9FBB-7DC54D841582}" type="sibTrans" cxnId="{ABD3C6F3-8F12-4682-BBA0-45B74653861E}">
      <dgm:prSet/>
      <dgm:spPr/>
      <dgm:t>
        <a:bodyPr/>
        <a:lstStyle/>
        <a:p>
          <a:endParaRPr lang="ru-RU"/>
        </a:p>
      </dgm:t>
    </dgm:pt>
    <dgm:pt modelId="{49997AED-3A23-47FC-9713-B16CED602DB4}">
      <dgm:prSet phldrT="[Текст]" custT="1"/>
      <dgm:spPr>
        <a:solidFill>
          <a:srgbClr val="00B050"/>
        </a:solidFill>
      </dgm:spPr>
      <dgm:t>
        <a:bodyPr/>
        <a:lstStyle/>
        <a:p>
          <a:pPr rtl="0"/>
          <a:r>
            <a:rPr lang="ru-RU" sz="2800" u="none" strike="noStrike" dirty="0" smtClean="0">
              <a:latin typeface="Times New Roman" pitchFamily="18" charset="0"/>
              <a:cs typeface="Times New Roman" pitchFamily="18" charset="0"/>
            </a:rPr>
            <a:t>«Формирование современной городской среды на территории города Волгодонска»</a:t>
          </a:r>
        </a:p>
      </dgm:t>
    </dgm:pt>
    <dgm:pt modelId="{2209ECA0-15BE-419D-BD0B-44573C5A4261}" type="parTrans" cxnId="{A0F3065F-76D4-4DF5-A595-B62C5B8B8C88}">
      <dgm:prSet/>
      <dgm:spPr/>
      <dgm:t>
        <a:bodyPr/>
        <a:lstStyle/>
        <a:p>
          <a:endParaRPr lang="ru-RU"/>
        </a:p>
      </dgm:t>
    </dgm:pt>
    <dgm:pt modelId="{FC8BA3C0-05C5-4F7A-AA09-BD35C5CCCE33}" type="sibTrans" cxnId="{A0F3065F-76D4-4DF5-A595-B62C5B8B8C88}">
      <dgm:prSet/>
      <dgm:spPr/>
      <dgm:t>
        <a:bodyPr/>
        <a:lstStyle/>
        <a:p>
          <a:endParaRPr lang="ru-RU"/>
        </a:p>
      </dgm:t>
    </dgm:pt>
    <dgm:pt modelId="{4251963A-B370-4FDE-8ECA-BADD8D2F276A}" type="pres">
      <dgm:prSet presAssocID="{80C2E071-7A85-46C2-B974-357DE8178D8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9B9B38C-AB99-49E2-9E90-68B8F44AF01D}" type="pres">
      <dgm:prSet presAssocID="{B5871A38-0673-46B0-8314-1388E5E0B54F}" presName="comp" presStyleCnt="0"/>
      <dgm:spPr/>
      <dgm:t>
        <a:bodyPr/>
        <a:lstStyle/>
        <a:p>
          <a:endParaRPr lang="ru-RU"/>
        </a:p>
      </dgm:t>
    </dgm:pt>
    <dgm:pt modelId="{92183492-1802-4A51-BA77-052EE8072588}" type="pres">
      <dgm:prSet presAssocID="{B5871A38-0673-46B0-8314-1388E5E0B54F}" presName="box" presStyleLbl="node1" presStyleIdx="0" presStyleCnt="4" custLinFactNeighborX="429" custLinFactNeighborY="12479"/>
      <dgm:spPr/>
      <dgm:t>
        <a:bodyPr/>
        <a:lstStyle/>
        <a:p>
          <a:endParaRPr lang="ru-RU"/>
        </a:p>
      </dgm:t>
    </dgm:pt>
    <dgm:pt modelId="{E8AEE660-B005-4314-B04C-828F5C89A568}" type="pres">
      <dgm:prSet presAssocID="{B5871A38-0673-46B0-8314-1388E5E0B54F}" presName="img" presStyleLbl="fgImgPlace1" presStyleIdx="0" presStyleCnt="4" custLinFactNeighborX="1322" custLinFactNeighborY="847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7F75110-634D-4101-A5F3-6450841974F3}" type="pres">
      <dgm:prSet presAssocID="{B5871A38-0673-46B0-8314-1388E5E0B54F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E97A79-0E01-430B-8C6B-F375EA84CDC5}" type="pres">
      <dgm:prSet presAssocID="{C64F1E17-CCC2-4910-96A8-4BFB3D4A0968}" presName="spacer" presStyleCnt="0"/>
      <dgm:spPr/>
      <dgm:t>
        <a:bodyPr/>
        <a:lstStyle/>
        <a:p>
          <a:endParaRPr lang="ru-RU"/>
        </a:p>
      </dgm:t>
    </dgm:pt>
    <dgm:pt modelId="{36BC7EB8-FAF7-4C05-8556-C2160DA18981}" type="pres">
      <dgm:prSet presAssocID="{DDCF3714-7C10-4928-8B08-5D6D966C5BC6}" presName="comp" presStyleCnt="0"/>
      <dgm:spPr/>
      <dgm:t>
        <a:bodyPr/>
        <a:lstStyle/>
        <a:p>
          <a:endParaRPr lang="ru-RU"/>
        </a:p>
      </dgm:t>
    </dgm:pt>
    <dgm:pt modelId="{0FB0D699-F739-4889-A2D7-33C6D7F23B46}" type="pres">
      <dgm:prSet presAssocID="{DDCF3714-7C10-4928-8B08-5D6D966C5BC6}" presName="box" presStyleLbl="node1" presStyleIdx="1" presStyleCnt="4" custLinFactNeighborX="946" custLinFactNeighborY="3596"/>
      <dgm:spPr/>
      <dgm:t>
        <a:bodyPr/>
        <a:lstStyle/>
        <a:p>
          <a:endParaRPr lang="ru-RU"/>
        </a:p>
      </dgm:t>
    </dgm:pt>
    <dgm:pt modelId="{AB9D5C5C-BECD-4F82-A42C-1A4C64252DCB}" type="pres">
      <dgm:prSet presAssocID="{DDCF3714-7C10-4928-8B08-5D6D966C5BC6}" presName="img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42000" b="-42000"/>
          </a:stretch>
        </a:blipFill>
      </dgm:spPr>
      <dgm:t>
        <a:bodyPr/>
        <a:lstStyle/>
        <a:p>
          <a:endParaRPr lang="ru-RU"/>
        </a:p>
      </dgm:t>
    </dgm:pt>
    <dgm:pt modelId="{94178400-698D-482D-908B-1B318B3A1112}" type="pres">
      <dgm:prSet presAssocID="{DDCF3714-7C10-4928-8B08-5D6D966C5BC6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747D8A-D77F-422C-B2FD-E7C59A7067A6}" type="pres">
      <dgm:prSet presAssocID="{391314D6-831E-4362-B681-8D86568F9321}" presName="spacer" presStyleCnt="0"/>
      <dgm:spPr/>
      <dgm:t>
        <a:bodyPr/>
        <a:lstStyle/>
        <a:p>
          <a:endParaRPr lang="ru-RU"/>
        </a:p>
      </dgm:t>
    </dgm:pt>
    <dgm:pt modelId="{A3EBFC72-76C2-424F-8183-30B885655102}" type="pres">
      <dgm:prSet presAssocID="{773A7E4E-9641-4AC0-9A7F-3F23D464A4FC}" presName="comp" presStyleCnt="0"/>
      <dgm:spPr/>
      <dgm:t>
        <a:bodyPr/>
        <a:lstStyle/>
        <a:p>
          <a:endParaRPr lang="ru-RU"/>
        </a:p>
      </dgm:t>
    </dgm:pt>
    <dgm:pt modelId="{49A83072-4EE7-4641-90A0-EDD90F3CD5CA}" type="pres">
      <dgm:prSet presAssocID="{773A7E4E-9641-4AC0-9A7F-3F23D464A4FC}" presName="box" presStyleLbl="node1" presStyleIdx="2" presStyleCnt="4" custLinFactNeighborX="-1785" custLinFactNeighborY="372"/>
      <dgm:spPr/>
      <dgm:t>
        <a:bodyPr/>
        <a:lstStyle/>
        <a:p>
          <a:endParaRPr lang="ru-RU"/>
        </a:p>
      </dgm:t>
    </dgm:pt>
    <dgm:pt modelId="{CD35077F-E8C7-4E84-8BB7-7BC805581046}" type="pres">
      <dgm:prSet presAssocID="{773A7E4E-9641-4AC0-9A7F-3F23D464A4FC}" presName="img" presStyleLbl="fgImgPlace1" presStyleIdx="2" presStyleCnt="4" custScaleX="101835" custScaleY="129689" custLinFactNeighborX="-2052" custLinFactNeighborY="290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42000" b="-42000"/>
          </a:stretch>
        </a:blipFill>
      </dgm:spPr>
      <dgm:t>
        <a:bodyPr/>
        <a:lstStyle/>
        <a:p>
          <a:endParaRPr lang="ru-RU"/>
        </a:p>
      </dgm:t>
    </dgm:pt>
    <dgm:pt modelId="{DA957DA3-FEED-45D5-8DB7-8AAC9E9C8699}" type="pres">
      <dgm:prSet presAssocID="{773A7E4E-9641-4AC0-9A7F-3F23D464A4FC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E0339A-540A-4CAE-A1D0-2E9EE57F5AD7}" type="pres">
      <dgm:prSet presAssocID="{66CBEFCF-38EE-4E8A-9FBB-7DC54D841582}" presName="spacer" presStyleCnt="0"/>
      <dgm:spPr/>
      <dgm:t>
        <a:bodyPr/>
        <a:lstStyle/>
        <a:p>
          <a:endParaRPr lang="ru-RU"/>
        </a:p>
      </dgm:t>
    </dgm:pt>
    <dgm:pt modelId="{F7576F95-398C-4CB6-AE56-B19799F72D52}" type="pres">
      <dgm:prSet presAssocID="{49997AED-3A23-47FC-9713-B16CED602DB4}" presName="comp" presStyleCnt="0"/>
      <dgm:spPr/>
      <dgm:t>
        <a:bodyPr/>
        <a:lstStyle/>
        <a:p>
          <a:endParaRPr lang="ru-RU"/>
        </a:p>
      </dgm:t>
    </dgm:pt>
    <dgm:pt modelId="{067659E0-2496-456A-B7D2-A33A955039AD}" type="pres">
      <dgm:prSet presAssocID="{49997AED-3A23-47FC-9713-B16CED602DB4}" presName="box" presStyleLbl="node1" presStyleIdx="3" presStyleCnt="4"/>
      <dgm:spPr/>
      <dgm:t>
        <a:bodyPr/>
        <a:lstStyle/>
        <a:p>
          <a:endParaRPr lang="ru-RU"/>
        </a:p>
      </dgm:t>
    </dgm:pt>
    <dgm:pt modelId="{32265771-1CCF-416F-AD00-B9315C2E3051}" type="pres">
      <dgm:prSet presAssocID="{49997AED-3A23-47FC-9713-B16CED602DB4}" presName="img" presStyleLbl="fgImgPlac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41000" b="-41000"/>
          </a:stretch>
        </a:blipFill>
      </dgm:spPr>
      <dgm:t>
        <a:bodyPr/>
        <a:lstStyle/>
        <a:p>
          <a:endParaRPr lang="ru-RU"/>
        </a:p>
      </dgm:t>
    </dgm:pt>
    <dgm:pt modelId="{5C6D5957-9455-4B6C-A957-992E42186454}" type="pres">
      <dgm:prSet presAssocID="{49997AED-3A23-47FC-9713-B16CED602DB4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6C7060D-3F25-4FE4-8B1E-B4787828F6DF}" type="presOf" srcId="{49997AED-3A23-47FC-9713-B16CED602DB4}" destId="{5C6D5957-9455-4B6C-A957-992E42186454}" srcOrd="1" destOrd="0" presId="urn:microsoft.com/office/officeart/2005/8/layout/vList4#4"/>
    <dgm:cxn modelId="{9F99E1AA-CFFB-4476-8064-492D5BA8E64D}" type="presOf" srcId="{B5871A38-0673-46B0-8314-1388E5E0B54F}" destId="{92183492-1802-4A51-BA77-052EE8072588}" srcOrd="0" destOrd="0" presId="urn:microsoft.com/office/officeart/2005/8/layout/vList4#4"/>
    <dgm:cxn modelId="{935C19BF-8463-4B63-8ED7-BAB3B0288CC0}" type="presOf" srcId="{B5871A38-0673-46B0-8314-1388E5E0B54F}" destId="{97F75110-634D-4101-A5F3-6450841974F3}" srcOrd="1" destOrd="0" presId="urn:microsoft.com/office/officeart/2005/8/layout/vList4#4"/>
    <dgm:cxn modelId="{343CBA3F-2532-41DD-800A-83D5EAEE5C8B}" type="presOf" srcId="{49997AED-3A23-47FC-9713-B16CED602DB4}" destId="{067659E0-2496-456A-B7D2-A33A955039AD}" srcOrd="0" destOrd="0" presId="urn:microsoft.com/office/officeart/2005/8/layout/vList4#4"/>
    <dgm:cxn modelId="{ABD3C6F3-8F12-4682-BBA0-45B74653861E}" srcId="{80C2E071-7A85-46C2-B974-357DE8178D8A}" destId="{773A7E4E-9641-4AC0-9A7F-3F23D464A4FC}" srcOrd="2" destOrd="0" parTransId="{52F3DF1C-2667-4392-B96B-EA4D0B48DD06}" sibTransId="{66CBEFCF-38EE-4E8A-9FBB-7DC54D841582}"/>
    <dgm:cxn modelId="{F2459A5F-435B-4E4F-9F2F-07129455B761}" type="presOf" srcId="{80C2E071-7A85-46C2-B974-357DE8178D8A}" destId="{4251963A-B370-4FDE-8ECA-BADD8D2F276A}" srcOrd="0" destOrd="0" presId="urn:microsoft.com/office/officeart/2005/8/layout/vList4#4"/>
    <dgm:cxn modelId="{2C84F616-9D65-4779-A639-C06C0C7E21A1}" srcId="{80C2E071-7A85-46C2-B974-357DE8178D8A}" destId="{B5871A38-0673-46B0-8314-1388E5E0B54F}" srcOrd="0" destOrd="0" parTransId="{55357D2F-4C26-4559-B6E8-9389E1038D36}" sibTransId="{C64F1E17-CCC2-4910-96A8-4BFB3D4A0968}"/>
    <dgm:cxn modelId="{B439F7FE-E4A3-4478-A3CD-108489FD2A88}" type="presOf" srcId="{DDCF3714-7C10-4928-8B08-5D6D966C5BC6}" destId="{0FB0D699-F739-4889-A2D7-33C6D7F23B46}" srcOrd="0" destOrd="0" presId="urn:microsoft.com/office/officeart/2005/8/layout/vList4#4"/>
    <dgm:cxn modelId="{5C0755CF-B980-477E-B337-CBC9C9DC4469}" srcId="{80C2E071-7A85-46C2-B974-357DE8178D8A}" destId="{DDCF3714-7C10-4928-8B08-5D6D966C5BC6}" srcOrd="1" destOrd="0" parTransId="{35A2835E-156C-4955-84DA-ED045BBD839F}" sibTransId="{391314D6-831E-4362-B681-8D86568F9321}"/>
    <dgm:cxn modelId="{2E176ECA-C65D-42B8-816C-48AD4983C45C}" type="presOf" srcId="{773A7E4E-9641-4AC0-9A7F-3F23D464A4FC}" destId="{DA957DA3-FEED-45D5-8DB7-8AAC9E9C8699}" srcOrd="1" destOrd="0" presId="urn:microsoft.com/office/officeart/2005/8/layout/vList4#4"/>
    <dgm:cxn modelId="{40A407AB-AA18-4EBC-A093-9A741A78FB37}" type="presOf" srcId="{DDCF3714-7C10-4928-8B08-5D6D966C5BC6}" destId="{94178400-698D-482D-908B-1B318B3A1112}" srcOrd="1" destOrd="0" presId="urn:microsoft.com/office/officeart/2005/8/layout/vList4#4"/>
    <dgm:cxn modelId="{BB0C45EF-03CB-4792-AA82-0BAFF5D0D708}" type="presOf" srcId="{773A7E4E-9641-4AC0-9A7F-3F23D464A4FC}" destId="{49A83072-4EE7-4641-90A0-EDD90F3CD5CA}" srcOrd="0" destOrd="0" presId="urn:microsoft.com/office/officeart/2005/8/layout/vList4#4"/>
    <dgm:cxn modelId="{A0F3065F-76D4-4DF5-A595-B62C5B8B8C88}" srcId="{80C2E071-7A85-46C2-B974-357DE8178D8A}" destId="{49997AED-3A23-47FC-9713-B16CED602DB4}" srcOrd="3" destOrd="0" parTransId="{2209ECA0-15BE-419D-BD0B-44573C5A4261}" sibTransId="{FC8BA3C0-05C5-4F7A-AA09-BD35C5CCCE33}"/>
    <dgm:cxn modelId="{C1AB425F-C876-43A4-81AD-37FE4FC14D2D}" type="presParOf" srcId="{4251963A-B370-4FDE-8ECA-BADD8D2F276A}" destId="{C9B9B38C-AB99-49E2-9E90-68B8F44AF01D}" srcOrd="0" destOrd="0" presId="urn:microsoft.com/office/officeart/2005/8/layout/vList4#4"/>
    <dgm:cxn modelId="{33DFC01A-01F8-4395-835C-84A41E5CF37B}" type="presParOf" srcId="{C9B9B38C-AB99-49E2-9E90-68B8F44AF01D}" destId="{92183492-1802-4A51-BA77-052EE8072588}" srcOrd="0" destOrd="0" presId="urn:microsoft.com/office/officeart/2005/8/layout/vList4#4"/>
    <dgm:cxn modelId="{4E22D5FA-2A50-4089-8A11-26D57D53F6FD}" type="presParOf" srcId="{C9B9B38C-AB99-49E2-9E90-68B8F44AF01D}" destId="{E8AEE660-B005-4314-B04C-828F5C89A568}" srcOrd="1" destOrd="0" presId="urn:microsoft.com/office/officeart/2005/8/layout/vList4#4"/>
    <dgm:cxn modelId="{981031F4-2128-4D34-A6BD-14180B2EAFA1}" type="presParOf" srcId="{C9B9B38C-AB99-49E2-9E90-68B8F44AF01D}" destId="{97F75110-634D-4101-A5F3-6450841974F3}" srcOrd="2" destOrd="0" presId="urn:microsoft.com/office/officeart/2005/8/layout/vList4#4"/>
    <dgm:cxn modelId="{D8CC0C2C-F24F-4022-9DCA-03D6E8F9D2C9}" type="presParOf" srcId="{4251963A-B370-4FDE-8ECA-BADD8D2F276A}" destId="{16E97A79-0E01-430B-8C6B-F375EA84CDC5}" srcOrd="1" destOrd="0" presId="urn:microsoft.com/office/officeart/2005/8/layout/vList4#4"/>
    <dgm:cxn modelId="{4C7CE801-1CA6-4320-B337-44BFA308ADCE}" type="presParOf" srcId="{4251963A-B370-4FDE-8ECA-BADD8D2F276A}" destId="{36BC7EB8-FAF7-4C05-8556-C2160DA18981}" srcOrd="2" destOrd="0" presId="urn:microsoft.com/office/officeart/2005/8/layout/vList4#4"/>
    <dgm:cxn modelId="{7D09E677-587E-4564-9530-3F1C83691B5D}" type="presParOf" srcId="{36BC7EB8-FAF7-4C05-8556-C2160DA18981}" destId="{0FB0D699-F739-4889-A2D7-33C6D7F23B46}" srcOrd="0" destOrd="0" presId="urn:microsoft.com/office/officeart/2005/8/layout/vList4#4"/>
    <dgm:cxn modelId="{FBD486A7-CFD1-4559-8A47-3E366C341EB0}" type="presParOf" srcId="{36BC7EB8-FAF7-4C05-8556-C2160DA18981}" destId="{AB9D5C5C-BECD-4F82-A42C-1A4C64252DCB}" srcOrd="1" destOrd="0" presId="urn:microsoft.com/office/officeart/2005/8/layout/vList4#4"/>
    <dgm:cxn modelId="{EE61A81F-5F4D-485F-B1F9-F929429E0F70}" type="presParOf" srcId="{36BC7EB8-FAF7-4C05-8556-C2160DA18981}" destId="{94178400-698D-482D-908B-1B318B3A1112}" srcOrd="2" destOrd="0" presId="urn:microsoft.com/office/officeart/2005/8/layout/vList4#4"/>
    <dgm:cxn modelId="{419557D3-54A5-415A-96D6-41867039D2AC}" type="presParOf" srcId="{4251963A-B370-4FDE-8ECA-BADD8D2F276A}" destId="{6E747D8A-D77F-422C-B2FD-E7C59A7067A6}" srcOrd="3" destOrd="0" presId="urn:microsoft.com/office/officeart/2005/8/layout/vList4#4"/>
    <dgm:cxn modelId="{08771478-6D46-40F9-BFEF-7C90B6AA8975}" type="presParOf" srcId="{4251963A-B370-4FDE-8ECA-BADD8D2F276A}" destId="{A3EBFC72-76C2-424F-8183-30B885655102}" srcOrd="4" destOrd="0" presId="urn:microsoft.com/office/officeart/2005/8/layout/vList4#4"/>
    <dgm:cxn modelId="{9D866224-6D5D-43B3-BDCE-A20ADA12E517}" type="presParOf" srcId="{A3EBFC72-76C2-424F-8183-30B885655102}" destId="{49A83072-4EE7-4641-90A0-EDD90F3CD5CA}" srcOrd="0" destOrd="0" presId="urn:microsoft.com/office/officeart/2005/8/layout/vList4#4"/>
    <dgm:cxn modelId="{B73C8D5A-CB02-4D5C-BF11-9936B89C9EAE}" type="presParOf" srcId="{A3EBFC72-76C2-424F-8183-30B885655102}" destId="{CD35077F-E8C7-4E84-8BB7-7BC805581046}" srcOrd="1" destOrd="0" presId="urn:microsoft.com/office/officeart/2005/8/layout/vList4#4"/>
    <dgm:cxn modelId="{63E51C38-C579-485A-9582-2922F0B0D9A5}" type="presParOf" srcId="{A3EBFC72-76C2-424F-8183-30B885655102}" destId="{DA957DA3-FEED-45D5-8DB7-8AAC9E9C8699}" srcOrd="2" destOrd="0" presId="urn:microsoft.com/office/officeart/2005/8/layout/vList4#4"/>
    <dgm:cxn modelId="{3B7CFBA7-AE27-4214-BE7D-B685CA23FB26}" type="presParOf" srcId="{4251963A-B370-4FDE-8ECA-BADD8D2F276A}" destId="{D2E0339A-540A-4CAE-A1D0-2E9EE57F5AD7}" srcOrd="5" destOrd="0" presId="urn:microsoft.com/office/officeart/2005/8/layout/vList4#4"/>
    <dgm:cxn modelId="{E8D14378-F384-42FF-8C2E-F328D07C08F7}" type="presParOf" srcId="{4251963A-B370-4FDE-8ECA-BADD8D2F276A}" destId="{F7576F95-398C-4CB6-AE56-B19799F72D52}" srcOrd="6" destOrd="0" presId="urn:microsoft.com/office/officeart/2005/8/layout/vList4#4"/>
    <dgm:cxn modelId="{3AB94D9D-BAE4-4109-BF9A-5BDB1413FB52}" type="presParOf" srcId="{F7576F95-398C-4CB6-AE56-B19799F72D52}" destId="{067659E0-2496-456A-B7D2-A33A955039AD}" srcOrd="0" destOrd="0" presId="urn:microsoft.com/office/officeart/2005/8/layout/vList4#4"/>
    <dgm:cxn modelId="{3764787C-8934-417E-BBBB-574410409D4F}" type="presParOf" srcId="{F7576F95-398C-4CB6-AE56-B19799F72D52}" destId="{32265771-1CCF-416F-AD00-B9315C2E3051}" srcOrd="1" destOrd="0" presId="urn:microsoft.com/office/officeart/2005/8/layout/vList4#4"/>
    <dgm:cxn modelId="{55EDDFC2-8512-4F94-8B19-5D91E7DB9989}" type="presParOf" srcId="{F7576F95-398C-4CB6-AE56-B19799F72D52}" destId="{5C6D5957-9455-4B6C-A957-992E42186454}" srcOrd="2" destOrd="0" presId="urn:microsoft.com/office/officeart/2005/8/layout/vList4#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8E7FFBC1-3BA7-4F22-883A-49329CADD288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9C5C111-F4CD-4476-9756-8AEC5B449DAF}">
      <dgm:prSet phldrT="[Текст]" custT="1"/>
      <dgm:spPr>
        <a:noFill/>
        <a:ln>
          <a:noFill/>
        </a:ln>
      </dgm:spPr>
      <dgm:t>
        <a:bodyPr/>
        <a:lstStyle/>
        <a:p>
          <a:r>
            <a:rPr lang="ru-RU" sz="2000" b="1" dirty="0" smtClean="0">
              <a:solidFill>
                <a:schemeClr val="accent1">
                  <a:lumMod val="50000"/>
                </a:schemeClr>
              </a:solidFill>
            </a:rPr>
            <a:t>Охрана, защита и воспроизводство городских лесов </a:t>
          </a:r>
        </a:p>
        <a:p>
          <a:r>
            <a:rPr lang="ru-RU" sz="2400" b="1" dirty="0" smtClean="0">
              <a:solidFill>
                <a:schemeClr val="accent1">
                  <a:lumMod val="50000"/>
                </a:schemeClr>
              </a:solidFill>
            </a:rPr>
            <a:t>1,6</a:t>
          </a:r>
          <a:r>
            <a:rPr lang="ru-RU" sz="2000" b="1" dirty="0" smtClean="0">
              <a:solidFill>
                <a:schemeClr val="accent1">
                  <a:lumMod val="50000"/>
                </a:schemeClr>
              </a:solidFill>
            </a:rPr>
            <a:t> млн рублей</a:t>
          </a:r>
          <a:endParaRPr lang="ru-RU" sz="2000" b="1" dirty="0">
            <a:solidFill>
              <a:schemeClr val="accent1">
                <a:lumMod val="50000"/>
              </a:schemeClr>
            </a:solidFill>
          </a:endParaRPr>
        </a:p>
      </dgm:t>
    </dgm:pt>
    <dgm:pt modelId="{E30C4D7D-C436-44F9-AB78-A8E63F69FA1C}" type="parTrans" cxnId="{B87FE53D-AB55-46EA-AB6A-611D5D8E14E1}">
      <dgm:prSet/>
      <dgm:spPr>
        <a:ln>
          <a:noFill/>
        </a:ln>
      </dgm:spPr>
      <dgm:t>
        <a:bodyPr/>
        <a:lstStyle/>
        <a:p>
          <a:endParaRPr lang="ru-RU"/>
        </a:p>
      </dgm:t>
    </dgm:pt>
    <dgm:pt modelId="{CBC3C1D0-B68A-4CA9-B444-877899AF641B}" type="sibTrans" cxnId="{B87FE53D-AB55-46EA-AB6A-611D5D8E14E1}">
      <dgm:prSet/>
      <dgm:spPr/>
      <dgm:t>
        <a:bodyPr/>
        <a:lstStyle/>
        <a:p>
          <a:endParaRPr lang="ru-RU"/>
        </a:p>
      </dgm:t>
    </dgm:pt>
    <dgm:pt modelId="{8599263B-E1C1-416E-97A9-934A2846CF98}">
      <dgm:prSet phldrT="[Текст]" custT="1"/>
      <dgm:spPr>
        <a:noFill/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>
            <a:lnSpc>
              <a:spcPct val="100000"/>
            </a:lnSpc>
          </a:pPr>
          <a:r>
            <a:rPr lang="ru-RU" sz="2000" b="1" dirty="0" smtClean="0">
              <a:solidFill>
                <a:srgbClr val="00B050"/>
              </a:solidFill>
            </a:rPr>
            <a:t>Содержание и ремонт объектов благоустройства (зеленых насаждений, сетей уличного освещения, ливневой канализации, памятников ) </a:t>
          </a:r>
        </a:p>
        <a:p>
          <a:pPr>
            <a:lnSpc>
              <a:spcPct val="90000"/>
            </a:lnSpc>
          </a:pPr>
          <a:r>
            <a:rPr lang="ru-RU" sz="2400" b="1" dirty="0" smtClean="0">
              <a:solidFill>
                <a:srgbClr val="00B050"/>
              </a:solidFill>
            </a:rPr>
            <a:t>72,0</a:t>
          </a:r>
          <a:r>
            <a:rPr lang="ru-RU" sz="2000" b="1" dirty="0" smtClean="0">
              <a:solidFill>
                <a:srgbClr val="00B050"/>
              </a:solidFill>
            </a:rPr>
            <a:t> млн рублей</a:t>
          </a:r>
        </a:p>
      </dgm:t>
    </dgm:pt>
    <dgm:pt modelId="{4A43FB20-4ABA-484B-92DF-F1D7C487D8CD}" type="parTrans" cxnId="{1CAAFA5E-6138-4425-926B-FA4326477DD5}">
      <dgm:prSet/>
      <dgm:spPr>
        <a:ln>
          <a:noFill/>
        </a:ln>
      </dgm:spPr>
      <dgm:t>
        <a:bodyPr/>
        <a:lstStyle/>
        <a:p>
          <a:endParaRPr lang="ru-RU"/>
        </a:p>
      </dgm:t>
    </dgm:pt>
    <dgm:pt modelId="{7A855422-3B22-43DD-BC16-DB197DE9F117}" type="sibTrans" cxnId="{1CAAFA5E-6138-4425-926B-FA4326477DD5}">
      <dgm:prSet/>
      <dgm:spPr/>
      <dgm:t>
        <a:bodyPr/>
        <a:lstStyle/>
        <a:p>
          <a:endParaRPr lang="ru-RU"/>
        </a:p>
      </dgm:t>
    </dgm:pt>
    <dgm:pt modelId="{D6FB0D17-FDA2-4A53-B2FC-20022FCA86EF}">
      <dgm:prSet phldrT="[Текст]" custT="1"/>
      <dgm:spPr>
        <a:noFill/>
        <a:ln>
          <a:noFill/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000" b="1" dirty="0" smtClean="0">
              <a:solidFill>
                <a:schemeClr val="accent2">
                  <a:lumMod val="75000"/>
                </a:schemeClr>
              </a:solidFill>
            </a:rPr>
            <a:t>Финансовое обеспечение  деятельности МКУ «</a:t>
          </a:r>
          <a:r>
            <a:rPr lang="ru-RU" sz="2000" b="1" dirty="0" err="1" smtClean="0">
              <a:solidFill>
                <a:schemeClr val="accent2">
                  <a:lumMod val="75000"/>
                </a:schemeClr>
              </a:solidFill>
            </a:rPr>
            <a:t>ДСиГХ</a:t>
          </a:r>
          <a:r>
            <a:rPr lang="ru-RU" sz="2000" b="1" dirty="0" smtClean="0">
              <a:solidFill>
                <a:schemeClr val="accent2">
                  <a:lumMod val="75000"/>
                </a:schemeClr>
              </a:solidFill>
            </a:rPr>
            <a:t>» и МКУ «ДС»</a:t>
          </a:r>
          <a:br>
            <a:rPr lang="ru-RU" sz="2000" b="1" dirty="0" smtClean="0">
              <a:solidFill>
                <a:schemeClr val="accent2">
                  <a:lumMod val="75000"/>
                </a:schemeClr>
              </a:solidFill>
            </a:rPr>
          </a:br>
          <a:r>
            <a:rPr lang="ru-RU" sz="2400" b="1" dirty="0" smtClean="0">
              <a:solidFill>
                <a:schemeClr val="accent2">
                  <a:lumMod val="75000"/>
                </a:schemeClr>
              </a:solidFill>
            </a:rPr>
            <a:t>106,0</a:t>
          </a:r>
          <a:r>
            <a:rPr lang="ru-RU" sz="2000" b="1" dirty="0" smtClean="0">
              <a:solidFill>
                <a:schemeClr val="accent2">
                  <a:lumMod val="75000"/>
                </a:schemeClr>
              </a:solidFill>
            </a:rPr>
            <a:t> млн рублей</a:t>
          </a:r>
        </a:p>
        <a:p>
          <a:pPr>
            <a:lnSpc>
              <a:spcPct val="100000"/>
            </a:lnSpc>
            <a:spcAft>
              <a:spcPts val="0"/>
            </a:spcAft>
          </a:pPr>
          <a:endParaRPr lang="ru-RU" sz="1800" dirty="0"/>
        </a:p>
      </dgm:t>
    </dgm:pt>
    <dgm:pt modelId="{00CC572A-D9C6-42BC-A8F4-C926926176B0}" type="parTrans" cxnId="{91B1CC5A-1E53-45D7-9C64-C461FCF672B3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/>
        </a:p>
      </dgm:t>
    </dgm:pt>
    <dgm:pt modelId="{08FC69D8-E0EF-429B-817B-74AB11B021A2}" type="sibTrans" cxnId="{91B1CC5A-1E53-45D7-9C64-C461FCF672B3}">
      <dgm:prSet/>
      <dgm:spPr/>
      <dgm:t>
        <a:bodyPr/>
        <a:lstStyle/>
        <a:p>
          <a:endParaRPr lang="ru-RU"/>
        </a:p>
      </dgm:t>
    </dgm:pt>
    <dgm:pt modelId="{2BFE53FC-CF4D-41C0-A197-5F339B901D15}" type="pres">
      <dgm:prSet presAssocID="{8E7FFBC1-3BA7-4F22-883A-49329CADD288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76A04F0-B834-4BCA-A108-778E13A12AF3}" type="pres">
      <dgm:prSet presAssocID="{8E7FFBC1-3BA7-4F22-883A-49329CADD288}" presName="cycle" presStyleCnt="0"/>
      <dgm:spPr/>
    </dgm:pt>
    <dgm:pt modelId="{591A7259-0D6F-4163-8422-8FA90062F4A1}" type="pres">
      <dgm:prSet presAssocID="{8E7FFBC1-3BA7-4F22-883A-49329CADD288}" presName="centerShape" presStyleCnt="0"/>
      <dgm:spPr/>
    </dgm:pt>
    <dgm:pt modelId="{3EADA784-C1F0-42F2-B303-C06D49F28DEC}" type="pres">
      <dgm:prSet presAssocID="{8E7FFBC1-3BA7-4F22-883A-49329CADD288}" presName="connSite" presStyleLbl="node1" presStyleIdx="0" presStyleCnt="4"/>
      <dgm:spPr/>
    </dgm:pt>
    <dgm:pt modelId="{5909E43F-38CE-4B32-9ABB-BFEB0F8E5513}" type="pres">
      <dgm:prSet presAssocID="{8E7FFBC1-3BA7-4F22-883A-49329CADD288}" presName="visible" presStyleLbl="node1" presStyleIdx="0" presStyleCnt="4" custScaleX="96375" custScaleY="36986" custLinFactNeighborX="-5062" custLinFactNeighborY="-87390"/>
      <dgm:spPr>
        <a:prstGeom prst="flowChartProcess">
          <a:avLst/>
        </a:prstGeom>
        <a:noFill/>
        <a:ln>
          <a:noFill/>
        </a:ln>
      </dgm:spPr>
      <dgm:t>
        <a:bodyPr/>
        <a:lstStyle/>
        <a:p>
          <a:endParaRPr lang="ru-RU"/>
        </a:p>
      </dgm:t>
    </dgm:pt>
    <dgm:pt modelId="{DFEDA8ED-294A-4365-B84D-8DC481C7CC86}" type="pres">
      <dgm:prSet presAssocID="{E30C4D7D-C436-44F9-AB78-A8E63F69FA1C}" presName="Name25" presStyleLbl="parChTrans1D1" presStyleIdx="0" presStyleCnt="3"/>
      <dgm:spPr/>
      <dgm:t>
        <a:bodyPr/>
        <a:lstStyle/>
        <a:p>
          <a:endParaRPr lang="ru-RU"/>
        </a:p>
      </dgm:t>
    </dgm:pt>
    <dgm:pt modelId="{97BE53CA-6F25-44AE-9B4B-4C604890365D}" type="pres">
      <dgm:prSet presAssocID="{E9C5C111-F4CD-4476-9756-8AEC5B449DAF}" presName="node" presStyleCnt="0"/>
      <dgm:spPr/>
    </dgm:pt>
    <dgm:pt modelId="{E63D3462-C25B-4BA8-87CD-4DD4DAB0450B}" type="pres">
      <dgm:prSet presAssocID="{E9C5C111-F4CD-4476-9756-8AEC5B449DAF}" presName="parentNode" presStyleLbl="node1" presStyleIdx="1" presStyleCnt="4" custScaleX="201148" custScaleY="125413" custLinFactX="-71126" custLinFactY="27792" custLinFactNeighborX="-100000" custLinFactNeighborY="100000">
        <dgm:presLayoutVars>
          <dgm:chMax val="1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3125FDC8-E8C7-48D6-B54A-3817712F18EA}" type="pres">
      <dgm:prSet presAssocID="{E9C5C111-F4CD-4476-9756-8AEC5B449DAF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E72F36-A50E-4910-8445-B613A4D63E61}" type="pres">
      <dgm:prSet presAssocID="{4A43FB20-4ABA-484B-92DF-F1D7C487D8CD}" presName="Name25" presStyleLbl="parChTrans1D1" presStyleIdx="1" presStyleCnt="3"/>
      <dgm:spPr/>
      <dgm:t>
        <a:bodyPr/>
        <a:lstStyle/>
        <a:p>
          <a:endParaRPr lang="ru-RU"/>
        </a:p>
      </dgm:t>
    </dgm:pt>
    <dgm:pt modelId="{B53ABBC9-9163-423A-8BD1-BFAA9879CC63}" type="pres">
      <dgm:prSet presAssocID="{8599263B-E1C1-416E-97A9-934A2846CF98}" presName="node" presStyleCnt="0"/>
      <dgm:spPr/>
    </dgm:pt>
    <dgm:pt modelId="{5F2E9A71-6D5D-4498-BE48-CAC77AF0FD45}" type="pres">
      <dgm:prSet presAssocID="{8599263B-E1C1-416E-97A9-934A2846CF98}" presName="parentNode" presStyleLbl="node1" presStyleIdx="2" presStyleCnt="4" custScaleX="289646" custScaleY="106017" custLinFactY="-23463" custLinFactNeighborX="62983" custLinFactNeighborY="-100000">
        <dgm:presLayoutVars>
          <dgm:chMax val="1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8CEB6C59-9B5A-4A43-9B76-6F259FA2B736}" type="pres">
      <dgm:prSet presAssocID="{8599263B-E1C1-416E-97A9-934A2846CF98}" presName="childNode" presStyleLbl="revTx" presStyleIdx="0" presStyleCnt="0">
        <dgm:presLayoutVars>
          <dgm:bulletEnabled val="1"/>
        </dgm:presLayoutVars>
      </dgm:prSet>
      <dgm:spPr/>
    </dgm:pt>
    <dgm:pt modelId="{DA557ED7-A6FE-49AE-BD49-B59ECCC22F8B}" type="pres">
      <dgm:prSet presAssocID="{00CC572A-D9C6-42BC-A8F4-C926926176B0}" presName="Name25" presStyleLbl="parChTrans1D1" presStyleIdx="2" presStyleCnt="3"/>
      <dgm:spPr/>
      <dgm:t>
        <a:bodyPr/>
        <a:lstStyle/>
        <a:p>
          <a:endParaRPr lang="ru-RU"/>
        </a:p>
      </dgm:t>
    </dgm:pt>
    <dgm:pt modelId="{9B0CDE4F-87A2-4AEC-A243-A8FF0892211F}" type="pres">
      <dgm:prSet presAssocID="{D6FB0D17-FDA2-4A53-B2FC-20022FCA86EF}" presName="node" presStyleCnt="0"/>
      <dgm:spPr/>
    </dgm:pt>
    <dgm:pt modelId="{7CC50319-9D54-495A-A538-44164ED5E000}" type="pres">
      <dgm:prSet presAssocID="{D6FB0D17-FDA2-4A53-B2FC-20022FCA86EF}" presName="parentNode" presStyleLbl="node1" presStyleIdx="3" presStyleCnt="4" custAng="0" custScaleX="211507" custScaleY="101274" custLinFactX="408" custLinFactY="-30789" custLinFactNeighborX="100000" custLinFactNeighborY="-100000">
        <dgm:presLayoutVars>
          <dgm:chMax val="1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99C39A93-B9AC-4A1E-BF67-957ADD8F0A0B}" type="pres">
      <dgm:prSet presAssocID="{D6FB0D17-FDA2-4A53-B2FC-20022FCA86EF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813A0BE9-446F-4C7C-AA5A-27C4D3C47F04}" type="presOf" srcId="{E9C5C111-F4CD-4476-9756-8AEC5B449DAF}" destId="{E63D3462-C25B-4BA8-87CD-4DD4DAB0450B}" srcOrd="0" destOrd="0" presId="urn:microsoft.com/office/officeart/2005/8/layout/radial2"/>
    <dgm:cxn modelId="{91B1CC5A-1E53-45D7-9C64-C461FCF672B3}" srcId="{8E7FFBC1-3BA7-4F22-883A-49329CADD288}" destId="{D6FB0D17-FDA2-4A53-B2FC-20022FCA86EF}" srcOrd="2" destOrd="0" parTransId="{00CC572A-D9C6-42BC-A8F4-C926926176B0}" sibTransId="{08FC69D8-E0EF-429B-817B-74AB11B021A2}"/>
    <dgm:cxn modelId="{26765178-67FD-4E5F-B8D7-A8B2F254818C}" type="presOf" srcId="{4A43FB20-4ABA-484B-92DF-F1D7C487D8CD}" destId="{B6E72F36-A50E-4910-8445-B613A4D63E61}" srcOrd="0" destOrd="0" presId="urn:microsoft.com/office/officeart/2005/8/layout/radial2"/>
    <dgm:cxn modelId="{24BC3855-146F-4507-B3A5-E8945450D3CC}" type="presOf" srcId="{D6FB0D17-FDA2-4A53-B2FC-20022FCA86EF}" destId="{7CC50319-9D54-495A-A538-44164ED5E000}" srcOrd="0" destOrd="0" presId="urn:microsoft.com/office/officeart/2005/8/layout/radial2"/>
    <dgm:cxn modelId="{49D7DC79-1239-42FC-8066-13D4F5152CF4}" type="presOf" srcId="{E30C4D7D-C436-44F9-AB78-A8E63F69FA1C}" destId="{DFEDA8ED-294A-4365-B84D-8DC481C7CC86}" srcOrd="0" destOrd="0" presId="urn:microsoft.com/office/officeart/2005/8/layout/radial2"/>
    <dgm:cxn modelId="{E60C3518-BE9E-47C6-AA25-2602F4A21C16}" type="presOf" srcId="{8E7FFBC1-3BA7-4F22-883A-49329CADD288}" destId="{2BFE53FC-CF4D-41C0-A197-5F339B901D15}" srcOrd="0" destOrd="0" presId="urn:microsoft.com/office/officeart/2005/8/layout/radial2"/>
    <dgm:cxn modelId="{1522160A-0029-4D52-8641-3E20E6575A43}" type="presOf" srcId="{8599263B-E1C1-416E-97A9-934A2846CF98}" destId="{5F2E9A71-6D5D-4498-BE48-CAC77AF0FD45}" srcOrd="0" destOrd="0" presId="urn:microsoft.com/office/officeart/2005/8/layout/radial2"/>
    <dgm:cxn modelId="{72E291C1-020D-4A55-B737-A8D48709DD9F}" type="presOf" srcId="{00CC572A-D9C6-42BC-A8F4-C926926176B0}" destId="{DA557ED7-A6FE-49AE-BD49-B59ECCC22F8B}" srcOrd="0" destOrd="0" presId="urn:microsoft.com/office/officeart/2005/8/layout/radial2"/>
    <dgm:cxn modelId="{1CAAFA5E-6138-4425-926B-FA4326477DD5}" srcId="{8E7FFBC1-3BA7-4F22-883A-49329CADD288}" destId="{8599263B-E1C1-416E-97A9-934A2846CF98}" srcOrd="1" destOrd="0" parTransId="{4A43FB20-4ABA-484B-92DF-F1D7C487D8CD}" sibTransId="{7A855422-3B22-43DD-BC16-DB197DE9F117}"/>
    <dgm:cxn modelId="{B87FE53D-AB55-46EA-AB6A-611D5D8E14E1}" srcId="{8E7FFBC1-3BA7-4F22-883A-49329CADD288}" destId="{E9C5C111-F4CD-4476-9756-8AEC5B449DAF}" srcOrd="0" destOrd="0" parTransId="{E30C4D7D-C436-44F9-AB78-A8E63F69FA1C}" sibTransId="{CBC3C1D0-B68A-4CA9-B444-877899AF641B}"/>
    <dgm:cxn modelId="{7691664C-2010-45EF-8782-44C748DEFF4B}" type="presParOf" srcId="{2BFE53FC-CF4D-41C0-A197-5F339B901D15}" destId="{876A04F0-B834-4BCA-A108-778E13A12AF3}" srcOrd="0" destOrd="0" presId="urn:microsoft.com/office/officeart/2005/8/layout/radial2"/>
    <dgm:cxn modelId="{EA30691E-4B75-4EE6-B07B-0AD49AF4B78B}" type="presParOf" srcId="{876A04F0-B834-4BCA-A108-778E13A12AF3}" destId="{591A7259-0D6F-4163-8422-8FA90062F4A1}" srcOrd="0" destOrd="0" presId="urn:microsoft.com/office/officeart/2005/8/layout/radial2"/>
    <dgm:cxn modelId="{C72A6526-410C-4A99-BCF6-25AECDF7DA39}" type="presParOf" srcId="{591A7259-0D6F-4163-8422-8FA90062F4A1}" destId="{3EADA784-C1F0-42F2-B303-C06D49F28DEC}" srcOrd="0" destOrd="0" presId="urn:microsoft.com/office/officeart/2005/8/layout/radial2"/>
    <dgm:cxn modelId="{A89D7110-B000-4D58-BD23-2658AA83D404}" type="presParOf" srcId="{591A7259-0D6F-4163-8422-8FA90062F4A1}" destId="{5909E43F-38CE-4B32-9ABB-BFEB0F8E5513}" srcOrd="1" destOrd="0" presId="urn:microsoft.com/office/officeart/2005/8/layout/radial2"/>
    <dgm:cxn modelId="{33F114CE-4D88-43AE-BA51-1441F61F7D46}" type="presParOf" srcId="{876A04F0-B834-4BCA-A108-778E13A12AF3}" destId="{DFEDA8ED-294A-4365-B84D-8DC481C7CC86}" srcOrd="1" destOrd="0" presId="urn:microsoft.com/office/officeart/2005/8/layout/radial2"/>
    <dgm:cxn modelId="{F554FD90-827A-4CE1-9A5B-59B6515298F2}" type="presParOf" srcId="{876A04F0-B834-4BCA-A108-778E13A12AF3}" destId="{97BE53CA-6F25-44AE-9B4B-4C604890365D}" srcOrd="2" destOrd="0" presId="urn:microsoft.com/office/officeart/2005/8/layout/radial2"/>
    <dgm:cxn modelId="{15659EAD-B515-41D8-AD1F-F235DE999FC4}" type="presParOf" srcId="{97BE53CA-6F25-44AE-9B4B-4C604890365D}" destId="{E63D3462-C25B-4BA8-87CD-4DD4DAB0450B}" srcOrd="0" destOrd="0" presId="urn:microsoft.com/office/officeart/2005/8/layout/radial2"/>
    <dgm:cxn modelId="{CE79F83C-84BC-468D-848F-52FD5A8A52A2}" type="presParOf" srcId="{97BE53CA-6F25-44AE-9B4B-4C604890365D}" destId="{3125FDC8-E8C7-48D6-B54A-3817712F18EA}" srcOrd="1" destOrd="0" presId="urn:microsoft.com/office/officeart/2005/8/layout/radial2"/>
    <dgm:cxn modelId="{DE1FFC3A-87C8-4106-890C-EFA4830EF474}" type="presParOf" srcId="{876A04F0-B834-4BCA-A108-778E13A12AF3}" destId="{B6E72F36-A50E-4910-8445-B613A4D63E61}" srcOrd="3" destOrd="0" presId="urn:microsoft.com/office/officeart/2005/8/layout/radial2"/>
    <dgm:cxn modelId="{8E27C4C5-B229-40D7-89A5-9677DB2F5269}" type="presParOf" srcId="{876A04F0-B834-4BCA-A108-778E13A12AF3}" destId="{B53ABBC9-9163-423A-8BD1-BFAA9879CC63}" srcOrd="4" destOrd="0" presId="urn:microsoft.com/office/officeart/2005/8/layout/radial2"/>
    <dgm:cxn modelId="{9E4BBAE1-464E-43BF-A051-9FD1E091A181}" type="presParOf" srcId="{B53ABBC9-9163-423A-8BD1-BFAA9879CC63}" destId="{5F2E9A71-6D5D-4498-BE48-CAC77AF0FD45}" srcOrd="0" destOrd="0" presId="urn:microsoft.com/office/officeart/2005/8/layout/radial2"/>
    <dgm:cxn modelId="{0083A738-5CB6-45EE-8810-DB10E0FC9A0B}" type="presParOf" srcId="{B53ABBC9-9163-423A-8BD1-BFAA9879CC63}" destId="{8CEB6C59-9B5A-4A43-9B76-6F259FA2B736}" srcOrd="1" destOrd="0" presId="urn:microsoft.com/office/officeart/2005/8/layout/radial2"/>
    <dgm:cxn modelId="{728497C9-74BD-4FE1-8F8C-BF0AD3B4A6DC}" type="presParOf" srcId="{876A04F0-B834-4BCA-A108-778E13A12AF3}" destId="{DA557ED7-A6FE-49AE-BD49-B59ECCC22F8B}" srcOrd="5" destOrd="0" presId="urn:microsoft.com/office/officeart/2005/8/layout/radial2"/>
    <dgm:cxn modelId="{751E4B25-0DFD-40A9-9D6F-319F46BDA7EF}" type="presParOf" srcId="{876A04F0-B834-4BCA-A108-778E13A12AF3}" destId="{9B0CDE4F-87A2-4AEC-A243-A8FF0892211F}" srcOrd="6" destOrd="0" presId="urn:microsoft.com/office/officeart/2005/8/layout/radial2"/>
    <dgm:cxn modelId="{727E245D-149B-45C3-A3A5-DF0897C1E663}" type="presParOf" srcId="{9B0CDE4F-87A2-4AEC-A243-A8FF0892211F}" destId="{7CC50319-9D54-495A-A538-44164ED5E000}" srcOrd="0" destOrd="0" presId="urn:microsoft.com/office/officeart/2005/8/layout/radial2"/>
    <dgm:cxn modelId="{6E71A56D-C97B-4E26-B118-1F59F7F2E5D6}" type="presParOf" srcId="{9B0CDE4F-87A2-4AEC-A243-A8FF0892211F}" destId="{99C39A93-B9AC-4A1E-BF67-957ADD8F0A0B}" srcOrd="1" destOrd="0" presId="urn:microsoft.com/office/officeart/2005/8/layout/radial2"/>
  </dgm:cxnLst>
  <dgm:bg>
    <a:noFill/>
  </dgm:bg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21CDBC63-912B-4BE4-B030-26900ABCA0B9}" type="doc">
      <dgm:prSet loTypeId="urn:microsoft.com/office/officeart/2005/8/layout/pList2#2" loCatId="list" qsTypeId="urn:microsoft.com/office/officeart/2005/8/quickstyle/simple3" qsCatId="simple" csTypeId="urn:microsoft.com/office/officeart/2005/8/colors/colorful1#7" csCatId="colorful" phldr="1"/>
      <dgm:spPr/>
      <dgm:t>
        <a:bodyPr/>
        <a:lstStyle/>
        <a:p>
          <a:endParaRPr lang="ru-RU"/>
        </a:p>
      </dgm:t>
    </dgm:pt>
    <dgm:pt modelId="{52A811BA-43C4-4533-A26C-6137EAE04C2D}">
      <dgm:prSet phldrT="[Текст]" custT="1"/>
      <dgm:spPr/>
      <dgm:t>
        <a:bodyPr/>
        <a:lstStyle/>
        <a:p>
          <a:r>
            <a:rPr lang="ru-RU" sz="2800" b="1" u="none" strike="noStrike" dirty="0" smtClean="0"/>
            <a:t>«Обеспечение общественного порядка и профилактика правонарушений в городе Волгодонске»</a:t>
          </a:r>
          <a:endParaRPr lang="ru-RU" sz="2800" b="1" dirty="0"/>
        </a:p>
      </dgm:t>
    </dgm:pt>
    <dgm:pt modelId="{64853857-2DBD-4844-A9E7-60B2C9F6572C}" type="parTrans" cxnId="{A7CF473A-ABC1-442E-9C00-F1A76BD66E07}">
      <dgm:prSet/>
      <dgm:spPr/>
      <dgm:t>
        <a:bodyPr/>
        <a:lstStyle/>
        <a:p>
          <a:endParaRPr lang="ru-RU"/>
        </a:p>
      </dgm:t>
    </dgm:pt>
    <dgm:pt modelId="{3859549A-5CF4-4A7F-A3F1-11248C0F1D13}" type="sibTrans" cxnId="{A7CF473A-ABC1-442E-9C00-F1A76BD66E07}">
      <dgm:prSet/>
      <dgm:spPr/>
      <dgm:t>
        <a:bodyPr/>
        <a:lstStyle/>
        <a:p>
          <a:endParaRPr lang="ru-RU"/>
        </a:p>
      </dgm:t>
    </dgm:pt>
    <dgm:pt modelId="{0BE608E9-0CB9-4897-A270-5796B884EF3C}">
      <dgm:prSet phldrT="[Текст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ru-RU" sz="2800" b="1" u="none" strike="noStrike" dirty="0" smtClean="0">
              <a:solidFill>
                <a:schemeClr val="bg1"/>
              </a:solidFill>
            </a:rPr>
            <a:t>«Защита населения и территории города Волгодонска от чрезвычайных ситуаций»</a:t>
          </a:r>
          <a:endParaRPr lang="ru-RU" sz="2800" b="1" dirty="0">
            <a:solidFill>
              <a:schemeClr val="bg1"/>
            </a:solidFill>
          </a:endParaRPr>
        </a:p>
      </dgm:t>
    </dgm:pt>
    <dgm:pt modelId="{BFFC2D72-64C5-453B-B396-17F40271A3F0}" type="parTrans" cxnId="{E333A77B-355B-4686-8098-1966FBC2980A}">
      <dgm:prSet/>
      <dgm:spPr/>
      <dgm:t>
        <a:bodyPr/>
        <a:lstStyle/>
        <a:p>
          <a:endParaRPr lang="ru-RU"/>
        </a:p>
      </dgm:t>
    </dgm:pt>
    <dgm:pt modelId="{84DC161D-D2BD-4AF7-BB85-9096305AA6BF}" type="sibTrans" cxnId="{E333A77B-355B-4686-8098-1966FBC2980A}">
      <dgm:prSet/>
      <dgm:spPr/>
      <dgm:t>
        <a:bodyPr/>
        <a:lstStyle/>
        <a:p>
          <a:endParaRPr lang="ru-RU"/>
        </a:p>
      </dgm:t>
    </dgm:pt>
    <dgm:pt modelId="{6DF5920A-233C-45FD-9FC9-94645B595AC7}" type="pres">
      <dgm:prSet presAssocID="{21CDBC63-912B-4BE4-B030-26900ABCA0B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2C6B0C6-215E-4B81-9D4D-4A13246475B5}" type="pres">
      <dgm:prSet presAssocID="{21CDBC63-912B-4BE4-B030-26900ABCA0B9}" presName="bkgdShp" presStyleLbl="alignAccFollowNode1" presStyleIdx="0" presStyleCnt="1" custLinFactNeighborX="-7843" custLinFactNeighborY="-25397"/>
      <dgm:spPr/>
      <dgm:t>
        <a:bodyPr/>
        <a:lstStyle/>
        <a:p>
          <a:endParaRPr lang="ru-RU"/>
        </a:p>
      </dgm:t>
    </dgm:pt>
    <dgm:pt modelId="{0D4285E4-C913-4397-A52F-7623D05FF7EE}" type="pres">
      <dgm:prSet presAssocID="{21CDBC63-912B-4BE4-B030-26900ABCA0B9}" presName="linComp" presStyleCnt="0"/>
      <dgm:spPr/>
      <dgm:t>
        <a:bodyPr/>
        <a:lstStyle/>
        <a:p>
          <a:endParaRPr lang="ru-RU"/>
        </a:p>
      </dgm:t>
    </dgm:pt>
    <dgm:pt modelId="{7A581C71-8C97-4DFE-A9C2-5772CBA6EEF0}" type="pres">
      <dgm:prSet presAssocID="{52A811BA-43C4-4533-A26C-6137EAE04C2D}" presName="compNode" presStyleCnt="0"/>
      <dgm:spPr/>
      <dgm:t>
        <a:bodyPr/>
        <a:lstStyle/>
        <a:p>
          <a:endParaRPr lang="ru-RU"/>
        </a:p>
      </dgm:t>
    </dgm:pt>
    <dgm:pt modelId="{EDAC3B35-3E72-43E4-8B2A-409BBA33B86D}" type="pres">
      <dgm:prSet presAssocID="{52A811BA-43C4-4533-A26C-6137EAE04C2D}" presName="node" presStyleLbl="node1" presStyleIdx="0" presStyleCnt="2" custScaleX="95539" custScaleY="98069" custLinFactNeighborX="-594" custLinFactNeighborY="-44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1FD014-6C88-49D0-BC42-4CDB175FA0F3}" type="pres">
      <dgm:prSet presAssocID="{52A811BA-43C4-4533-A26C-6137EAE04C2D}" presName="invisiNode" presStyleLbl="node1" presStyleIdx="0" presStyleCnt="2"/>
      <dgm:spPr/>
      <dgm:t>
        <a:bodyPr/>
        <a:lstStyle/>
        <a:p>
          <a:endParaRPr lang="ru-RU"/>
        </a:p>
      </dgm:t>
    </dgm:pt>
    <dgm:pt modelId="{5B48C515-7C14-4BCC-9B33-F7E66DB1EF73}" type="pres">
      <dgm:prSet presAssocID="{52A811BA-43C4-4533-A26C-6137EAE04C2D}" presName="imagNode" presStyleLbl="fgImgPlace1" presStyleIdx="0" presStyleCnt="2" custScaleX="55554" custScaleY="152312" custLinFactNeighborX="1926" custLinFactNeighborY="-1149"/>
      <dgm:spPr/>
      <dgm:t>
        <a:bodyPr/>
        <a:lstStyle/>
        <a:p>
          <a:endParaRPr lang="ru-RU"/>
        </a:p>
      </dgm:t>
    </dgm:pt>
    <dgm:pt modelId="{BD642294-2052-4F3C-A74D-B903F925AA68}" type="pres">
      <dgm:prSet presAssocID="{3859549A-5CF4-4A7F-A3F1-11248C0F1D1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5A5A757F-0F77-4E81-A61C-4072B69415D1}" type="pres">
      <dgm:prSet presAssocID="{0BE608E9-0CB9-4897-A270-5796B884EF3C}" presName="compNode" presStyleCnt="0"/>
      <dgm:spPr/>
      <dgm:t>
        <a:bodyPr/>
        <a:lstStyle/>
        <a:p>
          <a:endParaRPr lang="ru-RU"/>
        </a:p>
      </dgm:t>
    </dgm:pt>
    <dgm:pt modelId="{9D018408-04BC-4B89-AA7D-DC5A7B94470E}" type="pres">
      <dgm:prSet presAssocID="{0BE608E9-0CB9-4897-A270-5796B884EF3C}" presName="node" presStyleLbl="node1" presStyleIdx="1" presStyleCnt="2" custScaleY="99584" custLinFactNeighborX="2114" custLinFactNeighborY="21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D83FBB-8E58-4B85-8ED7-24E8577FA151}" type="pres">
      <dgm:prSet presAssocID="{0BE608E9-0CB9-4897-A270-5796B884EF3C}" presName="invisiNode" presStyleLbl="node1" presStyleIdx="1" presStyleCnt="2"/>
      <dgm:spPr/>
      <dgm:t>
        <a:bodyPr/>
        <a:lstStyle/>
        <a:p>
          <a:endParaRPr lang="ru-RU"/>
        </a:p>
      </dgm:t>
    </dgm:pt>
    <dgm:pt modelId="{EEC25A2A-170A-43A3-8EA7-7FA1157C8CDF}" type="pres">
      <dgm:prSet presAssocID="{0BE608E9-0CB9-4897-A270-5796B884EF3C}" presName="imagNode" presStyleLbl="fgImgPlace1" presStyleIdx="1" presStyleCnt="2" custScaleX="55916" custScaleY="137156" custLinFactNeighborX="-3853" custLinFactNeighborY="198"/>
      <dgm:spPr/>
      <dgm:t>
        <a:bodyPr/>
        <a:lstStyle/>
        <a:p>
          <a:endParaRPr lang="ru-RU"/>
        </a:p>
      </dgm:t>
    </dgm:pt>
  </dgm:ptLst>
  <dgm:cxnLst>
    <dgm:cxn modelId="{F8A5395D-CCE5-4141-AA50-C4815D3F7310}" type="presOf" srcId="{52A811BA-43C4-4533-A26C-6137EAE04C2D}" destId="{EDAC3B35-3E72-43E4-8B2A-409BBA33B86D}" srcOrd="0" destOrd="0" presId="urn:microsoft.com/office/officeart/2005/8/layout/pList2#2"/>
    <dgm:cxn modelId="{16D7D9FC-566B-4B42-803E-45F9F385B320}" type="presOf" srcId="{0BE608E9-0CB9-4897-A270-5796B884EF3C}" destId="{9D018408-04BC-4B89-AA7D-DC5A7B94470E}" srcOrd="0" destOrd="0" presId="urn:microsoft.com/office/officeart/2005/8/layout/pList2#2"/>
    <dgm:cxn modelId="{E333A77B-355B-4686-8098-1966FBC2980A}" srcId="{21CDBC63-912B-4BE4-B030-26900ABCA0B9}" destId="{0BE608E9-0CB9-4897-A270-5796B884EF3C}" srcOrd="1" destOrd="0" parTransId="{BFFC2D72-64C5-453B-B396-17F40271A3F0}" sibTransId="{84DC161D-D2BD-4AF7-BB85-9096305AA6BF}"/>
    <dgm:cxn modelId="{02A77BCB-B51F-4ADE-A054-4E600094A00E}" type="presOf" srcId="{3859549A-5CF4-4A7F-A3F1-11248C0F1D13}" destId="{BD642294-2052-4F3C-A74D-B903F925AA68}" srcOrd="0" destOrd="0" presId="urn:microsoft.com/office/officeart/2005/8/layout/pList2#2"/>
    <dgm:cxn modelId="{1146343C-771A-4590-A2A5-EBC7A5635F6D}" type="presOf" srcId="{21CDBC63-912B-4BE4-B030-26900ABCA0B9}" destId="{6DF5920A-233C-45FD-9FC9-94645B595AC7}" srcOrd="0" destOrd="0" presId="urn:microsoft.com/office/officeart/2005/8/layout/pList2#2"/>
    <dgm:cxn modelId="{A7CF473A-ABC1-442E-9C00-F1A76BD66E07}" srcId="{21CDBC63-912B-4BE4-B030-26900ABCA0B9}" destId="{52A811BA-43C4-4533-A26C-6137EAE04C2D}" srcOrd="0" destOrd="0" parTransId="{64853857-2DBD-4844-A9E7-60B2C9F6572C}" sibTransId="{3859549A-5CF4-4A7F-A3F1-11248C0F1D13}"/>
    <dgm:cxn modelId="{163FBE4D-2295-486F-A9D3-FA1DC14586F5}" type="presParOf" srcId="{6DF5920A-233C-45FD-9FC9-94645B595AC7}" destId="{82C6B0C6-215E-4B81-9D4D-4A13246475B5}" srcOrd="0" destOrd="0" presId="urn:microsoft.com/office/officeart/2005/8/layout/pList2#2"/>
    <dgm:cxn modelId="{948DF78F-6AC4-459C-924E-0739A0DF5C75}" type="presParOf" srcId="{6DF5920A-233C-45FD-9FC9-94645B595AC7}" destId="{0D4285E4-C913-4397-A52F-7623D05FF7EE}" srcOrd="1" destOrd="0" presId="urn:microsoft.com/office/officeart/2005/8/layout/pList2#2"/>
    <dgm:cxn modelId="{502AC2FD-218E-4694-B3FA-4F46EDCDEC94}" type="presParOf" srcId="{0D4285E4-C913-4397-A52F-7623D05FF7EE}" destId="{7A581C71-8C97-4DFE-A9C2-5772CBA6EEF0}" srcOrd="0" destOrd="0" presId="urn:microsoft.com/office/officeart/2005/8/layout/pList2#2"/>
    <dgm:cxn modelId="{360601F2-83DE-4EBB-B754-E33405D4A552}" type="presParOf" srcId="{7A581C71-8C97-4DFE-A9C2-5772CBA6EEF0}" destId="{EDAC3B35-3E72-43E4-8B2A-409BBA33B86D}" srcOrd="0" destOrd="0" presId="urn:microsoft.com/office/officeart/2005/8/layout/pList2#2"/>
    <dgm:cxn modelId="{C421521C-7ACA-454B-9600-BEDF0A8EDF73}" type="presParOf" srcId="{7A581C71-8C97-4DFE-A9C2-5772CBA6EEF0}" destId="{0A1FD014-6C88-49D0-BC42-4CDB175FA0F3}" srcOrd="1" destOrd="0" presId="urn:microsoft.com/office/officeart/2005/8/layout/pList2#2"/>
    <dgm:cxn modelId="{E9FA5823-6E0C-4E85-844B-D01699FEE599}" type="presParOf" srcId="{7A581C71-8C97-4DFE-A9C2-5772CBA6EEF0}" destId="{5B48C515-7C14-4BCC-9B33-F7E66DB1EF73}" srcOrd="2" destOrd="0" presId="urn:microsoft.com/office/officeart/2005/8/layout/pList2#2"/>
    <dgm:cxn modelId="{FFC75FA5-5873-4812-9C97-91D417CEAA3C}" type="presParOf" srcId="{0D4285E4-C913-4397-A52F-7623D05FF7EE}" destId="{BD642294-2052-4F3C-A74D-B903F925AA68}" srcOrd="1" destOrd="0" presId="urn:microsoft.com/office/officeart/2005/8/layout/pList2#2"/>
    <dgm:cxn modelId="{C61288CC-F06B-404F-8F05-D43827C2E6EC}" type="presParOf" srcId="{0D4285E4-C913-4397-A52F-7623D05FF7EE}" destId="{5A5A757F-0F77-4E81-A61C-4072B69415D1}" srcOrd="2" destOrd="0" presId="urn:microsoft.com/office/officeart/2005/8/layout/pList2#2"/>
    <dgm:cxn modelId="{31943B96-B5C9-4138-B356-370F9F6C6212}" type="presParOf" srcId="{5A5A757F-0F77-4E81-A61C-4072B69415D1}" destId="{9D018408-04BC-4B89-AA7D-DC5A7B94470E}" srcOrd="0" destOrd="0" presId="urn:microsoft.com/office/officeart/2005/8/layout/pList2#2"/>
    <dgm:cxn modelId="{4D1CA775-BD03-4D5E-9F40-F6C53DB10950}" type="presParOf" srcId="{5A5A757F-0F77-4E81-A61C-4072B69415D1}" destId="{FAD83FBB-8E58-4B85-8ED7-24E8577FA151}" srcOrd="1" destOrd="0" presId="urn:microsoft.com/office/officeart/2005/8/layout/pList2#2"/>
    <dgm:cxn modelId="{19A71E36-B879-4C61-8F44-D36A0698ABDB}" type="presParOf" srcId="{5A5A757F-0F77-4E81-A61C-4072B69415D1}" destId="{EEC25A2A-170A-43A3-8EA7-7FA1157C8CDF}" srcOrd="2" destOrd="0" presId="urn:microsoft.com/office/officeart/2005/8/layout/pList2#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1085D63D-84AE-40C2-AD66-6F29EA2F4C8F}" type="doc">
      <dgm:prSet loTypeId="urn:microsoft.com/office/officeart/2005/8/layout/hierarchy4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FBAF7969-D804-417A-810E-9189EA1C9A1C}">
      <dgm:prSet phldrT="[Текст]" custT="1"/>
      <dgm:spPr>
        <a:solidFill>
          <a:schemeClr val="bg2">
            <a:lumMod val="90000"/>
          </a:schemeClr>
        </a:solidFill>
      </dgm:spPr>
      <dgm:t>
        <a:bodyPr/>
        <a:lstStyle/>
        <a:p>
          <a:pPr algn="ctr"/>
          <a:r>
            <a:rPr lang="ru-RU" sz="2000" b="1" dirty="0" smtClean="0">
              <a:latin typeface="Calibri" pitchFamily="34" charset="0"/>
              <a:cs typeface="Times New Roman" pitchFamily="18" charset="0"/>
            </a:rPr>
            <a:t>функционирование системы-112 на базе единых дежурно-диспетчерских служб города Волгодонска</a:t>
          </a:r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;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345944BB-F1B9-41A3-85FA-5AD1D0BF9D73}" type="parTrans" cxnId="{058DD8AF-0CDD-4B25-988C-BFC3C1E0B36A}">
      <dgm:prSet/>
      <dgm:spPr/>
      <dgm:t>
        <a:bodyPr/>
        <a:lstStyle/>
        <a:p>
          <a:endParaRPr lang="ru-RU"/>
        </a:p>
      </dgm:t>
    </dgm:pt>
    <dgm:pt modelId="{88D28A52-F7E1-430B-9E43-874874A4353D}" type="sibTrans" cxnId="{058DD8AF-0CDD-4B25-988C-BFC3C1E0B36A}">
      <dgm:prSet/>
      <dgm:spPr/>
      <dgm:t>
        <a:bodyPr/>
        <a:lstStyle/>
        <a:p>
          <a:endParaRPr lang="ru-RU"/>
        </a:p>
      </dgm:t>
    </dgm:pt>
    <dgm:pt modelId="{4CC004D4-8BCC-4024-8EA8-8CA410F65F39}">
      <dgm:prSet phldrT="[Текст]" custT="1"/>
      <dgm:spPr>
        <a:solidFill>
          <a:srgbClr val="A08574"/>
        </a:solidFill>
      </dgm:spPr>
      <dgm:t>
        <a:bodyPr/>
        <a:lstStyle/>
        <a:p>
          <a:pPr algn="ctr"/>
          <a:r>
            <a:rPr lang="ru-RU" sz="1800" b="1" dirty="0" smtClean="0">
              <a:latin typeface="Calibri" pitchFamily="34" charset="0"/>
              <a:cs typeface="Times New Roman" pitchFamily="18" charset="0"/>
            </a:rPr>
            <a:t>финансовое обеспечение деятельности муниципального казенного учреждения «Управление по делам гражданской обороны и чрезвычайным ситуациям города Волгодонска»</a:t>
          </a:r>
        </a:p>
      </dgm:t>
    </dgm:pt>
    <dgm:pt modelId="{1822F352-8B3E-4EBD-8224-BDB8E99D493C}" type="parTrans" cxnId="{23EE5A63-BF26-47AF-A2D7-FAA728AE3A12}">
      <dgm:prSet/>
      <dgm:spPr/>
      <dgm:t>
        <a:bodyPr/>
        <a:lstStyle/>
        <a:p>
          <a:endParaRPr lang="ru-RU"/>
        </a:p>
      </dgm:t>
    </dgm:pt>
    <dgm:pt modelId="{CF9D601A-0DB5-448D-BD16-6FCCBC4667AA}" type="sibTrans" cxnId="{23EE5A63-BF26-47AF-A2D7-FAA728AE3A12}">
      <dgm:prSet/>
      <dgm:spPr/>
      <dgm:t>
        <a:bodyPr/>
        <a:lstStyle/>
        <a:p>
          <a:endParaRPr lang="ru-RU"/>
        </a:p>
      </dgm:t>
    </dgm:pt>
    <dgm:pt modelId="{7C860EFD-177F-492F-A8B8-84B0F1948C21}">
      <dgm:prSet phldrT="[Текст]" custT="1"/>
      <dgm:spPr>
        <a:solidFill>
          <a:schemeClr val="accent6">
            <a:lumMod val="90000"/>
          </a:schemeClr>
        </a:solidFill>
      </dgm:spPr>
      <dgm:t>
        <a:bodyPr/>
        <a:lstStyle/>
        <a:p>
          <a:pPr algn="ctr" rtl="0"/>
          <a:r>
            <a:rPr lang="ru-RU" sz="2000" b="1" dirty="0" smtClean="0">
              <a:latin typeface="Calibri" pitchFamily="34" charset="0"/>
              <a:cs typeface="Times New Roman" pitchFamily="18" charset="0"/>
            </a:rPr>
            <a:t>совершенствование  системы профилактики правонарушений с привлечением казачьей дружины города Волгодонска </a:t>
          </a:r>
        </a:p>
      </dgm:t>
    </dgm:pt>
    <dgm:pt modelId="{13F229A1-351A-4ED6-828E-EEA70149DA3D}" type="parTrans" cxnId="{560D16F8-F761-469F-9A66-61466E721AD7}">
      <dgm:prSet/>
      <dgm:spPr/>
      <dgm:t>
        <a:bodyPr/>
        <a:lstStyle/>
        <a:p>
          <a:endParaRPr lang="ru-RU"/>
        </a:p>
      </dgm:t>
    </dgm:pt>
    <dgm:pt modelId="{3DEF09E3-E11D-443E-8587-DEA9157919AE}" type="sibTrans" cxnId="{560D16F8-F761-469F-9A66-61466E721AD7}">
      <dgm:prSet/>
      <dgm:spPr/>
      <dgm:t>
        <a:bodyPr/>
        <a:lstStyle/>
        <a:p>
          <a:endParaRPr lang="ru-RU"/>
        </a:p>
      </dgm:t>
    </dgm:pt>
    <dgm:pt modelId="{08F6EF2F-0528-4912-B0F2-B55DECB82C93}">
      <dgm:prSet phldrT="[Текст]" custT="1"/>
      <dgm:spPr>
        <a:solidFill>
          <a:schemeClr val="accent4">
            <a:lumMod val="75000"/>
          </a:schemeClr>
        </a:solidFill>
      </dgm:spPr>
      <dgm:t>
        <a:bodyPr/>
        <a:lstStyle/>
        <a:p>
          <a:pPr algn="ctr"/>
          <a:r>
            <a:rPr lang="ru-RU" sz="1800" b="1" dirty="0" smtClean="0">
              <a:latin typeface="Calibri" pitchFamily="34" charset="0"/>
              <a:cs typeface="Times New Roman" pitchFamily="18" charset="0"/>
            </a:rPr>
            <a:t>предупреждение чрезвычайных ситуаций и пропаганду среди населения безопасности жизнедеятельности и обучение действиям при возникновении чрезвычайных ситуаций</a:t>
          </a:r>
          <a:endParaRPr lang="ru-RU" sz="1800" b="1" dirty="0">
            <a:latin typeface="Calibri" pitchFamily="34" charset="0"/>
            <a:cs typeface="Times New Roman" pitchFamily="18" charset="0"/>
          </a:endParaRPr>
        </a:p>
      </dgm:t>
    </dgm:pt>
    <dgm:pt modelId="{BDFA8E02-9C30-45A6-967D-F2DDD3A02D06}" type="sibTrans" cxnId="{05509F8B-9109-44C7-B1E6-D4F37B5A6A6D}">
      <dgm:prSet/>
      <dgm:spPr/>
      <dgm:t>
        <a:bodyPr/>
        <a:lstStyle/>
        <a:p>
          <a:endParaRPr lang="ru-RU"/>
        </a:p>
      </dgm:t>
    </dgm:pt>
    <dgm:pt modelId="{769EA772-CA52-4A91-8B65-3DEAC3D5C336}" type="parTrans" cxnId="{05509F8B-9109-44C7-B1E6-D4F37B5A6A6D}">
      <dgm:prSet/>
      <dgm:spPr/>
      <dgm:t>
        <a:bodyPr/>
        <a:lstStyle/>
        <a:p>
          <a:endParaRPr lang="ru-RU"/>
        </a:p>
      </dgm:t>
    </dgm:pt>
    <dgm:pt modelId="{45984AE9-ECF6-407F-8904-6F78089F7BD7}">
      <dgm:prSet phldrT="[Текст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ru-RU" sz="2000" b="1" dirty="0" smtClean="0">
              <a:latin typeface="Calibri" pitchFamily="34" charset="0"/>
              <a:cs typeface="Times New Roman" pitchFamily="18" charset="0"/>
            </a:rPr>
            <a:t>поддержание в готовности системы оповещения населения города Волгодонска</a:t>
          </a:r>
          <a:endParaRPr lang="ru-RU" sz="2000" b="1" dirty="0">
            <a:latin typeface="Calibri" pitchFamily="34" charset="0"/>
            <a:cs typeface="Times New Roman" pitchFamily="18" charset="0"/>
          </a:endParaRPr>
        </a:p>
      </dgm:t>
    </dgm:pt>
    <dgm:pt modelId="{A1C3E20D-133F-41BC-B760-598D760F2A6C}" type="sibTrans" cxnId="{394A8EE5-C69A-4173-A4D7-A3E8D2907C38}">
      <dgm:prSet/>
      <dgm:spPr/>
      <dgm:t>
        <a:bodyPr/>
        <a:lstStyle/>
        <a:p>
          <a:endParaRPr lang="ru-RU"/>
        </a:p>
      </dgm:t>
    </dgm:pt>
    <dgm:pt modelId="{6ED68E25-1588-41DE-981C-2369BEE6CE6A}" type="parTrans" cxnId="{394A8EE5-C69A-4173-A4D7-A3E8D2907C38}">
      <dgm:prSet/>
      <dgm:spPr/>
      <dgm:t>
        <a:bodyPr/>
        <a:lstStyle/>
        <a:p>
          <a:endParaRPr lang="ru-RU"/>
        </a:p>
      </dgm:t>
    </dgm:pt>
    <dgm:pt modelId="{4D25764B-1740-4BEB-8DC7-90C598781878}" type="pres">
      <dgm:prSet presAssocID="{1085D63D-84AE-40C2-AD66-6F29EA2F4C8F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A357B56-6BEC-473C-9639-069C16523532}" type="pres">
      <dgm:prSet presAssocID="{FBAF7969-D804-417A-810E-9189EA1C9A1C}" presName="vertOne" presStyleCnt="0"/>
      <dgm:spPr/>
      <dgm:t>
        <a:bodyPr/>
        <a:lstStyle/>
        <a:p>
          <a:endParaRPr lang="ru-RU"/>
        </a:p>
      </dgm:t>
    </dgm:pt>
    <dgm:pt modelId="{013711C4-DAC5-4B89-9FAA-AAC254FAB52F}" type="pres">
      <dgm:prSet presAssocID="{FBAF7969-D804-417A-810E-9189EA1C9A1C}" presName="txOne" presStyleLbl="node0" presStyleIdx="0" presStyleCnt="5" custScaleX="466532" custScaleY="62527" custLinFactNeighborX="22233" custLinFactNeighborY="-1828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A63BBA0-31D4-4020-8424-BF5F81155496}" type="pres">
      <dgm:prSet presAssocID="{FBAF7969-D804-417A-810E-9189EA1C9A1C}" presName="horzOne" presStyleCnt="0"/>
      <dgm:spPr/>
      <dgm:t>
        <a:bodyPr/>
        <a:lstStyle/>
        <a:p>
          <a:endParaRPr lang="ru-RU"/>
        </a:p>
      </dgm:t>
    </dgm:pt>
    <dgm:pt modelId="{5E57904F-1B52-4FEE-BD0D-631757014844}" type="pres">
      <dgm:prSet presAssocID="{88D28A52-F7E1-430B-9E43-874874A4353D}" presName="sibSpaceOne" presStyleCnt="0"/>
      <dgm:spPr/>
      <dgm:t>
        <a:bodyPr/>
        <a:lstStyle/>
        <a:p>
          <a:endParaRPr lang="ru-RU"/>
        </a:p>
      </dgm:t>
    </dgm:pt>
    <dgm:pt modelId="{632F7E49-2942-4466-83BD-0418B7E41DDB}" type="pres">
      <dgm:prSet presAssocID="{4CC004D4-8BCC-4024-8EA8-8CA410F65F39}" presName="vertOne" presStyleCnt="0"/>
      <dgm:spPr/>
      <dgm:t>
        <a:bodyPr/>
        <a:lstStyle/>
        <a:p>
          <a:endParaRPr lang="ru-RU"/>
        </a:p>
      </dgm:t>
    </dgm:pt>
    <dgm:pt modelId="{82E2797C-DAE5-46E0-BF64-4E654AEF8866}" type="pres">
      <dgm:prSet presAssocID="{4CC004D4-8BCC-4024-8EA8-8CA410F65F39}" presName="txOne" presStyleLbl="node0" presStyleIdx="1" presStyleCnt="5" custScaleX="493859" custScaleY="62869" custLinFactNeighborX="19045" custLinFactNeighborY="-1828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28C7ACD-CCF6-482A-A264-7905F12CCC5F}" type="pres">
      <dgm:prSet presAssocID="{4CC004D4-8BCC-4024-8EA8-8CA410F65F39}" presName="horzOne" presStyleCnt="0"/>
      <dgm:spPr/>
      <dgm:t>
        <a:bodyPr/>
        <a:lstStyle/>
        <a:p>
          <a:endParaRPr lang="ru-RU"/>
        </a:p>
      </dgm:t>
    </dgm:pt>
    <dgm:pt modelId="{526B3419-E363-422A-AE67-8454822FCD30}" type="pres">
      <dgm:prSet presAssocID="{CF9D601A-0DB5-448D-BD16-6FCCBC4667AA}" presName="sibSpaceOne" presStyleCnt="0"/>
      <dgm:spPr/>
      <dgm:t>
        <a:bodyPr/>
        <a:lstStyle/>
        <a:p>
          <a:endParaRPr lang="ru-RU"/>
        </a:p>
      </dgm:t>
    </dgm:pt>
    <dgm:pt modelId="{A7F63355-4372-4BF2-93E9-DFFA5BC93521}" type="pres">
      <dgm:prSet presAssocID="{08F6EF2F-0528-4912-B0F2-B55DECB82C93}" presName="vertOne" presStyleCnt="0"/>
      <dgm:spPr/>
      <dgm:t>
        <a:bodyPr/>
        <a:lstStyle/>
        <a:p>
          <a:endParaRPr lang="ru-RU"/>
        </a:p>
      </dgm:t>
    </dgm:pt>
    <dgm:pt modelId="{A24CA667-2B7D-4925-AAFF-36E1F577E346}" type="pres">
      <dgm:prSet presAssocID="{08F6EF2F-0528-4912-B0F2-B55DECB82C93}" presName="txOne" presStyleLbl="node0" presStyleIdx="2" presStyleCnt="5" custScaleX="510773" custScaleY="63429" custLinFactNeighborX="7510" custLinFactNeighborY="-195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1831A9B-9CCD-4573-9ADE-234AD7922DBD}" type="pres">
      <dgm:prSet presAssocID="{08F6EF2F-0528-4912-B0F2-B55DECB82C93}" presName="horzOne" presStyleCnt="0"/>
      <dgm:spPr/>
      <dgm:t>
        <a:bodyPr/>
        <a:lstStyle/>
        <a:p>
          <a:endParaRPr lang="ru-RU"/>
        </a:p>
      </dgm:t>
    </dgm:pt>
    <dgm:pt modelId="{50D4FDBF-FA57-499B-9B07-B793F8CCA3BE}" type="pres">
      <dgm:prSet presAssocID="{BDFA8E02-9C30-45A6-967D-F2DDD3A02D06}" presName="sibSpaceOne" presStyleCnt="0"/>
      <dgm:spPr/>
      <dgm:t>
        <a:bodyPr/>
        <a:lstStyle/>
        <a:p>
          <a:endParaRPr lang="ru-RU"/>
        </a:p>
      </dgm:t>
    </dgm:pt>
    <dgm:pt modelId="{1D683461-73AB-4352-A023-C6E1D056D5EF}" type="pres">
      <dgm:prSet presAssocID="{45984AE9-ECF6-407F-8904-6F78089F7BD7}" presName="vertOne" presStyleCnt="0"/>
      <dgm:spPr/>
      <dgm:t>
        <a:bodyPr/>
        <a:lstStyle/>
        <a:p>
          <a:endParaRPr lang="ru-RU"/>
        </a:p>
      </dgm:t>
    </dgm:pt>
    <dgm:pt modelId="{71C1CFCB-A96E-4C8C-894A-FBCBD1F1F86A}" type="pres">
      <dgm:prSet presAssocID="{45984AE9-ECF6-407F-8904-6F78089F7BD7}" presName="txOne" presStyleLbl="node0" presStyleIdx="3" presStyleCnt="5" custFlipHor="1" custScaleX="431350" custScaleY="64075" custLinFactNeighborX="-13467" custLinFactNeighborY="-1796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62787A0-0F1C-4FC9-816F-F5FFD3204C5E}" type="pres">
      <dgm:prSet presAssocID="{45984AE9-ECF6-407F-8904-6F78089F7BD7}" presName="horzOne" presStyleCnt="0"/>
      <dgm:spPr/>
      <dgm:t>
        <a:bodyPr/>
        <a:lstStyle/>
        <a:p>
          <a:endParaRPr lang="ru-RU"/>
        </a:p>
      </dgm:t>
    </dgm:pt>
    <dgm:pt modelId="{25D6D958-0CD4-4704-B6BB-B47E01CA990B}" type="pres">
      <dgm:prSet presAssocID="{A1C3E20D-133F-41BC-B760-598D760F2A6C}" presName="sibSpaceOne" presStyleCnt="0"/>
      <dgm:spPr/>
      <dgm:t>
        <a:bodyPr/>
        <a:lstStyle/>
        <a:p>
          <a:endParaRPr lang="ru-RU"/>
        </a:p>
      </dgm:t>
    </dgm:pt>
    <dgm:pt modelId="{9A2C756B-8285-47A3-903C-B2E6B30ABCFB}" type="pres">
      <dgm:prSet presAssocID="{7C860EFD-177F-492F-A8B8-84B0F1948C21}" presName="vertOne" presStyleCnt="0"/>
      <dgm:spPr/>
      <dgm:t>
        <a:bodyPr/>
        <a:lstStyle/>
        <a:p>
          <a:endParaRPr lang="ru-RU"/>
        </a:p>
      </dgm:t>
    </dgm:pt>
    <dgm:pt modelId="{44040AED-49A8-43B8-AC6D-CE2F7659D8F4}" type="pres">
      <dgm:prSet presAssocID="{7C860EFD-177F-492F-A8B8-84B0F1948C21}" presName="txOne" presStyleLbl="node0" presStyleIdx="4" presStyleCnt="5" custScaleX="497172" custScaleY="63877" custLinFactNeighborX="-30550" custLinFactNeighborY="-1796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D822E7C-1C8D-452D-99F0-BAFB3F905E90}" type="pres">
      <dgm:prSet presAssocID="{7C860EFD-177F-492F-A8B8-84B0F1948C21}" presName="horzOne" presStyleCnt="0"/>
      <dgm:spPr/>
      <dgm:t>
        <a:bodyPr/>
        <a:lstStyle/>
        <a:p>
          <a:endParaRPr lang="ru-RU"/>
        </a:p>
      </dgm:t>
    </dgm:pt>
  </dgm:ptLst>
  <dgm:cxnLst>
    <dgm:cxn modelId="{7CC83D59-2193-4C69-B80A-78356640D14A}" type="presOf" srcId="{08F6EF2F-0528-4912-B0F2-B55DECB82C93}" destId="{A24CA667-2B7D-4925-AAFF-36E1F577E346}" srcOrd="0" destOrd="0" presId="urn:microsoft.com/office/officeart/2005/8/layout/hierarchy4"/>
    <dgm:cxn modelId="{05509F8B-9109-44C7-B1E6-D4F37B5A6A6D}" srcId="{1085D63D-84AE-40C2-AD66-6F29EA2F4C8F}" destId="{08F6EF2F-0528-4912-B0F2-B55DECB82C93}" srcOrd="2" destOrd="0" parTransId="{769EA772-CA52-4A91-8B65-3DEAC3D5C336}" sibTransId="{BDFA8E02-9C30-45A6-967D-F2DDD3A02D06}"/>
    <dgm:cxn modelId="{62999B0B-517E-4F9D-A9E5-AA74F495BB0C}" type="presOf" srcId="{1085D63D-84AE-40C2-AD66-6F29EA2F4C8F}" destId="{4D25764B-1740-4BEB-8DC7-90C598781878}" srcOrd="0" destOrd="0" presId="urn:microsoft.com/office/officeart/2005/8/layout/hierarchy4"/>
    <dgm:cxn modelId="{50BDC815-1BC3-4760-85A9-D7E961773D15}" type="presOf" srcId="{45984AE9-ECF6-407F-8904-6F78089F7BD7}" destId="{71C1CFCB-A96E-4C8C-894A-FBCBD1F1F86A}" srcOrd="0" destOrd="0" presId="urn:microsoft.com/office/officeart/2005/8/layout/hierarchy4"/>
    <dgm:cxn modelId="{23EE5A63-BF26-47AF-A2D7-FAA728AE3A12}" srcId="{1085D63D-84AE-40C2-AD66-6F29EA2F4C8F}" destId="{4CC004D4-8BCC-4024-8EA8-8CA410F65F39}" srcOrd="1" destOrd="0" parTransId="{1822F352-8B3E-4EBD-8224-BDB8E99D493C}" sibTransId="{CF9D601A-0DB5-448D-BD16-6FCCBC4667AA}"/>
    <dgm:cxn modelId="{E9B7C95B-D31A-4A86-B313-4FED9D74E339}" type="presOf" srcId="{4CC004D4-8BCC-4024-8EA8-8CA410F65F39}" destId="{82E2797C-DAE5-46E0-BF64-4E654AEF8866}" srcOrd="0" destOrd="0" presId="urn:microsoft.com/office/officeart/2005/8/layout/hierarchy4"/>
    <dgm:cxn modelId="{560D16F8-F761-469F-9A66-61466E721AD7}" srcId="{1085D63D-84AE-40C2-AD66-6F29EA2F4C8F}" destId="{7C860EFD-177F-492F-A8B8-84B0F1948C21}" srcOrd="4" destOrd="0" parTransId="{13F229A1-351A-4ED6-828E-EEA70149DA3D}" sibTransId="{3DEF09E3-E11D-443E-8587-DEA9157919AE}"/>
    <dgm:cxn modelId="{058DD8AF-0CDD-4B25-988C-BFC3C1E0B36A}" srcId="{1085D63D-84AE-40C2-AD66-6F29EA2F4C8F}" destId="{FBAF7969-D804-417A-810E-9189EA1C9A1C}" srcOrd="0" destOrd="0" parTransId="{345944BB-F1B9-41A3-85FA-5AD1D0BF9D73}" sibTransId="{88D28A52-F7E1-430B-9E43-874874A4353D}"/>
    <dgm:cxn modelId="{83F128D7-BBD0-4E12-A6DD-3EEB1889E825}" type="presOf" srcId="{FBAF7969-D804-417A-810E-9189EA1C9A1C}" destId="{013711C4-DAC5-4B89-9FAA-AAC254FAB52F}" srcOrd="0" destOrd="0" presId="urn:microsoft.com/office/officeart/2005/8/layout/hierarchy4"/>
    <dgm:cxn modelId="{E0D6FEE6-2CAB-41DA-A416-35409341534D}" type="presOf" srcId="{7C860EFD-177F-492F-A8B8-84B0F1948C21}" destId="{44040AED-49A8-43B8-AC6D-CE2F7659D8F4}" srcOrd="0" destOrd="0" presId="urn:microsoft.com/office/officeart/2005/8/layout/hierarchy4"/>
    <dgm:cxn modelId="{394A8EE5-C69A-4173-A4D7-A3E8D2907C38}" srcId="{1085D63D-84AE-40C2-AD66-6F29EA2F4C8F}" destId="{45984AE9-ECF6-407F-8904-6F78089F7BD7}" srcOrd="3" destOrd="0" parTransId="{6ED68E25-1588-41DE-981C-2369BEE6CE6A}" sibTransId="{A1C3E20D-133F-41BC-B760-598D760F2A6C}"/>
    <dgm:cxn modelId="{DF6C18A3-7555-45B1-84D9-F3D164747AAE}" type="presParOf" srcId="{4D25764B-1740-4BEB-8DC7-90C598781878}" destId="{1A357B56-6BEC-473C-9639-069C16523532}" srcOrd="0" destOrd="0" presId="urn:microsoft.com/office/officeart/2005/8/layout/hierarchy4"/>
    <dgm:cxn modelId="{57D88D92-177E-4C67-9DA2-7CF8F1F23F42}" type="presParOf" srcId="{1A357B56-6BEC-473C-9639-069C16523532}" destId="{013711C4-DAC5-4B89-9FAA-AAC254FAB52F}" srcOrd="0" destOrd="0" presId="urn:microsoft.com/office/officeart/2005/8/layout/hierarchy4"/>
    <dgm:cxn modelId="{FBC1D572-8825-4303-A79F-D2E75CD5E80C}" type="presParOf" srcId="{1A357B56-6BEC-473C-9639-069C16523532}" destId="{3A63BBA0-31D4-4020-8424-BF5F81155496}" srcOrd="1" destOrd="0" presId="urn:microsoft.com/office/officeart/2005/8/layout/hierarchy4"/>
    <dgm:cxn modelId="{37AAFEB0-2BFC-45C5-9C07-0371760FF54B}" type="presParOf" srcId="{4D25764B-1740-4BEB-8DC7-90C598781878}" destId="{5E57904F-1B52-4FEE-BD0D-631757014844}" srcOrd="1" destOrd="0" presId="urn:microsoft.com/office/officeart/2005/8/layout/hierarchy4"/>
    <dgm:cxn modelId="{EFB4D7FD-CF94-4EF6-94CA-C97C7AC627CE}" type="presParOf" srcId="{4D25764B-1740-4BEB-8DC7-90C598781878}" destId="{632F7E49-2942-4466-83BD-0418B7E41DDB}" srcOrd="2" destOrd="0" presId="urn:microsoft.com/office/officeart/2005/8/layout/hierarchy4"/>
    <dgm:cxn modelId="{6F12333C-3A12-427A-8C96-E370E14F2FC9}" type="presParOf" srcId="{632F7E49-2942-4466-83BD-0418B7E41DDB}" destId="{82E2797C-DAE5-46E0-BF64-4E654AEF8866}" srcOrd="0" destOrd="0" presId="urn:microsoft.com/office/officeart/2005/8/layout/hierarchy4"/>
    <dgm:cxn modelId="{186C00F8-4A9C-402A-A0FA-EE29A65E0FFB}" type="presParOf" srcId="{632F7E49-2942-4466-83BD-0418B7E41DDB}" destId="{928C7ACD-CCF6-482A-A264-7905F12CCC5F}" srcOrd="1" destOrd="0" presId="urn:microsoft.com/office/officeart/2005/8/layout/hierarchy4"/>
    <dgm:cxn modelId="{D84C783F-7A02-467B-8840-58BCF9FF3B8C}" type="presParOf" srcId="{4D25764B-1740-4BEB-8DC7-90C598781878}" destId="{526B3419-E363-422A-AE67-8454822FCD30}" srcOrd="3" destOrd="0" presId="urn:microsoft.com/office/officeart/2005/8/layout/hierarchy4"/>
    <dgm:cxn modelId="{B0BB2BBB-2AAF-4514-87D1-F7766B89D72D}" type="presParOf" srcId="{4D25764B-1740-4BEB-8DC7-90C598781878}" destId="{A7F63355-4372-4BF2-93E9-DFFA5BC93521}" srcOrd="4" destOrd="0" presId="urn:microsoft.com/office/officeart/2005/8/layout/hierarchy4"/>
    <dgm:cxn modelId="{D0CA6CCB-DDFA-4716-822C-9BD4B84191BC}" type="presParOf" srcId="{A7F63355-4372-4BF2-93E9-DFFA5BC93521}" destId="{A24CA667-2B7D-4925-AAFF-36E1F577E346}" srcOrd="0" destOrd="0" presId="urn:microsoft.com/office/officeart/2005/8/layout/hierarchy4"/>
    <dgm:cxn modelId="{81F29375-A830-456B-A150-D51C0561FFD4}" type="presParOf" srcId="{A7F63355-4372-4BF2-93E9-DFFA5BC93521}" destId="{D1831A9B-9CCD-4573-9ADE-234AD7922DBD}" srcOrd="1" destOrd="0" presId="urn:microsoft.com/office/officeart/2005/8/layout/hierarchy4"/>
    <dgm:cxn modelId="{F9289408-7397-4957-8B54-35E845030880}" type="presParOf" srcId="{4D25764B-1740-4BEB-8DC7-90C598781878}" destId="{50D4FDBF-FA57-499B-9B07-B793F8CCA3BE}" srcOrd="5" destOrd="0" presId="urn:microsoft.com/office/officeart/2005/8/layout/hierarchy4"/>
    <dgm:cxn modelId="{71978D78-D76D-4849-B5FA-156DC2A343C9}" type="presParOf" srcId="{4D25764B-1740-4BEB-8DC7-90C598781878}" destId="{1D683461-73AB-4352-A023-C6E1D056D5EF}" srcOrd="6" destOrd="0" presId="urn:microsoft.com/office/officeart/2005/8/layout/hierarchy4"/>
    <dgm:cxn modelId="{046BAE2A-E407-4F34-BD1E-927D6B197FE2}" type="presParOf" srcId="{1D683461-73AB-4352-A023-C6E1D056D5EF}" destId="{71C1CFCB-A96E-4C8C-894A-FBCBD1F1F86A}" srcOrd="0" destOrd="0" presId="urn:microsoft.com/office/officeart/2005/8/layout/hierarchy4"/>
    <dgm:cxn modelId="{8D1B9757-B42C-413C-B358-1F63D7DD4A0A}" type="presParOf" srcId="{1D683461-73AB-4352-A023-C6E1D056D5EF}" destId="{862787A0-0F1C-4FC9-816F-F5FFD3204C5E}" srcOrd="1" destOrd="0" presId="urn:microsoft.com/office/officeart/2005/8/layout/hierarchy4"/>
    <dgm:cxn modelId="{65C3F828-2377-4BE4-B866-769430F93C59}" type="presParOf" srcId="{4D25764B-1740-4BEB-8DC7-90C598781878}" destId="{25D6D958-0CD4-4704-B6BB-B47E01CA990B}" srcOrd="7" destOrd="0" presId="urn:microsoft.com/office/officeart/2005/8/layout/hierarchy4"/>
    <dgm:cxn modelId="{695A7B0C-5A65-47C1-8882-0EE6E1431470}" type="presParOf" srcId="{4D25764B-1740-4BEB-8DC7-90C598781878}" destId="{9A2C756B-8285-47A3-903C-B2E6B30ABCFB}" srcOrd="8" destOrd="0" presId="urn:microsoft.com/office/officeart/2005/8/layout/hierarchy4"/>
    <dgm:cxn modelId="{F10A7B70-77F2-4DD5-A7D6-FB128DE9B609}" type="presParOf" srcId="{9A2C756B-8285-47A3-903C-B2E6B30ABCFB}" destId="{44040AED-49A8-43B8-AC6D-CE2F7659D8F4}" srcOrd="0" destOrd="0" presId="urn:microsoft.com/office/officeart/2005/8/layout/hierarchy4"/>
    <dgm:cxn modelId="{3EA24B27-6DC3-4926-9B43-345DB49A30FD}" type="presParOf" srcId="{9A2C756B-8285-47A3-903C-B2E6B30ABCFB}" destId="{9D822E7C-1C8D-452D-99F0-BAFB3F905E90}" srcOrd="1" destOrd="0" presId="urn:microsoft.com/office/officeart/2005/8/layout/hierarchy4"/>
  </dgm:cxnLst>
  <dgm:bg>
    <a:solidFill>
      <a:schemeClr val="accent5">
        <a:lumMod val="40000"/>
        <a:lumOff val="60000"/>
      </a:schemeClr>
    </a:solidFill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106E009-081A-4E94-95AB-BA70DB865966}" type="doc">
      <dgm:prSet loTypeId="urn:microsoft.com/office/officeart/2005/8/layout/process2" loCatId="process" qsTypeId="urn:microsoft.com/office/officeart/2005/8/quickstyle/3d2" qsCatId="3D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483F313A-FEDD-49DE-B0BC-309F0CEE4AB3}">
      <dgm:prSet phldrT="[Текст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pPr algn="just"/>
          <a:r>
            <a:rPr lang="ru-RU" sz="2200" b="1" dirty="0" smtClean="0">
              <a:latin typeface="+mn-lt"/>
              <a:cs typeface="Times New Roman" pitchFamily="18" charset="0"/>
            </a:rPr>
            <a:t>План мероприятий по оптимизации расходов местного бюджета и сокращению муниципального долга города Волгодонска до 2024 года (постановление Администрации города Волгодонска от 16.10.2018 № 2351)</a:t>
          </a:r>
          <a:endParaRPr lang="ru-RU" sz="2200" b="1" dirty="0">
            <a:latin typeface="+mn-lt"/>
            <a:cs typeface="Times New Roman" pitchFamily="18" charset="0"/>
          </a:endParaRPr>
        </a:p>
      </dgm:t>
    </dgm:pt>
    <dgm:pt modelId="{A6DB8E82-3782-4EDB-B79A-2B66659A422C}" type="parTrans" cxnId="{68326983-4EA1-4948-9BDA-AFC57EF58646}">
      <dgm:prSet/>
      <dgm:spPr/>
      <dgm:t>
        <a:bodyPr/>
        <a:lstStyle/>
        <a:p>
          <a:endParaRPr lang="ru-RU"/>
        </a:p>
      </dgm:t>
    </dgm:pt>
    <dgm:pt modelId="{265E4A09-8E2B-488B-9991-B24A3D0FB676}" type="sibTrans" cxnId="{68326983-4EA1-4948-9BDA-AFC57EF58646}">
      <dgm:prSet/>
      <dgm:spPr/>
      <dgm:t>
        <a:bodyPr/>
        <a:lstStyle/>
        <a:p>
          <a:endParaRPr lang="ru-RU" dirty="0"/>
        </a:p>
      </dgm:t>
    </dgm:pt>
    <dgm:pt modelId="{C4111B72-3F0C-404A-AC33-7E2A7E6C4714}">
      <dgm:prSet phldrT="[Текст]" custT="1"/>
      <dgm:spPr/>
      <dgm:t>
        <a:bodyPr/>
        <a:lstStyle/>
        <a:p>
          <a:pPr algn="just"/>
          <a:r>
            <a:rPr lang="ru-RU" sz="1800" dirty="0" smtClean="0"/>
            <a:t> </a:t>
          </a:r>
          <a:r>
            <a:rPr lang="ru-RU" sz="2200" b="1" dirty="0" smtClean="0">
              <a:latin typeface="+mn-lt"/>
              <a:cs typeface="Times New Roman" pitchFamily="18" charset="0"/>
            </a:rPr>
            <a:t>Проведение комплексной оценки эффективности налоговых льгот и преференций (пониженных ставок по налогам), установленных решениями </a:t>
          </a:r>
          <a:r>
            <a:rPr lang="ru-RU" sz="2200" b="1" dirty="0" err="1" smtClean="0">
              <a:latin typeface="+mn-lt"/>
              <a:cs typeface="Times New Roman" pitchFamily="18" charset="0"/>
            </a:rPr>
            <a:t>Волгодонской</a:t>
          </a:r>
          <a:r>
            <a:rPr lang="ru-RU" sz="2200" b="1" dirty="0" smtClean="0">
              <a:latin typeface="+mn-lt"/>
              <a:cs typeface="Times New Roman" pitchFamily="18" charset="0"/>
            </a:rPr>
            <a:t> городской Думой о налогах и сборах </a:t>
          </a:r>
          <a:endParaRPr lang="ru-RU" sz="2200" b="1" dirty="0">
            <a:latin typeface="+mn-lt"/>
            <a:cs typeface="Times New Roman" pitchFamily="18" charset="0"/>
          </a:endParaRPr>
        </a:p>
      </dgm:t>
    </dgm:pt>
    <dgm:pt modelId="{C7FDDFE6-2B72-4452-B1B3-C8DE0141BBA8}" type="parTrans" cxnId="{E2E4492C-55C6-448F-BD7F-C1FE560A7A42}">
      <dgm:prSet/>
      <dgm:spPr/>
      <dgm:t>
        <a:bodyPr/>
        <a:lstStyle/>
        <a:p>
          <a:endParaRPr lang="ru-RU"/>
        </a:p>
      </dgm:t>
    </dgm:pt>
    <dgm:pt modelId="{501E30D9-8A02-4933-B91A-C446E0B0F7A2}" type="sibTrans" cxnId="{E2E4492C-55C6-448F-BD7F-C1FE560A7A42}">
      <dgm:prSet/>
      <dgm:spPr/>
      <dgm:t>
        <a:bodyPr/>
        <a:lstStyle/>
        <a:p>
          <a:endParaRPr lang="ru-RU" dirty="0"/>
        </a:p>
      </dgm:t>
    </dgm:pt>
    <dgm:pt modelId="{03E7EA61-8216-4F87-8810-07AB45E21725}">
      <dgm:prSet phldrT="[Текст]" custT="1"/>
      <dgm:spPr>
        <a:solidFill>
          <a:schemeClr val="accent4">
            <a:lumMod val="75000"/>
          </a:schemeClr>
        </a:solidFill>
      </dgm:spPr>
      <dgm:t>
        <a:bodyPr/>
        <a:lstStyle/>
        <a:p>
          <a:pPr algn="just"/>
          <a:r>
            <a:rPr lang="ru-RU" sz="2200" b="1" dirty="0" smtClean="0"/>
            <a:t>Расходы сформированы с учетом принципа первоочередности, жесткой </a:t>
          </a:r>
          <a:r>
            <a:rPr lang="ru-RU" sz="2200" b="1" dirty="0" err="1" smtClean="0"/>
            <a:t>приоритизации</a:t>
          </a:r>
          <a:r>
            <a:rPr lang="ru-RU" sz="2200" b="1" dirty="0" smtClean="0"/>
            <a:t>, преодоления последствий распространения в 2020 году новой </a:t>
          </a:r>
          <a:r>
            <a:rPr lang="ru-RU" sz="2200" b="1" dirty="0" err="1" smtClean="0"/>
            <a:t>коронавирусной</a:t>
          </a:r>
          <a:r>
            <a:rPr lang="ru-RU" sz="2200" b="1" dirty="0" smtClean="0"/>
            <a:t> инфекции</a:t>
          </a:r>
          <a:endParaRPr lang="ru-RU" sz="2200" b="1" dirty="0">
            <a:latin typeface="+mn-lt"/>
            <a:cs typeface="Times New Roman" pitchFamily="18" charset="0"/>
          </a:endParaRPr>
        </a:p>
      </dgm:t>
    </dgm:pt>
    <dgm:pt modelId="{5E40D8E7-041C-449D-ADDE-AE4051F7B243}" type="sibTrans" cxnId="{410B574F-5C3D-4299-9BF2-7D44A9DB184D}">
      <dgm:prSet/>
      <dgm:spPr/>
      <dgm:t>
        <a:bodyPr/>
        <a:lstStyle/>
        <a:p>
          <a:endParaRPr lang="ru-RU"/>
        </a:p>
      </dgm:t>
    </dgm:pt>
    <dgm:pt modelId="{7C70DF37-7C4D-4DEB-9796-17B842035B44}" type="parTrans" cxnId="{410B574F-5C3D-4299-9BF2-7D44A9DB184D}">
      <dgm:prSet/>
      <dgm:spPr/>
      <dgm:t>
        <a:bodyPr/>
        <a:lstStyle/>
        <a:p>
          <a:endParaRPr lang="ru-RU"/>
        </a:p>
      </dgm:t>
    </dgm:pt>
    <dgm:pt modelId="{D72CBEBE-0B24-4AB3-B83C-776E7103F694}" type="pres">
      <dgm:prSet presAssocID="{F106E009-081A-4E94-95AB-BA70DB865966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E05E361-9D05-43C2-9602-E38A007E1F3C}" type="pres">
      <dgm:prSet presAssocID="{483F313A-FEDD-49DE-B0BC-309F0CEE4AB3}" presName="node" presStyleLbl="node1" presStyleIdx="0" presStyleCnt="3" custScaleX="1990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3355C9-BCBB-4F80-84AE-39848A82107B}" type="pres">
      <dgm:prSet presAssocID="{265E4A09-8E2B-488B-9991-B24A3D0FB676}" presName="sibTrans" presStyleLbl="sibTrans2D1" presStyleIdx="0" presStyleCnt="2"/>
      <dgm:spPr/>
      <dgm:t>
        <a:bodyPr/>
        <a:lstStyle/>
        <a:p>
          <a:endParaRPr lang="ru-RU"/>
        </a:p>
      </dgm:t>
    </dgm:pt>
    <dgm:pt modelId="{28DC0ACE-28AC-4738-9DDC-A589C185122D}" type="pres">
      <dgm:prSet presAssocID="{265E4A09-8E2B-488B-9991-B24A3D0FB676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0729DEB3-9015-481E-B905-F551B686EE07}" type="pres">
      <dgm:prSet presAssocID="{C4111B72-3F0C-404A-AC33-7E2A7E6C4714}" presName="node" presStyleLbl="node1" presStyleIdx="1" presStyleCnt="3" custScaleX="1990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5CE206-78B8-4838-83C9-9449308C555B}" type="pres">
      <dgm:prSet presAssocID="{501E30D9-8A02-4933-B91A-C446E0B0F7A2}" presName="sibTrans" presStyleLbl="sibTrans2D1" presStyleIdx="1" presStyleCnt="2"/>
      <dgm:spPr/>
      <dgm:t>
        <a:bodyPr/>
        <a:lstStyle/>
        <a:p>
          <a:endParaRPr lang="ru-RU"/>
        </a:p>
      </dgm:t>
    </dgm:pt>
    <dgm:pt modelId="{095960D4-0020-4348-8D55-A83A00CFC0A2}" type="pres">
      <dgm:prSet presAssocID="{501E30D9-8A02-4933-B91A-C446E0B0F7A2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55F5B077-C4AD-4132-AEA0-83FB1892D497}" type="pres">
      <dgm:prSet presAssocID="{03E7EA61-8216-4F87-8810-07AB45E21725}" presName="node" presStyleLbl="node1" presStyleIdx="2" presStyleCnt="3" custScaleX="200936" custScaleY="1203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8326983-4EA1-4948-9BDA-AFC57EF58646}" srcId="{F106E009-081A-4E94-95AB-BA70DB865966}" destId="{483F313A-FEDD-49DE-B0BC-309F0CEE4AB3}" srcOrd="0" destOrd="0" parTransId="{A6DB8E82-3782-4EDB-B79A-2B66659A422C}" sibTransId="{265E4A09-8E2B-488B-9991-B24A3D0FB676}"/>
    <dgm:cxn modelId="{5FAE3F24-F913-4670-A9A2-A2144DB460A2}" type="presOf" srcId="{501E30D9-8A02-4933-B91A-C446E0B0F7A2}" destId="{095960D4-0020-4348-8D55-A83A00CFC0A2}" srcOrd="1" destOrd="0" presId="urn:microsoft.com/office/officeart/2005/8/layout/process2"/>
    <dgm:cxn modelId="{410B574F-5C3D-4299-9BF2-7D44A9DB184D}" srcId="{F106E009-081A-4E94-95AB-BA70DB865966}" destId="{03E7EA61-8216-4F87-8810-07AB45E21725}" srcOrd="2" destOrd="0" parTransId="{7C70DF37-7C4D-4DEB-9796-17B842035B44}" sibTransId="{5E40D8E7-041C-449D-ADDE-AE4051F7B243}"/>
    <dgm:cxn modelId="{B2F4F4A7-655C-4787-9821-46FAA26C21C1}" type="presOf" srcId="{265E4A09-8E2B-488B-9991-B24A3D0FB676}" destId="{843355C9-BCBB-4F80-84AE-39848A82107B}" srcOrd="0" destOrd="0" presId="urn:microsoft.com/office/officeart/2005/8/layout/process2"/>
    <dgm:cxn modelId="{D10A87E2-20F6-4882-AC3D-F5EF4D673FF7}" type="presOf" srcId="{501E30D9-8A02-4933-B91A-C446E0B0F7A2}" destId="{225CE206-78B8-4838-83C9-9449308C555B}" srcOrd="0" destOrd="0" presId="urn:microsoft.com/office/officeart/2005/8/layout/process2"/>
    <dgm:cxn modelId="{A80D94E8-BF11-486F-BAAA-A43FB15126C5}" type="presOf" srcId="{03E7EA61-8216-4F87-8810-07AB45E21725}" destId="{55F5B077-C4AD-4132-AEA0-83FB1892D497}" srcOrd="0" destOrd="0" presId="urn:microsoft.com/office/officeart/2005/8/layout/process2"/>
    <dgm:cxn modelId="{6412DC6A-B473-4C1F-BD0A-1FF5961208C8}" type="presOf" srcId="{483F313A-FEDD-49DE-B0BC-309F0CEE4AB3}" destId="{2E05E361-9D05-43C2-9602-E38A007E1F3C}" srcOrd="0" destOrd="0" presId="urn:microsoft.com/office/officeart/2005/8/layout/process2"/>
    <dgm:cxn modelId="{9D1D4E16-23FB-44E0-AD4C-6CDEB820C02B}" type="presOf" srcId="{C4111B72-3F0C-404A-AC33-7E2A7E6C4714}" destId="{0729DEB3-9015-481E-B905-F551B686EE07}" srcOrd="0" destOrd="0" presId="urn:microsoft.com/office/officeart/2005/8/layout/process2"/>
    <dgm:cxn modelId="{12457A85-038B-4D2C-99D1-C784C0F83C5E}" type="presOf" srcId="{265E4A09-8E2B-488B-9991-B24A3D0FB676}" destId="{28DC0ACE-28AC-4738-9DDC-A589C185122D}" srcOrd="1" destOrd="0" presId="urn:microsoft.com/office/officeart/2005/8/layout/process2"/>
    <dgm:cxn modelId="{E2E4492C-55C6-448F-BD7F-C1FE560A7A42}" srcId="{F106E009-081A-4E94-95AB-BA70DB865966}" destId="{C4111B72-3F0C-404A-AC33-7E2A7E6C4714}" srcOrd="1" destOrd="0" parTransId="{C7FDDFE6-2B72-4452-B1B3-C8DE0141BBA8}" sibTransId="{501E30D9-8A02-4933-B91A-C446E0B0F7A2}"/>
    <dgm:cxn modelId="{780F0119-3B64-49D3-BEE4-C8A8B645073A}" type="presOf" srcId="{F106E009-081A-4E94-95AB-BA70DB865966}" destId="{D72CBEBE-0B24-4AB3-B83C-776E7103F694}" srcOrd="0" destOrd="0" presId="urn:microsoft.com/office/officeart/2005/8/layout/process2"/>
    <dgm:cxn modelId="{9CCC36B5-90D6-4986-9E3B-BB43179B3A52}" type="presParOf" srcId="{D72CBEBE-0B24-4AB3-B83C-776E7103F694}" destId="{2E05E361-9D05-43C2-9602-E38A007E1F3C}" srcOrd="0" destOrd="0" presId="urn:microsoft.com/office/officeart/2005/8/layout/process2"/>
    <dgm:cxn modelId="{E6B6B0AB-8DC9-41F0-80F8-0017C887103C}" type="presParOf" srcId="{D72CBEBE-0B24-4AB3-B83C-776E7103F694}" destId="{843355C9-BCBB-4F80-84AE-39848A82107B}" srcOrd="1" destOrd="0" presId="urn:microsoft.com/office/officeart/2005/8/layout/process2"/>
    <dgm:cxn modelId="{182361DD-7F7F-49E7-8C89-A2EE4A092012}" type="presParOf" srcId="{843355C9-BCBB-4F80-84AE-39848A82107B}" destId="{28DC0ACE-28AC-4738-9DDC-A589C185122D}" srcOrd="0" destOrd="0" presId="urn:microsoft.com/office/officeart/2005/8/layout/process2"/>
    <dgm:cxn modelId="{400B7821-84A7-4B0C-8AD6-372497D797B5}" type="presParOf" srcId="{D72CBEBE-0B24-4AB3-B83C-776E7103F694}" destId="{0729DEB3-9015-481E-B905-F551B686EE07}" srcOrd="2" destOrd="0" presId="urn:microsoft.com/office/officeart/2005/8/layout/process2"/>
    <dgm:cxn modelId="{A71091DF-BF6C-496D-8CA9-A66FF2AF1AF3}" type="presParOf" srcId="{D72CBEBE-0B24-4AB3-B83C-776E7103F694}" destId="{225CE206-78B8-4838-83C9-9449308C555B}" srcOrd="3" destOrd="0" presId="urn:microsoft.com/office/officeart/2005/8/layout/process2"/>
    <dgm:cxn modelId="{13820605-6C5C-4619-851E-D2776A62467B}" type="presParOf" srcId="{225CE206-78B8-4838-83C9-9449308C555B}" destId="{095960D4-0020-4348-8D55-A83A00CFC0A2}" srcOrd="0" destOrd="0" presId="urn:microsoft.com/office/officeart/2005/8/layout/process2"/>
    <dgm:cxn modelId="{3076EC51-ABB0-43CA-8DFD-33401122394B}" type="presParOf" srcId="{D72CBEBE-0B24-4AB3-B83C-776E7103F694}" destId="{55F5B077-C4AD-4132-AEA0-83FB1892D497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80C2E071-7A85-46C2-B974-357DE8178D8A}" type="doc">
      <dgm:prSet loTypeId="urn:microsoft.com/office/officeart/2005/8/layout/pList2#3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11F5DCE0-30D0-43DB-838C-2C4C8CBB5D7C}">
      <dgm:prSet phldrT="[Текст]" custT="1"/>
      <dgm:spPr/>
      <dgm:t>
        <a:bodyPr/>
        <a:lstStyle/>
        <a:p>
          <a:r>
            <a:rPr lang="ru-RU" sz="2400" b="1" u="none" strike="noStrike" dirty="0" smtClean="0">
              <a:latin typeface="Times New Roman" pitchFamily="18" charset="0"/>
              <a:cs typeface="Times New Roman" pitchFamily="18" charset="0"/>
            </a:rPr>
            <a:t>«</a:t>
          </a:r>
          <a:r>
            <a:rPr lang="ru-RU" sz="2200" b="1" u="none" strike="noStrike" dirty="0" smtClean="0">
              <a:latin typeface="Times New Roman" pitchFamily="18" charset="0"/>
              <a:cs typeface="Times New Roman" pitchFamily="18" charset="0"/>
            </a:rPr>
            <a:t>Муниципальная политика»</a:t>
          </a:r>
          <a:endParaRPr lang="ru-RU" sz="2200" b="1" dirty="0">
            <a:latin typeface="Times New Roman" pitchFamily="18" charset="0"/>
            <a:cs typeface="Times New Roman" pitchFamily="18" charset="0"/>
          </a:endParaRPr>
        </a:p>
      </dgm:t>
    </dgm:pt>
    <dgm:pt modelId="{ADBC5961-3CBA-4133-938B-F02164B442B7}" type="parTrans" cxnId="{77D70FC2-A8A4-4D4C-8CD1-BF91E6D63E4B}">
      <dgm:prSet/>
      <dgm:spPr/>
      <dgm:t>
        <a:bodyPr/>
        <a:lstStyle/>
        <a:p>
          <a:endParaRPr lang="ru-RU"/>
        </a:p>
      </dgm:t>
    </dgm:pt>
    <dgm:pt modelId="{D69EC27B-FDD5-4F7E-B2DC-F8B7684FC341}" type="sibTrans" cxnId="{77D70FC2-A8A4-4D4C-8CD1-BF91E6D63E4B}">
      <dgm:prSet/>
      <dgm:spPr/>
      <dgm:t>
        <a:bodyPr/>
        <a:lstStyle/>
        <a:p>
          <a:endParaRPr lang="ru-RU"/>
        </a:p>
      </dgm:t>
    </dgm:pt>
    <dgm:pt modelId="{A2E2CFBD-9619-467D-B955-ADAAE4B99E5A}">
      <dgm:prSet phldrT="[Текст]" custT="1"/>
      <dgm:spPr/>
      <dgm:t>
        <a:bodyPr/>
        <a:lstStyle/>
        <a:p>
          <a:r>
            <a:rPr lang="ru-RU" sz="2000" b="1" u="none" strike="noStrike" dirty="0" smtClean="0">
              <a:latin typeface="Times New Roman" pitchFamily="18" charset="0"/>
              <a:cs typeface="Times New Roman" pitchFamily="18" charset="0"/>
            </a:rPr>
            <a:t>«</a:t>
          </a:r>
          <a:r>
            <a:rPr lang="ru-RU" sz="2000" b="1" u="none" strike="noStrike" dirty="0" err="1" smtClean="0">
              <a:latin typeface="Times New Roman" pitchFamily="18" charset="0"/>
              <a:cs typeface="Times New Roman" pitchFamily="18" charset="0"/>
            </a:rPr>
            <a:t>Экономичес</a:t>
          </a:r>
          <a:r>
            <a:rPr lang="ru-RU" sz="2000" b="1" u="none" strike="noStrike" dirty="0" smtClean="0">
              <a:latin typeface="Times New Roman" pitchFamily="18" charset="0"/>
              <a:cs typeface="Times New Roman" pitchFamily="18" charset="0"/>
            </a:rPr>
            <a:t> кое развитие и инновационная экономика города Волгодонска»</a:t>
          </a:r>
          <a:endParaRPr lang="ru-RU" sz="2000" dirty="0"/>
        </a:p>
      </dgm:t>
    </dgm:pt>
    <dgm:pt modelId="{5FE8EFD6-98AB-4D4B-B2A1-0602DD212DB5}" type="parTrans" cxnId="{0ACEB009-158F-4122-BED2-DD40B4F3CBE1}">
      <dgm:prSet/>
      <dgm:spPr/>
      <dgm:t>
        <a:bodyPr/>
        <a:lstStyle/>
        <a:p>
          <a:endParaRPr lang="ru-RU"/>
        </a:p>
      </dgm:t>
    </dgm:pt>
    <dgm:pt modelId="{70DBBC57-A2E2-4F82-A69E-FF59336BA80E}" type="sibTrans" cxnId="{0ACEB009-158F-4122-BED2-DD40B4F3CBE1}">
      <dgm:prSet/>
      <dgm:spPr/>
      <dgm:t>
        <a:bodyPr/>
        <a:lstStyle/>
        <a:p>
          <a:endParaRPr lang="ru-RU"/>
        </a:p>
      </dgm:t>
    </dgm:pt>
    <dgm:pt modelId="{195C57D7-4E50-4632-85AC-D3403F51A4F8}">
      <dgm:prSet phldrT="[Текст]" custT="1"/>
      <dgm:spPr/>
      <dgm:t>
        <a:bodyPr/>
        <a:lstStyle/>
        <a:p>
          <a:r>
            <a:rPr lang="ru-RU" sz="2200" b="1" u="none" strike="noStrike" dirty="0" smtClean="0">
              <a:latin typeface="Times New Roman" pitchFamily="18" charset="0"/>
              <a:cs typeface="Times New Roman" pitchFamily="18" charset="0"/>
            </a:rPr>
            <a:t>«Управление </a:t>
          </a:r>
          <a:r>
            <a:rPr lang="ru-RU" sz="2200" b="1" u="none" strike="noStrike" dirty="0" err="1" smtClean="0">
              <a:latin typeface="Times New Roman" pitchFamily="18" charset="0"/>
              <a:cs typeface="Times New Roman" pitchFamily="18" charset="0"/>
            </a:rPr>
            <a:t>муниципаль</a:t>
          </a:r>
          <a:r>
            <a:rPr lang="ru-RU" sz="2200" b="1" u="none" strike="noStrike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200" b="1" u="none" strike="noStrike" dirty="0" err="1" smtClean="0">
              <a:latin typeface="Times New Roman" pitchFamily="18" charset="0"/>
              <a:cs typeface="Times New Roman" pitchFamily="18" charset="0"/>
            </a:rPr>
            <a:t>ным</a:t>
          </a:r>
          <a:r>
            <a:rPr lang="ru-RU" sz="2200" b="1" u="none" strike="noStrike" dirty="0" smtClean="0">
              <a:latin typeface="Times New Roman" pitchFamily="18" charset="0"/>
              <a:cs typeface="Times New Roman" pitchFamily="18" charset="0"/>
            </a:rPr>
            <a:t> имуществом»</a:t>
          </a:r>
        </a:p>
      </dgm:t>
    </dgm:pt>
    <dgm:pt modelId="{C6077CF6-E339-4E8F-9EB6-5642CF487AD6}" type="parTrans" cxnId="{B8B1CCB6-F130-4793-BA2C-1B97BD70E6B5}">
      <dgm:prSet/>
      <dgm:spPr/>
      <dgm:t>
        <a:bodyPr/>
        <a:lstStyle/>
        <a:p>
          <a:endParaRPr lang="ru-RU"/>
        </a:p>
      </dgm:t>
    </dgm:pt>
    <dgm:pt modelId="{7F83A967-DB05-4FE7-873E-0218F37B916A}" type="sibTrans" cxnId="{B8B1CCB6-F130-4793-BA2C-1B97BD70E6B5}">
      <dgm:prSet/>
      <dgm:spPr/>
      <dgm:t>
        <a:bodyPr/>
        <a:lstStyle/>
        <a:p>
          <a:endParaRPr lang="ru-RU"/>
        </a:p>
      </dgm:t>
    </dgm:pt>
    <dgm:pt modelId="{F82DD45A-A114-409E-8F0B-CD209DB0D6FE}">
      <dgm:prSet phldrT="[Текст]" custT="1"/>
      <dgm:spPr/>
      <dgm:t>
        <a:bodyPr/>
        <a:lstStyle/>
        <a:p>
          <a:r>
            <a:rPr lang="ru-RU" sz="2200" b="1" u="none" strike="noStrike" dirty="0" smtClean="0">
              <a:latin typeface="Times New Roman" pitchFamily="18" charset="0"/>
              <a:cs typeface="Times New Roman" pitchFamily="18" charset="0"/>
            </a:rPr>
            <a:t>«Управление </a:t>
          </a:r>
          <a:r>
            <a:rPr lang="ru-RU" sz="2200" b="1" u="none" strike="noStrike" dirty="0" err="1" smtClean="0">
              <a:latin typeface="Times New Roman" pitchFamily="18" charset="0"/>
              <a:cs typeface="Times New Roman" pitchFamily="18" charset="0"/>
            </a:rPr>
            <a:t>муниципаль</a:t>
          </a:r>
          <a:endParaRPr lang="ru-RU" sz="2200" b="1" u="none" strike="noStrike" dirty="0" smtClean="0">
            <a:latin typeface="Times New Roman" pitchFamily="18" charset="0"/>
            <a:cs typeface="Times New Roman" pitchFamily="18" charset="0"/>
          </a:endParaRPr>
        </a:p>
        <a:p>
          <a:r>
            <a:rPr lang="ru-RU" sz="2200" b="1" u="none" strike="noStrike" dirty="0" err="1" smtClean="0">
              <a:latin typeface="Times New Roman" pitchFamily="18" charset="0"/>
              <a:cs typeface="Times New Roman" pitchFamily="18" charset="0"/>
            </a:rPr>
            <a:t>ными</a:t>
          </a:r>
          <a:r>
            <a:rPr lang="ru-RU" sz="2200" b="1" u="none" strike="noStrike" dirty="0" smtClean="0">
              <a:latin typeface="Times New Roman" pitchFamily="18" charset="0"/>
              <a:cs typeface="Times New Roman" pitchFamily="18" charset="0"/>
            </a:rPr>
            <a:t> финансами»</a:t>
          </a:r>
          <a:endParaRPr lang="ru-RU" sz="2200" b="1" u="none" strike="noStrike" dirty="0">
            <a:latin typeface="Times New Roman" pitchFamily="18" charset="0"/>
            <a:cs typeface="Times New Roman" pitchFamily="18" charset="0"/>
          </a:endParaRPr>
        </a:p>
      </dgm:t>
    </dgm:pt>
    <dgm:pt modelId="{1A0319E1-D1FA-4000-A970-DDFB96CDBEF8}" type="sibTrans" cxnId="{FAB10A8A-38C9-4FCD-90EA-BEEBB6632C1B}">
      <dgm:prSet/>
      <dgm:spPr/>
      <dgm:t>
        <a:bodyPr/>
        <a:lstStyle/>
        <a:p>
          <a:endParaRPr lang="ru-RU"/>
        </a:p>
      </dgm:t>
    </dgm:pt>
    <dgm:pt modelId="{4E345427-17F8-458D-9035-FEC81900B882}" type="parTrans" cxnId="{FAB10A8A-38C9-4FCD-90EA-BEEBB6632C1B}">
      <dgm:prSet/>
      <dgm:spPr/>
      <dgm:t>
        <a:bodyPr/>
        <a:lstStyle/>
        <a:p>
          <a:endParaRPr lang="ru-RU"/>
        </a:p>
      </dgm:t>
    </dgm:pt>
    <dgm:pt modelId="{6BD4F414-28E1-4AF0-A752-3F3E3F81E72A}" type="pres">
      <dgm:prSet presAssocID="{80C2E071-7A85-46C2-B974-357DE8178D8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58B3FA2-1D65-4AC3-B0C5-5E523DFD1D46}" type="pres">
      <dgm:prSet presAssocID="{80C2E071-7A85-46C2-B974-357DE8178D8A}" presName="bkgdShp" presStyleLbl="alignAccFollowNode1" presStyleIdx="0" presStyleCnt="1" custLinFactNeighborX="220" custLinFactNeighborY="2693"/>
      <dgm:spPr/>
      <dgm:t>
        <a:bodyPr/>
        <a:lstStyle/>
        <a:p>
          <a:endParaRPr lang="ru-RU"/>
        </a:p>
      </dgm:t>
    </dgm:pt>
    <dgm:pt modelId="{54A6CC70-7B0C-4B32-82D6-1160DDDCDEA2}" type="pres">
      <dgm:prSet presAssocID="{80C2E071-7A85-46C2-B974-357DE8178D8A}" presName="linComp" presStyleCnt="0"/>
      <dgm:spPr/>
      <dgm:t>
        <a:bodyPr/>
        <a:lstStyle/>
        <a:p>
          <a:endParaRPr lang="ru-RU"/>
        </a:p>
      </dgm:t>
    </dgm:pt>
    <dgm:pt modelId="{90218F8A-2045-4508-9872-CD835F7236F1}" type="pres">
      <dgm:prSet presAssocID="{11F5DCE0-30D0-43DB-838C-2C4C8CBB5D7C}" presName="compNode" presStyleCnt="0"/>
      <dgm:spPr/>
      <dgm:t>
        <a:bodyPr/>
        <a:lstStyle/>
        <a:p>
          <a:endParaRPr lang="ru-RU"/>
        </a:p>
      </dgm:t>
    </dgm:pt>
    <dgm:pt modelId="{D24FA02B-1F74-4BE9-990D-A0777F3E12CC}" type="pres">
      <dgm:prSet presAssocID="{11F5DCE0-30D0-43DB-838C-2C4C8CBB5D7C}" presName="node" presStyleLbl="node1" presStyleIdx="0" presStyleCnt="4" custScaleX="324452" custScaleY="97917" custLinFactNeighborX="-20530" custLinFactNeighborY="20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5B2153-28D1-421A-8EBE-52F896169E30}" type="pres">
      <dgm:prSet presAssocID="{11F5DCE0-30D0-43DB-838C-2C4C8CBB5D7C}" presName="invisiNode" presStyleLbl="node1" presStyleIdx="0" presStyleCnt="4"/>
      <dgm:spPr/>
      <dgm:t>
        <a:bodyPr/>
        <a:lstStyle/>
        <a:p>
          <a:endParaRPr lang="ru-RU"/>
        </a:p>
      </dgm:t>
    </dgm:pt>
    <dgm:pt modelId="{10ECB463-77B1-4865-BC6E-4862849DE13A}" type="pres">
      <dgm:prSet presAssocID="{11F5DCE0-30D0-43DB-838C-2C4C8CBB5D7C}" presName="imagNode" presStyleLbl="fgImgPlace1" presStyleIdx="0" presStyleCnt="4" custScaleX="314828" custScaleY="84295" custLinFactNeighborX="-28696" custLinFactNeighborY="580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endParaRPr lang="ru-RU"/>
        </a:p>
      </dgm:t>
    </dgm:pt>
    <dgm:pt modelId="{000E8933-AFC0-4A34-A48A-E5C8CB6F58ED}" type="pres">
      <dgm:prSet presAssocID="{D69EC27B-FDD5-4F7E-B2DC-F8B7684FC341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128EEA3-FF4B-4FC3-BF29-E59E55A8C67C}" type="pres">
      <dgm:prSet presAssocID="{F82DD45A-A114-409E-8F0B-CD209DB0D6FE}" presName="compNode" presStyleCnt="0"/>
      <dgm:spPr/>
      <dgm:t>
        <a:bodyPr/>
        <a:lstStyle/>
        <a:p>
          <a:endParaRPr lang="ru-RU"/>
        </a:p>
      </dgm:t>
    </dgm:pt>
    <dgm:pt modelId="{3E2A8B99-511F-4583-B96F-7064B2F51AB4}" type="pres">
      <dgm:prSet presAssocID="{F82DD45A-A114-409E-8F0B-CD209DB0D6FE}" presName="node" presStyleLbl="node1" presStyleIdx="1" presStyleCnt="4" custScaleX="344040" custScaleY="97349" custLinFactNeighborX="-10842" custLinFactNeighborY="15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28AE58-734E-4932-992D-1274FDF524B1}" type="pres">
      <dgm:prSet presAssocID="{F82DD45A-A114-409E-8F0B-CD209DB0D6FE}" presName="invisiNode" presStyleLbl="node1" presStyleIdx="1" presStyleCnt="4"/>
      <dgm:spPr/>
      <dgm:t>
        <a:bodyPr/>
        <a:lstStyle/>
        <a:p>
          <a:endParaRPr lang="ru-RU"/>
        </a:p>
      </dgm:t>
    </dgm:pt>
    <dgm:pt modelId="{DFCFA718-A492-4D9C-9664-681BBEA7F88E}" type="pres">
      <dgm:prSet presAssocID="{F82DD45A-A114-409E-8F0B-CD209DB0D6FE}" presName="imagNode" presStyleLbl="fgImgPlace1" presStyleIdx="1" presStyleCnt="4" custScaleX="321998" custScaleY="81966" custLinFactNeighborX="-3841" custLinFactNeighborY="4407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7000" b="-7000"/>
          </a:stretch>
        </a:blipFill>
      </dgm:spPr>
      <dgm:t>
        <a:bodyPr/>
        <a:lstStyle/>
        <a:p>
          <a:endParaRPr lang="ru-RU"/>
        </a:p>
      </dgm:t>
    </dgm:pt>
    <dgm:pt modelId="{1EE6E652-AB48-4176-8304-0D9ADAF31937}" type="pres">
      <dgm:prSet presAssocID="{1A0319E1-D1FA-4000-A970-DDFB96CDBEF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032CE28F-6DB1-499E-BAAF-AB0DC034C8B7}" type="pres">
      <dgm:prSet presAssocID="{A2E2CFBD-9619-467D-B955-ADAAE4B99E5A}" presName="compNode" presStyleCnt="0"/>
      <dgm:spPr/>
      <dgm:t>
        <a:bodyPr/>
        <a:lstStyle/>
        <a:p>
          <a:endParaRPr lang="ru-RU"/>
        </a:p>
      </dgm:t>
    </dgm:pt>
    <dgm:pt modelId="{5BA89B16-F847-49C7-9512-EF92E1F46051}" type="pres">
      <dgm:prSet presAssocID="{A2E2CFBD-9619-467D-B955-ADAAE4B99E5A}" presName="node" presStyleLbl="node1" presStyleIdx="2" presStyleCnt="4" custScaleX="352445" custScaleY="97633" custLinFactNeighborX="16131" custLinFactNeighborY="18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9E96DC-4914-4FFB-B831-0F2C7D033561}" type="pres">
      <dgm:prSet presAssocID="{A2E2CFBD-9619-467D-B955-ADAAE4B99E5A}" presName="invisiNode" presStyleLbl="node1" presStyleIdx="2" presStyleCnt="4"/>
      <dgm:spPr/>
      <dgm:t>
        <a:bodyPr/>
        <a:lstStyle/>
        <a:p>
          <a:endParaRPr lang="ru-RU"/>
        </a:p>
      </dgm:t>
    </dgm:pt>
    <dgm:pt modelId="{90EDA689-C6A9-4BF9-873A-1B195D88CDA8}" type="pres">
      <dgm:prSet presAssocID="{A2E2CFBD-9619-467D-B955-ADAAE4B99E5A}" presName="imagNode" presStyleLbl="fgImgPlace1" presStyleIdx="2" presStyleCnt="4" custScaleX="360590" custScaleY="84531" custLinFactNeighborX="12760" custLinFactNeighborY="290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17000" b="-17000"/>
          </a:stretch>
        </a:blipFill>
      </dgm:spPr>
      <dgm:t>
        <a:bodyPr/>
        <a:lstStyle/>
        <a:p>
          <a:endParaRPr lang="ru-RU"/>
        </a:p>
      </dgm:t>
    </dgm:pt>
    <dgm:pt modelId="{EA33596F-D859-464E-95D8-087E28DEF9BD}" type="pres">
      <dgm:prSet presAssocID="{70DBBC57-A2E2-4F82-A69E-FF59336BA80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DD72793-A490-4B09-BCBC-8A32A13F8476}" type="pres">
      <dgm:prSet presAssocID="{195C57D7-4E50-4632-85AC-D3403F51A4F8}" presName="compNode" presStyleCnt="0"/>
      <dgm:spPr/>
      <dgm:t>
        <a:bodyPr/>
        <a:lstStyle/>
        <a:p>
          <a:endParaRPr lang="ru-RU"/>
        </a:p>
      </dgm:t>
    </dgm:pt>
    <dgm:pt modelId="{32E174C6-7BD8-43F5-836E-9E34A1995DFF}" type="pres">
      <dgm:prSet presAssocID="{195C57D7-4E50-4632-85AC-D3403F51A4F8}" presName="node" presStyleLbl="node1" presStyleIdx="3" presStyleCnt="4" custScaleX="346023" custScaleY="98707" custLinFactNeighborX="22407" custLinFactNeighborY="-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552885-A08F-4BCF-AD29-3D47D9976ACF}" type="pres">
      <dgm:prSet presAssocID="{195C57D7-4E50-4632-85AC-D3403F51A4F8}" presName="invisiNode" presStyleLbl="node1" presStyleIdx="3" presStyleCnt="4"/>
      <dgm:spPr/>
      <dgm:t>
        <a:bodyPr/>
        <a:lstStyle/>
        <a:p>
          <a:endParaRPr lang="ru-RU"/>
        </a:p>
      </dgm:t>
    </dgm:pt>
    <dgm:pt modelId="{FA9CCA22-3044-4F0A-B2F6-AD46B54AF067}" type="pres">
      <dgm:prSet presAssocID="{195C57D7-4E50-4632-85AC-D3403F51A4F8}" presName="imagNode" presStyleLbl="fgImgPlace1" presStyleIdx="3" presStyleCnt="4" custScaleX="323604" custScaleY="84076" custLinFactNeighborX="26598" custLinFactNeighborY="3257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0000" r="-10000"/>
          </a:stretch>
        </a:blipFill>
      </dgm:spPr>
      <dgm:t>
        <a:bodyPr/>
        <a:lstStyle/>
        <a:p>
          <a:endParaRPr lang="ru-RU"/>
        </a:p>
      </dgm:t>
    </dgm:pt>
  </dgm:ptLst>
  <dgm:cxnLst>
    <dgm:cxn modelId="{8E1F13DB-A656-40F9-8C91-609B538F8DB5}" type="presOf" srcId="{11F5DCE0-30D0-43DB-838C-2C4C8CBB5D7C}" destId="{D24FA02B-1F74-4BE9-990D-A0777F3E12CC}" srcOrd="0" destOrd="0" presId="urn:microsoft.com/office/officeart/2005/8/layout/pList2#3"/>
    <dgm:cxn modelId="{FAB10A8A-38C9-4FCD-90EA-BEEBB6632C1B}" srcId="{80C2E071-7A85-46C2-B974-357DE8178D8A}" destId="{F82DD45A-A114-409E-8F0B-CD209DB0D6FE}" srcOrd="1" destOrd="0" parTransId="{4E345427-17F8-458D-9035-FEC81900B882}" sibTransId="{1A0319E1-D1FA-4000-A970-DDFB96CDBEF8}"/>
    <dgm:cxn modelId="{C07AF9F0-EC4E-43F6-834B-6B46577071BC}" type="presOf" srcId="{F82DD45A-A114-409E-8F0B-CD209DB0D6FE}" destId="{3E2A8B99-511F-4583-B96F-7064B2F51AB4}" srcOrd="0" destOrd="0" presId="urn:microsoft.com/office/officeart/2005/8/layout/pList2#3"/>
    <dgm:cxn modelId="{1F0B6D1B-909D-48AE-BF39-110F46BC9F7A}" type="presOf" srcId="{80C2E071-7A85-46C2-B974-357DE8178D8A}" destId="{6BD4F414-28E1-4AF0-A752-3F3E3F81E72A}" srcOrd="0" destOrd="0" presId="urn:microsoft.com/office/officeart/2005/8/layout/pList2#3"/>
    <dgm:cxn modelId="{7930400C-4221-4AF2-A432-AEB99F75B8C0}" type="presOf" srcId="{D69EC27B-FDD5-4F7E-B2DC-F8B7684FC341}" destId="{000E8933-AFC0-4A34-A48A-E5C8CB6F58ED}" srcOrd="0" destOrd="0" presId="urn:microsoft.com/office/officeart/2005/8/layout/pList2#3"/>
    <dgm:cxn modelId="{77D70FC2-A8A4-4D4C-8CD1-BF91E6D63E4B}" srcId="{80C2E071-7A85-46C2-B974-357DE8178D8A}" destId="{11F5DCE0-30D0-43DB-838C-2C4C8CBB5D7C}" srcOrd="0" destOrd="0" parTransId="{ADBC5961-3CBA-4133-938B-F02164B442B7}" sibTransId="{D69EC27B-FDD5-4F7E-B2DC-F8B7684FC341}"/>
    <dgm:cxn modelId="{74BBC97C-AD45-4461-A440-418AA775A97F}" type="presOf" srcId="{70DBBC57-A2E2-4F82-A69E-FF59336BA80E}" destId="{EA33596F-D859-464E-95D8-087E28DEF9BD}" srcOrd="0" destOrd="0" presId="urn:microsoft.com/office/officeart/2005/8/layout/pList2#3"/>
    <dgm:cxn modelId="{0ACEB009-158F-4122-BED2-DD40B4F3CBE1}" srcId="{80C2E071-7A85-46C2-B974-357DE8178D8A}" destId="{A2E2CFBD-9619-467D-B955-ADAAE4B99E5A}" srcOrd="2" destOrd="0" parTransId="{5FE8EFD6-98AB-4D4B-B2A1-0602DD212DB5}" sibTransId="{70DBBC57-A2E2-4F82-A69E-FF59336BA80E}"/>
    <dgm:cxn modelId="{56E4DC62-2E27-45DF-801B-C6FE430D0F2E}" type="presOf" srcId="{A2E2CFBD-9619-467D-B955-ADAAE4B99E5A}" destId="{5BA89B16-F847-49C7-9512-EF92E1F46051}" srcOrd="0" destOrd="0" presId="urn:microsoft.com/office/officeart/2005/8/layout/pList2#3"/>
    <dgm:cxn modelId="{B8B1CCB6-F130-4793-BA2C-1B97BD70E6B5}" srcId="{80C2E071-7A85-46C2-B974-357DE8178D8A}" destId="{195C57D7-4E50-4632-85AC-D3403F51A4F8}" srcOrd="3" destOrd="0" parTransId="{C6077CF6-E339-4E8F-9EB6-5642CF487AD6}" sibTransId="{7F83A967-DB05-4FE7-873E-0218F37B916A}"/>
    <dgm:cxn modelId="{46579EBF-74EE-4511-B337-B9510A597743}" type="presOf" srcId="{195C57D7-4E50-4632-85AC-D3403F51A4F8}" destId="{32E174C6-7BD8-43F5-836E-9E34A1995DFF}" srcOrd="0" destOrd="0" presId="urn:microsoft.com/office/officeart/2005/8/layout/pList2#3"/>
    <dgm:cxn modelId="{68E4EC15-0790-4581-8DE9-E159A220A85C}" type="presOf" srcId="{1A0319E1-D1FA-4000-A970-DDFB96CDBEF8}" destId="{1EE6E652-AB48-4176-8304-0D9ADAF31937}" srcOrd="0" destOrd="0" presId="urn:microsoft.com/office/officeart/2005/8/layout/pList2#3"/>
    <dgm:cxn modelId="{25902959-C4B9-4187-925A-3BC3A5CE12A2}" type="presParOf" srcId="{6BD4F414-28E1-4AF0-A752-3F3E3F81E72A}" destId="{558B3FA2-1D65-4AC3-B0C5-5E523DFD1D46}" srcOrd="0" destOrd="0" presId="urn:microsoft.com/office/officeart/2005/8/layout/pList2#3"/>
    <dgm:cxn modelId="{72872382-DA7D-4ACB-8892-5308AFA32998}" type="presParOf" srcId="{6BD4F414-28E1-4AF0-A752-3F3E3F81E72A}" destId="{54A6CC70-7B0C-4B32-82D6-1160DDDCDEA2}" srcOrd="1" destOrd="0" presId="urn:microsoft.com/office/officeart/2005/8/layout/pList2#3"/>
    <dgm:cxn modelId="{AA0231D9-BB9A-452F-8D20-729A331BD709}" type="presParOf" srcId="{54A6CC70-7B0C-4B32-82D6-1160DDDCDEA2}" destId="{90218F8A-2045-4508-9872-CD835F7236F1}" srcOrd="0" destOrd="0" presId="urn:microsoft.com/office/officeart/2005/8/layout/pList2#3"/>
    <dgm:cxn modelId="{1AC47BC2-812C-4EAB-90B7-93E8CA9E98DB}" type="presParOf" srcId="{90218F8A-2045-4508-9872-CD835F7236F1}" destId="{D24FA02B-1F74-4BE9-990D-A0777F3E12CC}" srcOrd="0" destOrd="0" presId="urn:microsoft.com/office/officeart/2005/8/layout/pList2#3"/>
    <dgm:cxn modelId="{1F7D44F3-A848-46FD-8B51-C94F6BC03635}" type="presParOf" srcId="{90218F8A-2045-4508-9872-CD835F7236F1}" destId="{5A5B2153-28D1-421A-8EBE-52F896169E30}" srcOrd="1" destOrd="0" presId="urn:microsoft.com/office/officeart/2005/8/layout/pList2#3"/>
    <dgm:cxn modelId="{B8EF66B3-EE2F-4AEF-9B7A-D7C70CD51024}" type="presParOf" srcId="{90218F8A-2045-4508-9872-CD835F7236F1}" destId="{10ECB463-77B1-4865-BC6E-4862849DE13A}" srcOrd="2" destOrd="0" presId="urn:microsoft.com/office/officeart/2005/8/layout/pList2#3"/>
    <dgm:cxn modelId="{93BA4AD3-A2D3-437C-816E-F298EE1903A1}" type="presParOf" srcId="{54A6CC70-7B0C-4B32-82D6-1160DDDCDEA2}" destId="{000E8933-AFC0-4A34-A48A-E5C8CB6F58ED}" srcOrd="1" destOrd="0" presId="urn:microsoft.com/office/officeart/2005/8/layout/pList2#3"/>
    <dgm:cxn modelId="{F26A2376-6E50-4ABD-80E9-51614DB4D05A}" type="presParOf" srcId="{54A6CC70-7B0C-4B32-82D6-1160DDDCDEA2}" destId="{C128EEA3-FF4B-4FC3-BF29-E59E55A8C67C}" srcOrd="2" destOrd="0" presId="urn:microsoft.com/office/officeart/2005/8/layout/pList2#3"/>
    <dgm:cxn modelId="{7208C1EF-5A51-459A-944C-9BA5DCF4BF48}" type="presParOf" srcId="{C128EEA3-FF4B-4FC3-BF29-E59E55A8C67C}" destId="{3E2A8B99-511F-4583-B96F-7064B2F51AB4}" srcOrd="0" destOrd="0" presId="urn:microsoft.com/office/officeart/2005/8/layout/pList2#3"/>
    <dgm:cxn modelId="{6AA34F6D-908C-4ED6-8291-8EC07785811B}" type="presParOf" srcId="{C128EEA3-FF4B-4FC3-BF29-E59E55A8C67C}" destId="{E628AE58-734E-4932-992D-1274FDF524B1}" srcOrd="1" destOrd="0" presId="urn:microsoft.com/office/officeart/2005/8/layout/pList2#3"/>
    <dgm:cxn modelId="{9F16D666-FEB2-4FFF-AE54-7E85361796D9}" type="presParOf" srcId="{C128EEA3-FF4B-4FC3-BF29-E59E55A8C67C}" destId="{DFCFA718-A492-4D9C-9664-681BBEA7F88E}" srcOrd="2" destOrd="0" presId="urn:microsoft.com/office/officeart/2005/8/layout/pList2#3"/>
    <dgm:cxn modelId="{3B25FC3A-96E8-441C-A088-9453F6BE52B9}" type="presParOf" srcId="{54A6CC70-7B0C-4B32-82D6-1160DDDCDEA2}" destId="{1EE6E652-AB48-4176-8304-0D9ADAF31937}" srcOrd="3" destOrd="0" presId="urn:microsoft.com/office/officeart/2005/8/layout/pList2#3"/>
    <dgm:cxn modelId="{356BDA27-3594-4175-9EA7-EF3C78DFEDB2}" type="presParOf" srcId="{54A6CC70-7B0C-4B32-82D6-1160DDDCDEA2}" destId="{032CE28F-6DB1-499E-BAAF-AB0DC034C8B7}" srcOrd="4" destOrd="0" presId="urn:microsoft.com/office/officeart/2005/8/layout/pList2#3"/>
    <dgm:cxn modelId="{5195C75A-4B32-41DE-887A-B9268A6E72E5}" type="presParOf" srcId="{032CE28F-6DB1-499E-BAAF-AB0DC034C8B7}" destId="{5BA89B16-F847-49C7-9512-EF92E1F46051}" srcOrd="0" destOrd="0" presId="urn:microsoft.com/office/officeart/2005/8/layout/pList2#3"/>
    <dgm:cxn modelId="{98C02602-3224-4AF9-8BA7-94109612C1FE}" type="presParOf" srcId="{032CE28F-6DB1-499E-BAAF-AB0DC034C8B7}" destId="{959E96DC-4914-4FFB-B831-0F2C7D033561}" srcOrd="1" destOrd="0" presId="urn:microsoft.com/office/officeart/2005/8/layout/pList2#3"/>
    <dgm:cxn modelId="{B30EDA6C-364D-4C9B-9EA5-24618D78CCDC}" type="presParOf" srcId="{032CE28F-6DB1-499E-BAAF-AB0DC034C8B7}" destId="{90EDA689-C6A9-4BF9-873A-1B195D88CDA8}" srcOrd="2" destOrd="0" presId="urn:microsoft.com/office/officeart/2005/8/layout/pList2#3"/>
    <dgm:cxn modelId="{E98B3820-BF49-4958-8A1E-44045AF7A12D}" type="presParOf" srcId="{54A6CC70-7B0C-4B32-82D6-1160DDDCDEA2}" destId="{EA33596F-D859-464E-95D8-087E28DEF9BD}" srcOrd="5" destOrd="0" presId="urn:microsoft.com/office/officeart/2005/8/layout/pList2#3"/>
    <dgm:cxn modelId="{49BC1F69-9087-461B-BA1B-E466FE918509}" type="presParOf" srcId="{54A6CC70-7B0C-4B32-82D6-1160DDDCDEA2}" destId="{4DD72793-A490-4B09-BCBC-8A32A13F8476}" srcOrd="6" destOrd="0" presId="urn:microsoft.com/office/officeart/2005/8/layout/pList2#3"/>
    <dgm:cxn modelId="{9454D13B-5564-4B3E-B962-831FC66A268E}" type="presParOf" srcId="{4DD72793-A490-4B09-BCBC-8A32A13F8476}" destId="{32E174C6-7BD8-43F5-836E-9E34A1995DFF}" srcOrd="0" destOrd="0" presId="urn:microsoft.com/office/officeart/2005/8/layout/pList2#3"/>
    <dgm:cxn modelId="{D6D2F5D6-D86E-40DF-8640-656A77819450}" type="presParOf" srcId="{4DD72793-A490-4B09-BCBC-8A32A13F8476}" destId="{0A552885-A08F-4BCF-AD29-3D47D9976ACF}" srcOrd="1" destOrd="0" presId="urn:microsoft.com/office/officeart/2005/8/layout/pList2#3"/>
    <dgm:cxn modelId="{49F518BF-8C93-469D-83F1-D4AF04881565}" type="presParOf" srcId="{4DD72793-A490-4B09-BCBC-8A32A13F8476}" destId="{FA9CCA22-3044-4F0A-B2F6-AD46B54AF067}" srcOrd="2" destOrd="0" presId="urn:microsoft.com/office/officeart/2005/8/layout/pList2#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7FD57CBA-DAC2-4361-BA77-851E47E97FBB}" type="doc">
      <dgm:prSet loTypeId="urn:microsoft.com/office/officeart/2005/8/layout/pList2#3" loCatId="list" qsTypeId="urn:microsoft.com/office/officeart/2005/8/quickstyle/simple1" qsCatId="simple" csTypeId="urn:microsoft.com/office/officeart/2005/8/colors/colorful1#8" csCatId="colorful" phldr="1"/>
      <dgm:spPr/>
    </dgm:pt>
    <dgm:pt modelId="{52DE2610-E65B-4515-A52B-2A23D8BA0951}">
      <dgm:prSet phldrT="[Текст]" custT="1"/>
      <dgm:spPr/>
      <dgm:t>
        <a:bodyPr/>
        <a:lstStyle/>
        <a:p>
          <a:r>
            <a:rPr lang="ru-RU" sz="24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Защита прав потребителей в городе Волгодонске </a:t>
          </a:r>
        </a:p>
        <a:p>
          <a:r>
            <a:rPr lang="ru-RU" sz="2400" b="1" i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220,0 тыс. рублей ежегодно</a:t>
          </a:r>
          <a:endParaRPr lang="ru-RU" sz="2400" b="1" i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8C48FA9-2800-4829-8272-5AB84315E6D1}" type="parTrans" cxnId="{5C0E858B-3090-45D3-A9DF-375F5A25595E}">
      <dgm:prSet/>
      <dgm:spPr/>
      <dgm:t>
        <a:bodyPr/>
        <a:lstStyle/>
        <a:p>
          <a:endParaRPr lang="ru-RU"/>
        </a:p>
      </dgm:t>
    </dgm:pt>
    <dgm:pt modelId="{C611FBD4-8D64-4E66-90D7-E996D4B72765}" type="sibTrans" cxnId="{5C0E858B-3090-45D3-A9DF-375F5A25595E}">
      <dgm:prSet/>
      <dgm:spPr/>
      <dgm:t>
        <a:bodyPr/>
        <a:lstStyle/>
        <a:p>
          <a:endParaRPr lang="ru-RU"/>
        </a:p>
      </dgm:t>
    </dgm:pt>
    <dgm:pt modelId="{AC1ACDEA-8F5F-4717-8652-37B36D5E7C5F}">
      <dgm:prSet phldrT="[Текст]" custT="1"/>
      <dgm:spPr/>
      <dgm:t>
        <a:bodyPr/>
        <a:lstStyle/>
        <a:p>
          <a:r>
            <a:rPr lang="ru-RU" sz="24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Развитие туризма в городе Волгодонске </a:t>
          </a:r>
        </a:p>
        <a:p>
          <a:r>
            <a: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2021 год -600,0 тыс. рублей </a:t>
          </a:r>
          <a:endParaRPr lang="ru-RU" sz="24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5160F5E-4BA4-46D7-8C69-985218E9DFF8}" type="parTrans" cxnId="{568934EB-F6EA-41C4-8C3B-5853995C1A25}">
      <dgm:prSet/>
      <dgm:spPr/>
      <dgm:t>
        <a:bodyPr/>
        <a:lstStyle/>
        <a:p>
          <a:endParaRPr lang="ru-RU"/>
        </a:p>
      </dgm:t>
    </dgm:pt>
    <dgm:pt modelId="{59FE6228-8440-45EF-97FE-CCBE7280634D}" type="sibTrans" cxnId="{568934EB-F6EA-41C4-8C3B-5853995C1A25}">
      <dgm:prSet/>
      <dgm:spPr/>
      <dgm:t>
        <a:bodyPr/>
        <a:lstStyle/>
        <a:p>
          <a:endParaRPr lang="ru-RU"/>
        </a:p>
      </dgm:t>
    </dgm:pt>
    <dgm:pt modelId="{60FBE876-11DE-4BB1-815B-B17E1603E8AC}">
      <dgm:prSet phldrT="[Текст]" custT="1"/>
      <dgm:spPr/>
      <dgm:t>
        <a:bodyPr/>
        <a:lstStyle/>
        <a:p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Оптимизация и повышение качества представления государственных и муниципальных услуг на базе МАУ «МФЦ» </a:t>
          </a:r>
        </a:p>
        <a:p>
          <a:r>
            <a: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48,5</a:t>
          </a:r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млн рублей </a:t>
          </a:r>
          <a:endParaRPr lang="ru-RU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CAD1C56-B55B-486B-A944-80FF483A3419}" type="parTrans" cxnId="{C6AABBC3-711B-4E2B-A193-6B14FEBBC7E9}">
      <dgm:prSet/>
      <dgm:spPr/>
      <dgm:t>
        <a:bodyPr/>
        <a:lstStyle/>
        <a:p>
          <a:endParaRPr lang="ru-RU"/>
        </a:p>
      </dgm:t>
    </dgm:pt>
    <dgm:pt modelId="{16C4A608-B3FE-4F59-AF51-A872683A9968}" type="sibTrans" cxnId="{C6AABBC3-711B-4E2B-A193-6B14FEBBC7E9}">
      <dgm:prSet/>
      <dgm:spPr/>
      <dgm:t>
        <a:bodyPr/>
        <a:lstStyle/>
        <a:p>
          <a:endParaRPr lang="ru-RU"/>
        </a:p>
      </dgm:t>
    </dgm:pt>
    <dgm:pt modelId="{9788AF48-3EC5-497C-AE4C-6FE548EDFC5D}">
      <dgm:prSet custT="1"/>
      <dgm:spPr>
        <a:solidFill>
          <a:schemeClr val="accent2">
            <a:lumMod val="60000"/>
            <a:lumOff val="40000"/>
          </a:schemeClr>
        </a:solidFill>
      </dgm:spPr>
      <dgm:t>
        <a:bodyPr anchor="t"/>
        <a:lstStyle/>
        <a:p>
          <a:pPr algn="ctr"/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Финансовое обеспечение деятельности Финансового управления   и Комитета по управлению имуществом города Волгодонска</a:t>
          </a:r>
          <a:endParaRPr lang="ru-RU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ACE1326-E98F-48BA-8C12-6FAEDDCA8907}" type="parTrans" cxnId="{43D5F4BC-ABA6-494F-B24A-929038AA9144}">
      <dgm:prSet/>
      <dgm:spPr/>
      <dgm:t>
        <a:bodyPr/>
        <a:lstStyle/>
        <a:p>
          <a:endParaRPr lang="ru-RU"/>
        </a:p>
      </dgm:t>
    </dgm:pt>
    <dgm:pt modelId="{B23EDFE3-CD79-45A2-9C74-0259C0736BC5}" type="sibTrans" cxnId="{43D5F4BC-ABA6-494F-B24A-929038AA9144}">
      <dgm:prSet/>
      <dgm:spPr/>
      <dgm:t>
        <a:bodyPr/>
        <a:lstStyle/>
        <a:p>
          <a:endParaRPr lang="ru-RU"/>
        </a:p>
      </dgm:t>
    </dgm:pt>
    <dgm:pt modelId="{5A6D65E2-2416-40FF-9687-CEA7C387A58F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pPr algn="ctr"/>
          <a:r>
            <a:rPr lang="ru-RU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Управление муниципальным долгом города Волгодонска</a:t>
          </a:r>
          <a:endParaRPr lang="ru-RU" sz="2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D159393-7280-44DE-A3BB-51F0D1283242}" type="parTrans" cxnId="{C28AF772-78DB-4D84-AB53-88916E8C184E}">
      <dgm:prSet/>
      <dgm:spPr/>
      <dgm:t>
        <a:bodyPr/>
        <a:lstStyle/>
        <a:p>
          <a:endParaRPr lang="ru-RU"/>
        </a:p>
      </dgm:t>
    </dgm:pt>
    <dgm:pt modelId="{1C4C8B21-1DFE-4AC4-A194-B5791B14886F}" type="sibTrans" cxnId="{C28AF772-78DB-4D84-AB53-88916E8C184E}">
      <dgm:prSet/>
      <dgm:spPr/>
      <dgm:t>
        <a:bodyPr/>
        <a:lstStyle/>
        <a:p>
          <a:endParaRPr lang="ru-RU"/>
        </a:p>
      </dgm:t>
    </dgm:pt>
    <dgm:pt modelId="{F25FCBC2-A28E-4995-A258-3ABEE5D4888A}" type="pres">
      <dgm:prSet presAssocID="{7FD57CBA-DAC2-4361-BA77-851E47E97FBB}" presName="Name0" presStyleCnt="0">
        <dgm:presLayoutVars>
          <dgm:dir/>
          <dgm:resizeHandles val="exact"/>
        </dgm:presLayoutVars>
      </dgm:prSet>
      <dgm:spPr/>
    </dgm:pt>
    <dgm:pt modelId="{831B4D1C-90C8-4215-A24B-0CC5486B589E}" type="pres">
      <dgm:prSet presAssocID="{7FD57CBA-DAC2-4361-BA77-851E47E97FBB}" presName="bkgdShp" presStyleLbl="alignAccFollowNode1" presStyleIdx="0" presStyleCnt="1"/>
      <dgm:spPr/>
    </dgm:pt>
    <dgm:pt modelId="{18B8FF35-7BB3-4650-AE18-BCDC5B2461F2}" type="pres">
      <dgm:prSet presAssocID="{7FD57CBA-DAC2-4361-BA77-851E47E97FBB}" presName="linComp" presStyleCnt="0"/>
      <dgm:spPr/>
    </dgm:pt>
    <dgm:pt modelId="{329C992D-331E-4111-B125-B34C4E37B582}" type="pres">
      <dgm:prSet presAssocID="{52DE2610-E65B-4515-A52B-2A23D8BA0951}" presName="compNode" presStyleCnt="0"/>
      <dgm:spPr/>
    </dgm:pt>
    <dgm:pt modelId="{EABBC663-48D7-4198-83D8-4A45E5D63E9F}" type="pres">
      <dgm:prSet presAssocID="{52DE2610-E65B-4515-A52B-2A23D8BA0951}" presName="node" presStyleLbl="node1" presStyleIdx="0" presStyleCnt="5" custScaleX="184304" custLinFactNeighborX="-13393" custLinFactNeighborY="-6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2FFEB2-6E0E-44C5-9A56-DB124C66F251}" type="pres">
      <dgm:prSet presAssocID="{52DE2610-E65B-4515-A52B-2A23D8BA0951}" presName="invisiNode" presStyleLbl="node1" presStyleIdx="0" presStyleCnt="5"/>
      <dgm:spPr/>
    </dgm:pt>
    <dgm:pt modelId="{6B2BFE45-583F-4B72-9C6C-F83C43D0D633}" type="pres">
      <dgm:prSet presAssocID="{52DE2610-E65B-4515-A52B-2A23D8BA0951}" presName="imagNode" presStyleLbl="fgImgPlace1" presStyleIdx="0" presStyleCnt="5" custScaleX="169949" custScaleY="111125" custLinFactNeighborX="-10158" custLinFactNeighborY="459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0218FBC8-2291-42B2-9FEB-5D549CD2880A}" type="pres">
      <dgm:prSet presAssocID="{C611FBD4-8D64-4E66-90D7-E996D4B7276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5E2CE4B4-1186-427D-A926-8DBF0A317BB1}" type="pres">
      <dgm:prSet presAssocID="{AC1ACDEA-8F5F-4717-8652-37B36D5E7C5F}" presName="compNode" presStyleCnt="0"/>
      <dgm:spPr/>
    </dgm:pt>
    <dgm:pt modelId="{91BED2CA-04C7-4F60-A4A9-6EF7C68FAD77}" type="pres">
      <dgm:prSet presAssocID="{AC1ACDEA-8F5F-4717-8652-37B36D5E7C5F}" presName="node" presStyleLbl="node1" presStyleIdx="1" presStyleCnt="5" custScaleX="150683" custScaleY="995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6EDD29-4AAD-4CFA-A977-616B333A3D22}" type="pres">
      <dgm:prSet presAssocID="{AC1ACDEA-8F5F-4717-8652-37B36D5E7C5F}" presName="invisiNode" presStyleLbl="node1" presStyleIdx="1" presStyleCnt="5"/>
      <dgm:spPr/>
    </dgm:pt>
    <dgm:pt modelId="{CCD47526-06CF-476A-BEF2-E744455B5D8F}" type="pres">
      <dgm:prSet presAssocID="{AC1ACDEA-8F5F-4717-8652-37B36D5E7C5F}" presName="imagNode" presStyleLbl="fgImgPlace1" presStyleIdx="1" presStyleCnt="5" custScaleX="149279" custScaleY="100042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000" r="-1000"/>
          </a:stretch>
        </a:blipFill>
      </dgm:spPr>
    </dgm:pt>
    <dgm:pt modelId="{2D8E0F4D-CDDA-4DC0-B177-E052EC185BDE}" type="pres">
      <dgm:prSet presAssocID="{59FE6228-8440-45EF-97FE-CCBE7280634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AB5F7B9-5395-4EF6-B424-C0501101EA35}" type="pres">
      <dgm:prSet presAssocID="{60FBE876-11DE-4BB1-815B-B17E1603E8AC}" presName="compNode" presStyleCnt="0"/>
      <dgm:spPr/>
    </dgm:pt>
    <dgm:pt modelId="{AE28BAD8-3A0D-42A0-B992-7A67A8A233FD}" type="pres">
      <dgm:prSet presAssocID="{60FBE876-11DE-4BB1-815B-B17E1603E8AC}" presName="node" presStyleLbl="node1" presStyleIdx="2" presStyleCnt="5" custScaleX="1971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EFEAC0-A7DD-4335-8838-71730ADF2E3D}" type="pres">
      <dgm:prSet presAssocID="{60FBE876-11DE-4BB1-815B-B17E1603E8AC}" presName="invisiNode" presStyleLbl="node1" presStyleIdx="2" presStyleCnt="5"/>
      <dgm:spPr/>
    </dgm:pt>
    <dgm:pt modelId="{89AEA706-472A-47EA-9F8E-7B03639238E9}" type="pres">
      <dgm:prSet presAssocID="{60FBE876-11DE-4BB1-815B-B17E1603E8AC}" presName="imagNode" presStyleLbl="fgImgPlace1" presStyleIdx="2" presStyleCnt="5" custScaleX="131563" custScaleY="9759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612B17D3-99CF-4A06-B3E5-F1ACA0B155AF}" type="pres">
      <dgm:prSet presAssocID="{16C4A608-B3FE-4F59-AF51-A872683A996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002B5712-52D0-4D93-BCCB-D33DA6FDD62C}" type="pres">
      <dgm:prSet presAssocID="{9788AF48-3EC5-497C-AE4C-6FE548EDFC5D}" presName="compNode" presStyleCnt="0"/>
      <dgm:spPr/>
    </dgm:pt>
    <dgm:pt modelId="{E32C2464-031F-4DDD-B2F1-B460234AD709}" type="pres">
      <dgm:prSet presAssocID="{9788AF48-3EC5-497C-AE4C-6FE548EDFC5D}" presName="node" presStyleLbl="node1" presStyleIdx="3" presStyleCnt="5" custScaleX="146504" custLinFactNeighborX="10452" custLinFactNeighborY="-6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1E40D0-D02A-4BB4-B4D1-CE3972F81CDD}" type="pres">
      <dgm:prSet presAssocID="{9788AF48-3EC5-497C-AE4C-6FE548EDFC5D}" presName="invisiNode" presStyleLbl="node1" presStyleIdx="3" presStyleCnt="5"/>
      <dgm:spPr/>
    </dgm:pt>
    <dgm:pt modelId="{19F4484F-4C69-4D40-BC6D-862D9E14A979}" type="pres">
      <dgm:prSet presAssocID="{9788AF48-3EC5-497C-AE4C-6FE548EDFC5D}" presName="imagNode" presStyleLbl="fgImgPlace1" presStyleIdx="3" presStyleCnt="5" custScaleX="140567" custScaleY="97596" custLinFactNeighborX="-6020" custLinFactNeighborY="1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5000" r="-15000"/>
          </a:stretch>
        </a:blipFill>
      </dgm:spPr>
    </dgm:pt>
    <dgm:pt modelId="{C48288A8-8A33-42FC-A3C5-D5BAC011CE30}" type="pres">
      <dgm:prSet presAssocID="{B23EDFE3-CD79-45A2-9C74-0259C0736BC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8734DAA7-8030-4304-A079-E05A9BD44AE1}" type="pres">
      <dgm:prSet presAssocID="{5A6D65E2-2416-40FF-9687-CEA7C387A58F}" presName="compNode" presStyleCnt="0"/>
      <dgm:spPr/>
    </dgm:pt>
    <dgm:pt modelId="{3C0B7B50-EF00-459E-BEC2-6A3E6874080C}" type="pres">
      <dgm:prSet presAssocID="{5A6D65E2-2416-40FF-9687-CEA7C387A58F}" presName="node" presStyleLbl="node1" presStyleIdx="4" presStyleCnt="5" custScaleX="158987" custLinFactNeighborX="17986" custLinFactNeighborY="8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5E26DA-6A09-4C6C-BCFA-FD63FB7BB321}" type="pres">
      <dgm:prSet presAssocID="{5A6D65E2-2416-40FF-9687-CEA7C387A58F}" presName="invisiNode" presStyleLbl="node1" presStyleIdx="4" presStyleCnt="5"/>
      <dgm:spPr/>
    </dgm:pt>
    <dgm:pt modelId="{E8F6E80F-5D87-4FD3-A7B1-BD2BD08C6925}" type="pres">
      <dgm:prSet presAssocID="{5A6D65E2-2416-40FF-9687-CEA7C387A58F}" presName="imagNode" presStyleLbl="fgImgPlace1" presStyleIdx="4" presStyleCnt="5" custScaleX="138430" custScaleY="97595" custLinFactNeighborX="4022" custLinFactNeighborY="0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6000" r="-26000"/>
          </a:stretch>
        </a:blipFill>
      </dgm:spPr>
    </dgm:pt>
  </dgm:ptLst>
  <dgm:cxnLst>
    <dgm:cxn modelId="{C637435E-2CED-4BF0-A092-0D2762230432}" type="presOf" srcId="{C611FBD4-8D64-4E66-90D7-E996D4B72765}" destId="{0218FBC8-2291-42B2-9FEB-5D549CD2880A}" srcOrd="0" destOrd="0" presId="urn:microsoft.com/office/officeart/2005/8/layout/pList2#3"/>
    <dgm:cxn modelId="{568934EB-F6EA-41C4-8C3B-5853995C1A25}" srcId="{7FD57CBA-DAC2-4361-BA77-851E47E97FBB}" destId="{AC1ACDEA-8F5F-4717-8652-37B36D5E7C5F}" srcOrd="1" destOrd="0" parTransId="{65160F5E-4BA4-46D7-8C69-985218E9DFF8}" sibTransId="{59FE6228-8440-45EF-97FE-CCBE7280634D}"/>
    <dgm:cxn modelId="{6A50F6EA-F636-4FDC-8616-FDFDD4B1BAE4}" type="presOf" srcId="{9788AF48-3EC5-497C-AE4C-6FE548EDFC5D}" destId="{E32C2464-031F-4DDD-B2F1-B460234AD709}" srcOrd="0" destOrd="0" presId="urn:microsoft.com/office/officeart/2005/8/layout/pList2#3"/>
    <dgm:cxn modelId="{C3DB5067-9C18-4708-84B9-F80D890D209F}" type="presOf" srcId="{16C4A608-B3FE-4F59-AF51-A872683A9968}" destId="{612B17D3-99CF-4A06-B3E5-F1ACA0B155AF}" srcOrd="0" destOrd="0" presId="urn:microsoft.com/office/officeart/2005/8/layout/pList2#3"/>
    <dgm:cxn modelId="{C6AABBC3-711B-4E2B-A193-6B14FEBBC7E9}" srcId="{7FD57CBA-DAC2-4361-BA77-851E47E97FBB}" destId="{60FBE876-11DE-4BB1-815B-B17E1603E8AC}" srcOrd="2" destOrd="0" parTransId="{9CAD1C56-B55B-486B-A944-80FF483A3419}" sibTransId="{16C4A608-B3FE-4F59-AF51-A872683A9968}"/>
    <dgm:cxn modelId="{C28AF772-78DB-4D84-AB53-88916E8C184E}" srcId="{7FD57CBA-DAC2-4361-BA77-851E47E97FBB}" destId="{5A6D65E2-2416-40FF-9687-CEA7C387A58F}" srcOrd="4" destOrd="0" parTransId="{6D159393-7280-44DE-A3BB-51F0D1283242}" sibTransId="{1C4C8B21-1DFE-4AC4-A194-B5791B14886F}"/>
    <dgm:cxn modelId="{813BFE82-60EE-4F40-BF3F-F193937FC7E2}" type="presOf" srcId="{7FD57CBA-DAC2-4361-BA77-851E47E97FBB}" destId="{F25FCBC2-A28E-4995-A258-3ABEE5D4888A}" srcOrd="0" destOrd="0" presId="urn:microsoft.com/office/officeart/2005/8/layout/pList2#3"/>
    <dgm:cxn modelId="{CC05B470-B11C-4BF4-8DCC-F63E0B4AD506}" type="presOf" srcId="{B23EDFE3-CD79-45A2-9C74-0259C0736BC5}" destId="{C48288A8-8A33-42FC-A3C5-D5BAC011CE30}" srcOrd="0" destOrd="0" presId="urn:microsoft.com/office/officeart/2005/8/layout/pList2#3"/>
    <dgm:cxn modelId="{5C638E13-32B3-433C-AE91-6C211E767F70}" type="presOf" srcId="{52DE2610-E65B-4515-A52B-2A23D8BA0951}" destId="{EABBC663-48D7-4198-83D8-4A45E5D63E9F}" srcOrd="0" destOrd="0" presId="urn:microsoft.com/office/officeart/2005/8/layout/pList2#3"/>
    <dgm:cxn modelId="{E3882AF4-A4EE-4AD7-8B04-61DB2CEFFF8B}" type="presOf" srcId="{AC1ACDEA-8F5F-4717-8652-37B36D5E7C5F}" destId="{91BED2CA-04C7-4F60-A4A9-6EF7C68FAD77}" srcOrd="0" destOrd="0" presId="urn:microsoft.com/office/officeart/2005/8/layout/pList2#3"/>
    <dgm:cxn modelId="{1E7235C7-4F20-4AE2-B4D8-F6A6EC495304}" type="presOf" srcId="{60FBE876-11DE-4BB1-815B-B17E1603E8AC}" destId="{AE28BAD8-3A0D-42A0-B992-7A67A8A233FD}" srcOrd="0" destOrd="0" presId="urn:microsoft.com/office/officeart/2005/8/layout/pList2#3"/>
    <dgm:cxn modelId="{43D5F4BC-ABA6-494F-B24A-929038AA9144}" srcId="{7FD57CBA-DAC2-4361-BA77-851E47E97FBB}" destId="{9788AF48-3EC5-497C-AE4C-6FE548EDFC5D}" srcOrd="3" destOrd="0" parTransId="{AACE1326-E98F-48BA-8C12-6FAEDDCA8907}" sibTransId="{B23EDFE3-CD79-45A2-9C74-0259C0736BC5}"/>
    <dgm:cxn modelId="{A49E21B2-DB99-44BC-B5C9-0D865E2D8569}" type="presOf" srcId="{59FE6228-8440-45EF-97FE-CCBE7280634D}" destId="{2D8E0F4D-CDDA-4DC0-B177-E052EC185BDE}" srcOrd="0" destOrd="0" presId="urn:microsoft.com/office/officeart/2005/8/layout/pList2#3"/>
    <dgm:cxn modelId="{5C0E858B-3090-45D3-A9DF-375F5A25595E}" srcId="{7FD57CBA-DAC2-4361-BA77-851E47E97FBB}" destId="{52DE2610-E65B-4515-A52B-2A23D8BA0951}" srcOrd="0" destOrd="0" parTransId="{A8C48FA9-2800-4829-8272-5AB84315E6D1}" sibTransId="{C611FBD4-8D64-4E66-90D7-E996D4B72765}"/>
    <dgm:cxn modelId="{7BD6CC5B-9ECA-4454-A169-2EFA714983A9}" type="presOf" srcId="{5A6D65E2-2416-40FF-9687-CEA7C387A58F}" destId="{3C0B7B50-EF00-459E-BEC2-6A3E6874080C}" srcOrd="0" destOrd="0" presId="urn:microsoft.com/office/officeart/2005/8/layout/pList2#3"/>
    <dgm:cxn modelId="{48AC7447-C34E-4D1F-8600-D32406E44036}" type="presParOf" srcId="{F25FCBC2-A28E-4995-A258-3ABEE5D4888A}" destId="{831B4D1C-90C8-4215-A24B-0CC5486B589E}" srcOrd="0" destOrd="0" presId="urn:microsoft.com/office/officeart/2005/8/layout/pList2#3"/>
    <dgm:cxn modelId="{133AB971-C198-4916-AAB7-C436DC44DDCE}" type="presParOf" srcId="{F25FCBC2-A28E-4995-A258-3ABEE5D4888A}" destId="{18B8FF35-7BB3-4650-AE18-BCDC5B2461F2}" srcOrd="1" destOrd="0" presId="urn:microsoft.com/office/officeart/2005/8/layout/pList2#3"/>
    <dgm:cxn modelId="{F30FE96E-F098-4673-8601-3579FD792BB4}" type="presParOf" srcId="{18B8FF35-7BB3-4650-AE18-BCDC5B2461F2}" destId="{329C992D-331E-4111-B125-B34C4E37B582}" srcOrd="0" destOrd="0" presId="urn:microsoft.com/office/officeart/2005/8/layout/pList2#3"/>
    <dgm:cxn modelId="{BD339B82-1AED-43E0-B7EE-999E3FEFB713}" type="presParOf" srcId="{329C992D-331E-4111-B125-B34C4E37B582}" destId="{EABBC663-48D7-4198-83D8-4A45E5D63E9F}" srcOrd="0" destOrd="0" presId="urn:microsoft.com/office/officeart/2005/8/layout/pList2#3"/>
    <dgm:cxn modelId="{604FD011-278B-429B-95A2-E841B98EB214}" type="presParOf" srcId="{329C992D-331E-4111-B125-B34C4E37B582}" destId="{9B2FFEB2-6E0E-44C5-9A56-DB124C66F251}" srcOrd="1" destOrd="0" presId="urn:microsoft.com/office/officeart/2005/8/layout/pList2#3"/>
    <dgm:cxn modelId="{0C39A477-42EF-4528-B145-48206CE1B835}" type="presParOf" srcId="{329C992D-331E-4111-B125-B34C4E37B582}" destId="{6B2BFE45-583F-4B72-9C6C-F83C43D0D633}" srcOrd="2" destOrd="0" presId="urn:microsoft.com/office/officeart/2005/8/layout/pList2#3"/>
    <dgm:cxn modelId="{64A98A91-63BB-462F-B1DE-8F9A517A6BAC}" type="presParOf" srcId="{18B8FF35-7BB3-4650-AE18-BCDC5B2461F2}" destId="{0218FBC8-2291-42B2-9FEB-5D549CD2880A}" srcOrd="1" destOrd="0" presId="urn:microsoft.com/office/officeart/2005/8/layout/pList2#3"/>
    <dgm:cxn modelId="{C9868F51-940B-4A7D-A6B5-440C20374C48}" type="presParOf" srcId="{18B8FF35-7BB3-4650-AE18-BCDC5B2461F2}" destId="{5E2CE4B4-1186-427D-A926-8DBF0A317BB1}" srcOrd="2" destOrd="0" presId="urn:microsoft.com/office/officeart/2005/8/layout/pList2#3"/>
    <dgm:cxn modelId="{DB852EBB-CB4E-40B6-9F16-0F49EABE0A03}" type="presParOf" srcId="{5E2CE4B4-1186-427D-A926-8DBF0A317BB1}" destId="{91BED2CA-04C7-4F60-A4A9-6EF7C68FAD77}" srcOrd="0" destOrd="0" presId="urn:microsoft.com/office/officeart/2005/8/layout/pList2#3"/>
    <dgm:cxn modelId="{4398B7D3-22F6-49F3-A1E2-1B0669E075B1}" type="presParOf" srcId="{5E2CE4B4-1186-427D-A926-8DBF0A317BB1}" destId="{C26EDD29-4AAD-4CFA-A977-616B333A3D22}" srcOrd="1" destOrd="0" presId="urn:microsoft.com/office/officeart/2005/8/layout/pList2#3"/>
    <dgm:cxn modelId="{375E5DEC-D597-4353-B0FE-C0A0AF6D1C3D}" type="presParOf" srcId="{5E2CE4B4-1186-427D-A926-8DBF0A317BB1}" destId="{CCD47526-06CF-476A-BEF2-E744455B5D8F}" srcOrd="2" destOrd="0" presId="urn:microsoft.com/office/officeart/2005/8/layout/pList2#3"/>
    <dgm:cxn modelId="{928DD4D6-7492-41DD-8213-C7565C500E81}" type="presParOf" srcId="{18B8FF35-7BB3-4650-AE18-BCDC5B2461F2}" destId="{2D8E0F4D-CDDA-4DC0-B177-E052EC185BDE}" srcOrd="3" destOrd="0" presId="urn:microsoft.com/office/officeart/2005/8/layout/pList2#3"/>
    <dgm:cxn modelId="{9277BC1A-A488-4933-A75F-A78AEC464284}" type="presParOf" srcId="{18B8FF35-7BB3-4650-AE18-BCDC5B2461F2}" destId="{7AB5F7B9-5395-4EF6-B424-C0501101EA35}" srcOrd="4" destOrd="0" presId="urn:microsoft.com/office/officeart/2005/8/layout/pList2#3"/>
    <dgm:cxn modelId="{D8174E8D-EB29-47E5-8E73-65019F5D929F}" type="presParOf" srcId="{7AB5F7B9-5395-4EF6-B424-C0501101EA35}" destId="{AE28BAD8-3A0D-42A0-B992-7A67A8A233FD}" srcOrd="0" destOrd="0" presId="urn:microsoft.com/office/officeart/2005/8/layout/pList2#3"/>
    <dgm:cxn modelId="{959826E9-1CEF-42A8-ACAE-62236FD98AD0}" type="presParOf" srcId="{7AB5F7B9-5395-4EF6-B424-C0501101EA35}" destId="{E5EFEAC0-A7DD-4335-8838-71730ADF2E3D}" srcOrd="1" destOrd="0" presId="urn:microsoft.com/office/officeart/2005/8/layout/pList2#3"/>
    <dgm:cxn modelId="{9E923F1D-A3AB-461B-A68B-B12CCF4DA523}" type="presParOf" srcId="{7AB5F7B9-5395-4EF6-B424-C0501101EA35}" destId="{89AEA706-472A-47EA-9F8E-7B03639238E9}" srcOrd="2" destOrd="0" presId="urn:microsoft.com/office/officeart/2005/8/layout/pList2#3"/>
    <dgm:cxn modelId="{C620024D-2DEF-479D-9754-413C39E90113}" type="presParOf" srcId="{18B8FF35-7BB3-4650-AE18-BCDC5B2461F2}" destId="{612B17D3-99CF-4A06-B3E5-F1ACA0B155AF}" srcOrd="5" destOrd="0" presId="urn:microsoft.com/office/officeart/2005/8/layout/pList2#3"/>
    <dgm:cxn modelId="{BC03CEB7-B37C-42FA-BC59-D8EC59E9BEDE}" type="presParOf" srcId="{18B8FF35-7BB3-4650-AE18-BCDC5B2461F2}" destId="{002B5712-52D0-4D93-BCCB-D33DA6FDD62C}" srcOrd="6" destOrd="0" presId="urn:microsoft.com/office/officeart/2005/8/layout/pList2#3"/>
    <dgm:cxn modelId="{70D96F65-0007-4ABA-889A-528D6E996C1F}" type="presParOf" srcId="{002B5712-52D0-4D93-BCCB-D33DA6FDD62C}" destId="{E32C2464-031F-4DDD-B2F1-B460234AD709}" srcOrd="0" destOrd="0" presId="urn:microsoft.com/office/officeart/2005/8/layout/pList2#3"/>
    <dgm:cxn modelId="{BF669919-8FC4-42BA-85C6-65C7E525F2A8}" type="presParOf" srcId="{002B5712-52D0-4D93-BCCB-D33DA6FDD62C}" destId="{C71E40D0-D02A-4BB4-B4D1-CE3972F81CDD}" srcOrd="1" destOrd="0" presId="urn:microsoft.com/office/officeart/2005/8/layout/pList2#3"/>
    <dgm:cxn modelId="{5ED893EB-9A35-4D7C-AB9B-F63289554798}" type="presParOf" srcId="{002B5712-52D0-4D93-BCCB-D33DA6FDD62C}" destId="{19F4484F-4C69-4D40-BC6D-862D9E14A979}" srcOrd="2" destOrd="0" presId="urn:microsoft.com/office/officeart/2005/8/layout/pList2#3"/>
    <dgm:cxn modelId="{C70849D2-3CA3-4515-8C7F-9D27D82FA214}" type="presParOf" srcId="{18B8FF35-7BB3-4650-AE18-BCDC5B2461F2}" destId="{C48288A8-8A33-42FC-A3C5-D5BAC011CE30}" srcOrd="7" destOrd="0" presId="urn:microsoft.com/office/officeart/2005/8/layout/pList2#3"/>
    <dgm:cxn modelId="{A99788D8-D9F7-4A38-BCC1-E22257717A78}" type="presParOf" srcId="{18B8FF35-7BB3-4650-AE18-BCDC5B2461F2}" destId="{8734DAA7-8030-4304-A079-E05A9BD44AE1}" srcOrd="8" destOrd="0" presId="urn:microsoft.com/office/officeart/2005/8/layout/pList2#3"/>
    <dgm:cxn modelId="{EB4CA415-0E17-4738-838D-CAFEBC3C20C4}" type="presParOf" srcId="{8734DAA7-8030-4304-A079-E05A9BD44AE1}" destId="{3C0B7B50-EF00-459E-BEC2-6A3E6874080C}" srcOrd="0" destOrd="0" presId="urn:microsoft.com/office/officeart/2005/8/layout/pList2#3"/>
    <dgm:cxn modelId="{53FFA3B8-AD24-4534-B8C4-82B6644BEF4A}" type="presParOf" srcId="{8734DAA7-8030-4304-A079-E05A9BD44AE1}" destId="{045E26DA-6A09-4C6C-BCFA-FD63FB7BB321}" srcOrd="1" destOrd="0" presId="urn:microsoft.com/office/officeart/2005/8/layout/pList2#3"/>
    <dgm:cxn modelId="{A69D7596-9DF4-493A-8DDE-DCD448823639}" type="presParOf" srcId="{8734DAA7-8030-4304-A079-E05A9BD44AE1}" destId="{E8F6E80F-5D87-4FD3-A7B1-BD2BD08C6925}" srcOrd="2" destOrd="0" presId="urn:microsoft.com/office/officeart/2005/8/layout/pList2#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9376BBA-0666-4640-805C-653635FBB2AD}" type="doc">
      <dgm:prSet loTypeId="urn:microsoft.com/office/officeart/2005/8/layout/list1" loCatId="list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74856D1D-5A38-4AF1-8493-BFBEB0C6F5D2}">
      <dgm:prSet phldrT="[Текст]" custT="1"/>
      <dgm:spPr/>
      <dgm:t>
        <a:bodyPr/>
        <a:lstStyle/>
        <a:p>
          <a:r>
            <a:rPr lang="ru-RU" sz="1800" b="1" dirty="0" smtClean="0">
              <a:latin typeface="+mn-lt"/>
              <a:cs typeface="Times New Roman" pitchFamily="18" charset="0"/>
            </a:rPr>
            <a:t>доходы бюджета сформированы с учетом изменений, внесенных в бюджетное и налоговое законодательство</a:t>
          </a:r>
          <a:endParaRPr lang="ru-RU" sz="1800" b="1" dirty="0">
            <a:latin typeface="+mn-lt"/>
            <a:cs typeface="Times New Roman" pitchFamily="18" charset="0"/>
          </a:endParaRPr>
        </a:p>
      </dgm:t>
    </dgm:pt>
    <dgm:pt modelId="{74DE7553-87D4-45E3-BE9B-B8241142ED2D}" type="parTrans" cxnId="{F9767540-998D-4C86-8E9C-3FBA183F1DD7}">
      <dgm:prSet/>
      <dgm:spPr/>
      <dgm:t>
        <a:bodyPr/>
        <a:lstStyle/>
        <a:p>
          <a:endParaRPr lang="ru-RU"/>
        </a:p>
      </dgm:t>
    </dgm:pt>
    <dgm:pt modelId="{A904E310-B7A1-4451-8962-FE3A15170224}" type="sibTrans" cxnId="{F9767540-998D-4C86-8E9C-3FBA183F1DD7}">
      <dgm:prSet/>
      <dgm:spPr/>
      <dgm:t>
        <a:bodyPr/>
        <a:lstStyle/>
        <a:p>
          <a:endParaRPr lang="ru-RU"/>
        </a:p>
      </dgm:t>
    </dgm:pt>
    <dgm:pt modelId="{AF117E46-29C4-4388-B206-65858233E7CB}">
      <dgm:prSet phldrT="[Текст]" custT="1"/>
      <dgm:spPr/>
      <dgm:t>
        <a:bodyPr/>
        <a:lstStyle/>
        <a:p>
          <a:r>
            <a:rPr lang="ru-RU" sz="1800" b="1" dirty="0" smtClean="0">
              <a:latin typeface="+mn-lt"/>
              <a:cs typeface="Times New Roman" pitchFamily="18" charset="0"/>
            </a:rPr>
            <a:t>снижение процента </a:t>
          </a:r>
          <a:r>
            <a:rPr lang="ru-RU" sz="1800" b="1" dirty="0" err="1" smtClean="0">
              <a:latin typeface="+mn-lt"/>
              <a:cs typeface="Times New Roman" pitchFamily="18" charset="0"/>
            </a:rPr>
            <a:t>софинансирования</a:t>
          </a:r>
          <a:r>
            <a:rPr lang="ru-RU" sz="1800" b="1" dirty="0" smtClean="0">
              <a:latin typeface="+mn-lt"/>
              <a:cs typeface="Times New Roman" pitchFamily="18" charset="0"/>
            </a:rPr>
            <a:t>   на  2023 год  на 1,4%,  относительно  2022 года до 23,3%;</a:t>
          </a:r>
          <a:endParaRPr lang="ru-RU" sz="1800" b="1" dirty="0">
            <a:latin typeface="+mn-lt"/>
            <a:cs typeface="Times New Roman" pitchFamily="18" charset="0"/>
          </a:endParaRPr>
        </a:p>
      </dgm:t>
    </dgm:pt>
    <dgm:pt modelId="{12D6865B-F047-4347-8B36-36B8A3D09D17}" type="parTrans" cxnId="{970546F7-9CDA-4893-8F64-9047E1B95902}">
      <dgm:prSet/>
      <dgm:spPr/>
      <dgm:t>
        <a:bodyPr/>
        <a:lstStyle/>
        <a:p>
          <a:endParaRPr lang="ru-RU"/>
        </a:p>
      </dgm:t>
    </dgm:pt>
    <dgm:pt modelId="{8D41035C-7B28-4C16-AC0A-FDE369C061BD}" type="sibTrans" cxnId="{970546F7-9CDA-4893-8F64-9047E1B95902}">
      <dgm:prSet/>
      <dgm:spPr/>
      <dgm:t>
        <a:bodyPr/>
        <a:lstStyle/>
        <a:p>
          <a:endParaRPr lang="ru-RU"/>
        </a:p>
      </dgm:t>
    </dgm:pt>
    <dgm:pt modelId="{0261B25F-2977-46BB-8C4D-D863CA3CEAD9}">
      <dgm:prSet phldrT="[Текст]" custT="1"/>
      <dgm:spPr/>
      <dgm:t>
        <a:bodyPr/>
        <a:lstStyle/>
        <a:p>
          <a:r>
            <a:rPr lang="ru-RU" sz="1800" b="1" dirty="0" smtClean="0">
              <a:latin typeface="+mn-lt"/>
              <a:cs typeface="Times New Roman" pitchFamily="18" charset="0"/>
            </a:rPr>
            <a:t>обеспечение реализации Указа Президента РФ от 07.05.2018 №204 «О национальных целях и стратегических задачах развития Российской Федерации на период до 2024 года»</a:t>
          </a:r>
          <a:endParaRPr lang="ru-RU" sz="1800" b="1" dirty="0">
            <a:latin typeface="+mn-lt"/>
            <a:cs typeface="Times New Roman" pitchFamily="18" charset="0"/>
          </a:endParaRPr>
        </a:p>
      </dgm:t>
    </dgm:pt>
    <dgm:pt modelId="{A8A0DEDB-489B-4362-B771-56E8174A9782}" type="parTrans" cxnId="{31087365-8225-4D71-95E6-93CB67B8103E}">
      <dgm:prSet/>
      <dgm:spPr/>
      <dgm:t>
        <a:bodyPr/>
        <a:lstStyle/>
        <a:p>
          <a:endParaRPr lang="ru-RU"/>
        </a:p>
      </dgm:t>
    </dgm:pt>
    <dgm:pt modelId="{0C60AE15-0CF9-4BCF-A9DB-8C566BAAE8EC}" type="sibTrans" cxnId="{31087365-8225-4D71-95E6-93CB67B8103E}">
      <dgm:prSet/>
      <dgm:spPr/>
      <dgm:t>
        <a:bodyPr/>
        <a:lstStyle/>
        <a:p>
          <a:endParaRPr lang="ru-RU"/>
        </a:p>
      </dgm:t>
    </dgm:pt>
    <dgm:pt modelId="{81BE922D-D04B-4BB1-9D9E-2AB809238463}">
      <dgm:prSet phldrT="[Текст]" custT="1"/>
      <dgm:spPr/>
      <dgm:t>
        <a:bodyPr/>
        <a:lstStyle/>
        <a:p>
          <a:r>
            <a:rPr lang="ru-RU" sz="1800" b="1" dirty="0" smtClean="0"/>
            <a:t>уточнение проекта бюджета в части объема межбюджетных трансфертов ко второму чтению</a:t>
          </a:r>
          <a:endParaRPr lang="ru-RU" sz="1800" b="1" dirty="0">
            <a:latin typeface="+mn-lt"/>
            <a:cs typeface="Times New Roman" pitchFamily="18" charset="0"/>
          </a:endParaRPr>
        </a:p>
      </dgm:t>
    </dgm:pt>
    <dgm:pt modelId="{CAB441BE-F556-4D50-8AC0-32BAAF31DA92}" type="parTrans" cxnId="{A7B79EAA-389A-4381-9C59-35D5EEC52E10}">
      <dgm:prSet/>
      <dgm:spPr/>
      <dgm:t>
        <a:bodyPr/>
        <a:lstStyle/>
        <a:p>
          <a:endParaRPr lang="ru-RU"/>
        </a:p>
      </dgm:t>
    </dgm:pt>
    <dgm:pt modelId="{23420C0A-A7B3-4C65-BABF-040F72EE37A5}" type="sibTrans" cxnId="{A7B79EAA-389A-4381-9C59-35D5EEC52E10}">
      <dgm:prSet/>
      <dgm:spPr/>
      <dgm:t>
        <a:bodyPr/>
        <a:lstStyle/>
        <a:p>
          <a:endParaRPr lang="ru-RU"/>
        </a:p>
      </dgm:t>
    </dgm:pt>
    <dgm:pt modelId="{88F84FAC-9DF7-47EF-BDBE-8C832EE82233}">
      <dgm:prSet phldrT="[Текст]" custT="1"/>
      <dgm:spPr/>
      <dgm:t>
        <a:bodyPr/>
        <a:lstStyle/>
        <a:p>
          <a:r>
            <a:rPr lang="ru-RU" sz="1800" b="1" dirty="0" smtClean="0"/>
            <a:t>исходными данными для расчета расходов на 2021 и 2022 годы приняты бюджетные ассигнования, утвержденные решением о бюджета на 2020 год и на плановый период 2021 и 2022 годов с учетом изменений, для расходов на 2023 год – бюджетные ассигнования 2022 года;</a:t>
          </a:r>
          <a:endParaRPr lang="ru-RU" sz="1800" b="1" dirty="0">
            <a:latin typeface="+mn-lt"/>
            <a:cs typeface="Times New Roman" pitchFamily="18" charset="0"/>
          </a:endParaRPr>
        </a:p>
      </dgm:t>
    </dgm:pt>
    <dgm:pt modelId="{E9EC728C-52B9-43F2-A2A3-37D5A711102E}" type="parTrans" cxnId="{E63F293A-3387-4B7C-975C-C771129F9368}">
      <dgm:prSet/>
      <dgm:spPr/>
      <dgm:t>
        <a:bodyPr/>
        <a:lstStyle/>
        <a:p>
          <a:endParaRPr lang="ru-RU"/>
        </a:p>
      </dgm:t>
    </dgm:pt>
    <dgm:pt modelId="{E0A4EC1B-1C2E-4404-B351-135B238CC97B}" type="sibTrans" cxnId="{E63F293A-3387-4B7C-975C-C771129F9368}">
      <dgm:prSet/>
      <dgm:spPr/>
      <dgm:t>
        <a:bodyPr/>
        <a:lstStyle/>
        <a:p>
          <a:endParaRPr lang="ru-RU"/>
        </a:p>
      </dgm:t>
    </dgm:pt>
    <dgm:pt modelId="{9D5F6ECA-8F71-45F7-9905-BC18CFEE0291}" type="pres">
      <dgm:prSet presAssocID="{99376BBA-0666-4640-805C-653635FBB2A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A8362A9-8191-43AE-98C2-BE15E7CFC346}" type="pres">
      <dgm:prSet presAssocID="{74856D1D-5A38-4AF1-8493-BFBEB0C6F5D2}" presName="parentLin" presStyleCnt="0"/>
      <dgm:spPr/>
      <dgm:t>
        <a:bodyPr/>
        <a:lstStyle/>
        <a:p>
          <a:endParaRPr lang="ru-RU"/>
        </a:p>
      </dgm:t>
    </dgm:pt>
    <dgm:pt modelId="{C2E08AE6-4553-4CE2-B08D-DEA0A4E03BB5}" type="pres">
      <dgm:prSet presAssocID="{74856D1D-5A38-4AF1-8493-BFBEB0C6F5D2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F1493C25-3C16-4301-BA9B-631D05693AE8}" type="pres">
      <dgm:prSet presAssocID="{74856D1D-5A38-4AF1-8493-BFBEB0C6F5D2}" presName="parentText" presStyleLbl="node1" presStyleIdx="0" presStyleCnt="5" custScaleX="14271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3B7DD5-3449-416E-9FC6-3A3F3EDFB665}" type="pres">
      <dgm:prSet presAssocID="{74856D1D-5A38-4AF1-8493-BFBEB0C6F5D2}" presName="negativeSpace" presStyleCnt="0"/>
      <dgm:spPr/>
      <dgm:t>
        <a:bodyPr/>
        <a:lstStyle/>
        <a:p>
          <a:endParaRPr lang="ru-RU"/>
        </a:p>
      </dgm:t>
    </dgm:pt>
    <dgm:pt modelId="{1D48CE08-4712-47C5-9431-3D737C6E3763}" type="pres">
      <dgm:prSet presAssocID="{74856D1D-5A38-4AF1-8493-BFBEB0C6F5D2}" presName="childText" presStyleLbl="conFg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F61FA8-DA7E-49C6-97E2-85AC7B545A4A}" type="pres">
      <dgm:prSet presAssocID="{A904E310-B7A1-4451-8962-FE3A15170224}" presName="spaceBetweenRectangles" presStyleCnt="0"/>
      <dgm:spPr/>
      <dgm:t>
        <a:bodyPr/>
        <a:lstStyle/>
        <a:p>
          <a:endParaRPr lang="ru-RU"/>
        </a:p>
      </dgm:t>
    </dgm:pt>
    <dgm:pt modelId="{ADF2A7F2-7BEF-47E0-BFC9-3ABD46669391}" type="pres">
      <dgm:prSet presAssocID="{AF117E46-29C4-4388-B206-65858233E7CB}" presName="parentLin" presStyleCnt="0"/>
      <dgm:spPr/>
      <dgm:t>
        <a:bodyPr/>
        <a:lstStyle/>
        <a:p>
          <a:endParaRPr lang="ru-RU"/>
        </a:p>
      </dgm:t>
    </dgm:pt>
    <dgm:pt modelId="{DADA9E6A-B763-4747-B162-347286F21D62}" type="pres">
      <dgm:prSet presAssocID="{AF117E46-29C4-4388-B206-65858233E7CB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27BB5D7F-2B76-425A-A694-9BBE1938D1A4}" type="pres">
      <dgm:prSet presAssocID="{AF117E46-29C4-4388-B206-65858233E7CB}" presName="parentText" presStyleLbl="node1" presStyleIdx="1" presStyleCnt="5" custScaleX="13840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E97DF9-B22E-4512-BF91-74CC3F48DB72}" type="pres">
      <dgm:prSet presAssocID="{AF117E46-29C4-4388-B206-65858233E7CB}" presName="negativeSpace" presStyleCnt="0"/>
      <dgm:spPr/>
      <dgm:t>
        <a:bodyPr/>
        <a:lstStyle/>
        <a:p>
          <a:endParaRPr lang="ru-RU"/>
        </a:p>
      </dgm:t>
    </dgm:pt>
    <dgm:pt modelId="{563A742E-6D70-4DD1-AD42-F8EC19014B13}" type="pres">
      <dgm:prSet presAssocID="{AF117E46-29C4-4388-B206-65858233E7CB}" presName="childText" presStyleLbl="conFg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2FCC5C-39BB-412E-9B9B-6333E588CD4B}" type="pres">
      <dgm:prSet presAssocID="{8D41035C-7B28-4C16-AC0A-FDE369C061BD}" presName="spaceBetweenRectangles" presStyleCnt="0"/>
      <dgm:spPr/>
      <dgm:t>
        <a:bodyPr/>
        <a:lstStyle/>
        <a:p>
          <a:endParaRPr lang="ru-RU"/>
        </a:p>
      </dgm:t>
    </dgm:pt>
    <dgm:pt modelId="{2D4EFCFF-0CFB-4AE7-A959-54B4D5C0AE0A}" type="pres">
      <dgm:prSet presAssocID="{0261B25F-2977-46BB-8C4D-D863CA3CEAD9}" presName="parentLin" presStyleCnt="0"/>
      <dgm:spPr/>
      <dgm:t>
        <a:bodyPr/>
        <a:lstStyle/>
        <a:p>
          <a:endParaRPr lang="ru-RU"/>
        </a:p>
      </dgm:t>
    </dgm:pt>
    <dgm:pt modelId="{E3F84F4C-F6EF-4B75-ADB8-ACA1546AE9BB}" type="pres">
      <dgm:prSet presAssocID="{0261B25F-2977-46BB-8C4D-D863CA3CEAD9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4B15E951-0145-4C37-B493-AD793DE7D4ED}" type="pres">
      <dgm:prSet presAssocID="{0261B25F-2977-46BB-8C4D-D863CA3CEAD9}" presName="parentText" presStyleLbl="node1" presStyleIdx="2" presStyleCnt="5" custScaleX="142857" custScaleY="15829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39A74F-88DD-499B-83F3-50EE6C739B99}" type="pres">
      <dgm:prSet presAssocID="{0261B25F-2977-46BB-8C4D-D863CA3CEAD9}" presName="negativeSpace" presStyleCnt="0"/>
      <dgm:spPr/>
      <dgm:t>
        <a:bodyPr/>
        <a:lstStyle/>
        <a:p>
          <a:endParaRPr lang="ru-RU"/>
        </a:p>
      </dgm:t>
    </dgm:pt>
    <dgm:pt modelId="{CF770F76-890D-49C2-BC5B-B1CA0DC88B70}" type="pres">
      <dgm:prSet presAssocID="{0261B25F-2977-46BB-8C4D-D863CA3CEAD9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0A242C-1C34-46B6-9EF1-7B96AB511355}" type="pres">
      <dgm:prSet presAssocID="{0C60AE15-0CF9-4BCF-A9DB-8C566BAAE8EC}" presName="spaceBetweenRectangles" presStyleCnt="0"/>
      <dgm:spPr/>
    </dgm:pt>
    <dgm:pt modelId="{3F0266CB-C1BA-4A94-B1E1-50AB8BB6E519}" type="pres">
      <dgm:prSet presAssocID="{81BE922D-D04B-4BB1-9D9E-2AB809238463}" presName="parentLin" presStyleCnt="0"/>
      <dgm:spPr/>
    </dgm:pt>
    <dgm:pt modelId="{EA276438-CB48-48FF-A9F9-B0CE56704F21}" type="pres">
      <dgm:prSet presAssocID="{81BE922D-D04B-4BB1-9D9E-2AB809238463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7FE669F9-A876-4783-B859-CC79E4DD0514}" type="pres">
      <dgm:prSet presAssocID="{81BE922D-D04B-4BB1-9D9E-2AB809238463}" presName="parentText" presStyleLbl="node1" presStyleIdx="3" presStyleCnt="5" custScaleX="142857" custScaleY="17637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7998A4-240E-49D8-930F-FC172804A525}" type="pres">
      <dgm:prSet presAssocID="{81BE922D-D04B-4BB1-9D9E-2AB809238463}" presName="negativeSpace" presStyleCnt="0"/>
      <dgm:spPr/>
    </dgm:pt>
    <dgm:pt modelId="{63D83649-B386-4848-980F-34788EC56677}" type="pres">
      <dgm:prSet presAssocID="{81BE922D-D04B-4BB1-9D9E-2AB809238463}" presName="childText" presStyleLbl="conFgAcc1" presStyleIdx="3" presStyleCnt="5">
        <dgm:presLayoutVars>
          <dgm:bulletEnabled val="1"/>
        </dgm:presLayoutVars>
      </dgm:prSet>
      <dgm:spPr/>
    </dgm:pt>
    <dgm:pt modelId="{FDD5C97E-E0AB-4ACA-AF18-9825F3614F73}" type="pres">
      <dgm:prSet presAssocID="{23420C0A-A7B3-4C65-BABF-040F72EE37A5}" presName="spaceBetweenRectangles" presStyleCnt="0"/>
      <dgm:spPr/>
    </dgm:pt>
    <dgm:pt modelId="{17ECBCA4-85F7-486D-B9E9-ADC1A609854D}" type="pres">
      <dgm:prSet presAssocID="{88F84FAC-9DF7-47EF-BDBE-8C832EE82233}" presName="parentLin" presStyleCnt="0"/>
      <dgm:spPr/>
    </dgm:pt>
    <dgm:pt modelId="{982DBE35-F884-4918-BC0A-3B2D383E5480}" type="pres">
      <dgm:prSet presAssocID="{88F84FAC-9DF7-47EF-BDBE-8C832EE82233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543D00AE-3DC1-4BC9-9D11-1ECAF9F64305}" type="pres">
      <dgm:prSet presAssocID="{88F84FAC-9DF7-47EF-BDBE-8C832EE82233}" presName="parentText" presStyleLbl="node1" presStyleIdx="4" presStyleCnt="5" custScaleX="142857" custScaleY="28373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580DC5-25CB-4980-94F7-B0CD412235D1}" type="pres">
      <dgm:prSet presAssocID="{88F84FAC-9DF7-47EF-BDBE-8C832EE82233}" presName="negativeSpace" presStyleCnt="0"/>
      <dgm:spPr/>
    </dgm:pt>
    <dgm:pt modelId="{307476D8-0AB6-46EB-93DA-5F8A26E58AB9}" type="pres">
      <dgm:prSet presAssocID="{88F84FAC-9DF7-47EF-BDBE-8C832EE82233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0FCD03DE-9B87-44A9-82D3-EFA7F74F3F47}" type="presOf" srcId="{88F84FAC-9DF7-47EF-BDBE-8C832EE82233}" destId="{982DBE35-F884-4918-BC0A-3B2D383E5480}" srcOrd="0" destOrd="0" presId="urn:microsoft.com/office/officeart/2005/8/layout/list1"/>
    <dgm:cxn modelId="{F9767540-998D-4C86-8E9C-3FBA183F1DD7}" srcId="{99376BBA-0666-4640-805C-653635FBB2AD}" destId="{74856D1D-5A38-4AF1-8493-BFBEB0C6F5D2}" srcOrd="0" destOrd="0" parTransId="{74DE7553-87D4-45E3-BE9B-B8241142ED2D}" sibTransId="{A904E310-B7A1-4451-8962-FE3A15170224}"/>
    <dgm:cxn modelId="{31087365-8225-4D71-95E6-93CB67B8103E}" srcId="{99376BBA-0666-4640-805C-653635FBB2AD}" destId="{0261B25F-2977-46BB-8C4D-D863CA3CEAD9}" srcOrd="2" destOrd="0" parTransId="{A8A0DEDB-489B-4362-B771-56E8174A9782}" sibTransId="{0C60AE15-0CF9-4BCF-A9DB-8C566BAAE8EC}"/>
    <dgm:cxn modelId="{A7B79EAA-389A-4381-9C59-35D5EEC52E10}" srcId="{99376BBA-0666-4640-805C-653635FBB2AD}" destId="{81BE922D-D04B-4BB1-9D9E-2AB809238463}" srcOrd="3" destOrd="0" parTransId="{CAB441BE-F556-4D50-8AC0-32BAAF31DA92}" sibTransId="{23420C0A-A7B3-4C65-BABF-040F72EE37A5}"/>
    <dgm:cxn modelId="{970546F7-9CDA-4893-8F64-9047E1B95902}" srcId="{99376BBA-0666-4640-805C-653635FBB2AD}" destId="{AF117E46-29C4-4388-B206-65858233E7CB}" srcOrd="1" destOrd="0" parTransId="{12D6865B-F047-4347-8B36-36B8A3D09D17}" sibTransId="{8D41035C-7B28-4C16-AC0A-FDE369C061BD}"/>
    <dgm:cxn modelId="{36254157-3526-4DFC-8598-4401DBD941F9}" type="presOf" srcId="{99376BBA-0666-4640-805C-653635FBB2AD}" destId="{9D5F6ECA-8F71-45F7-9905-BC18CFEE0291}" srcOrd="0" destOrd="0" presId="urn:microsoft.com/office/officeart/2005/8/layout/list1"/>
    <dgm:cxn modelId="{CB177F52-32A2-4C54-BE95-2EFB79D00EB0}" type="presOf" srcId="{0261B25F-2977-46BB-8C4D-D863CA3CEAD9}" destId="{4B15E951-0145-4C37-B493-AD793DE7D4ED}" srcOrd="1" destOrd="0" presId="urn:microsoft.com/office/officeart/2005/8/layout/list1"/>
    <dgm:cxn modelId="{C687E26E-7F4A-44AB-9A57-91042A6B53F7}" type="presOf" srcId="{81BE922D-D04B-4BB1-9D9E-2AB809238463}" destId="{7FE669F9-A876-4783-B859-CC79E4DD0514}" srcOrd="1" destOrd="0" presId="urn:microsoft.com/office/officeart/2005/8/layout/list1"/>
    <dgm:cxn modelId="{D93FCCB2-C2FA-4550-A45D-2A542AA08BCD}" type="presOf" srcId="{74856D1D-5A38-4AF1-8493-BFBEB0C6F5D2}" destId="{C2E08AE6-4553-4CE2-B08D-DEA0A4E03BB5}" srcOrd="0" destOrd="0" presId="urn:microsoft.com/office/officeart/2005/8/layout/list1"/>
    <dgm:cxn modelId="{FDE1A9C4-5BA4-435C-9442-48F25E0449DC}" type="presOf" srcId="{AF117E46-29C4-4388-B206-65858233E7CB}" destId="{DADA9E6A-B763-4747-B162-347286F21D62}" srcOrd="0" destOrd="0" presId="urn:microsoft.com/office/officeart/2005/8/layout/list1"/>
    <dgm:cxn modelId="{CDB1DF8F-70A1-48F4-B37D-8F5888F2895D}" type="presOf" srcId="{88F84FAC-9DF7-47EF-BDBE-8C832EE82233}" destId="{543D00AE-3DC1-4BC9-9D11-1ECAF9F64305}" srcOrd="1" destOrd="0" presId="urn:microsoft.com/office/officeart/2005/8/layout/list1"/>
    <dgm:cxn modelId="{68420BDB-884D-4F11-B63C-05ED9C669631}" type="presOf" srcId="{AF117E46-29C4-4388-B206-65858233E7CB}" destId="{27BB5D7F-2B76-425A-A694-9BBE1938D1A4}" srcOrd="1" destOrd="0" presId="urn:microsoft.com/office/officeart/2005/8/layout/list1"/>
    <dgm:cxn modelId="{EC5817D7-BCDB-4787-9DB3-76EF709EA7D8}" type="presOf" srcId="{74856D1D-5A38-4AF1-8493-BFBEB0C6F5D2}" destId="{F1493C25-3C16-4301-BA9B-631D05693AE8}" srcOrd="1" destOrd="0" presId="urn:microsoft.com/office/officeart/2005/8/layout/list1"/>
    <dgm:cxn modelId="{E63F293A-3387-4B7C-975C-C771129F9368}" srcId="{99376BBA-0666-4640-805C-653635FBB2AD}" destId="{88F84FAC-9DF7-47EF-BDBE-8C832EE82233}" srcOrd="4" destOrd="0" parTransId="{E9EC728C-52B9-43F2-A2A3-37D5A711102E}" sibTransId="{E0A4EC1B-1C2E-4404-B351-135B238CC97B}"/>
    <dgm:cxn modelId="{B1E9C913-8C3B-4E18-B8A0-29D476244F31}" type="presOf" srcId="{0261B25F-2977-46BB-8C4D-D863CA3CEAD9}" destId="{E3F84F4C-F6EF-4B75-ADB8-ACA1546AE9BB}" srcOrd="0" destOrd="0" presId="urn:microsoft.com/office/officeart/2005/8/layout/list1"/>
    <dgm:cxn modelId="{F6E53ED9-0D75-4B56-B418-0D26FE96DCD1}" type="presOf" srcId="{81BE922D-D04B-4BB1-9D9E-2AB809238463}" destId="{EA276438-CB48-48FF-A9F9-B0CE56704F21}" srcOrd="0" destOrd="0" presId="urn:microsoft.com/office/officeart/2005/8/layout/list1"/>
    <dgm:cxn modelId="{567C70DF-F9AE-4E1F-B56B-33FF1E9495FE}" type="presParOf" srcId="{9D5F6ECA-8F71-45F7-9905-BC18CFEE0291}" destId="{9A8362A9-8191-43AE-98C2-BE15E7CFC346}" srcOrd="0" destOrd="0" presId="urn:microsoft.com/office/officeart/2005/8/layout/list1"/>
    <dgm:cxn modelId="{0BD4AC31-CE60-4761-BAA4-400F22A9B156}" type="presParOf" srcId="{9A8362A9-8191-43AE-98C2-BE15E7CFC346}" destId="{C2E08AE6-4553-4CE2-B08D-DEA0A4E03BB5}" srcOrd="0" destOrd="0" presId="urn:microsoft.com/office/officeart/2005/8/layout/list1"/>
    <dgm:cxn modelId="{75D4CE7D-DA43-4ED8-973B-CDEE481385B7}" type="presParOf" srcId="{9A8362A9-8191-43AE-98C2-BE15E7CFC346}" destId="{F1493C25-3C16-4301-BA9B-631D05693AE8}" srcOrd="1" destOrd="0" presId="urn:microsoft.com/office/officeart/2005/8/layout/list1"/>
    <dgm:cxn modelId="{18A3E189-BB93-4818-9CE5-8DD4CA65D353}" type="presParOf" srcId="{9D5F6ECA-8F71-45F7-9905-BC18CFEE0291}" destId="{9B3B7DD5-3449-416E-9FC6-3A3F3EDFB665}" srcOrd="1" destOrd="0" presId="urn:microsoft.com/office/officeart/2005/8/layout/list1"/>
    <dgm:cxn modelId="{18F9AF34-33D5-4A8D-9DC1-031F562D3C93}" type="presParOf" srcId="{9D5F6ECA-8F71-45F7-9905-BC18CFEE0291}" destId="{1D48CE08-4712-47C5-9431-3D737C6E3763}" srcOrd="2" destOrd="0" presId="urn:microsoft.com/office/officeart/2005/8/layout/list1"/>
    <dgm:cxn modelId="{72D4684B-8BCE-4F6A-BC9A-8A90B0CDAFA3}" type="presParOf" srcId="{9D5F6ECA-8F71-45F7-9905-BC18CFEE0291}" destId="{9FF61FA8-DA7E-49C6-97E2-85AC7B545A4A}" srcOrd="3" destOrd="0" presId="urn:microsoft.com/office/officeart/2005/8/layout/list1"/>
    <dgm:cxn modelId="{015E60D8-E1C1-4DE1-81CB-95B3FD63D233}" type="presParOf" srcId="{9D5F6ECA-8F71-45F7-9905-BC18CFEE0291}" destId="{ADF2A7F2-7BEF-47E0-BFC9-3ABD46669391}" srcOrd="4" destOrd="0" presId="urn:microsoft.com/office/officeart/2005/8/layout/list1"/>
    <dgm:cxn modelId="{660A9FC7-34C1-4F1E-B681-AD4AA8005543}" type="presParOf" srcId="{ADF2A7F2-7BEF-47E0-BFC9-3ABD46669391}" destId="{DADA9E6A-B763-4747-B162-347286F21D62}" srcOrd="0" destOrd="0" presId="urn:microsoft.com/office/officeart/2005/8/layout/list1"/>
    <dgm:cxn modelId="{C403BA15-AEA6-4AF8-8275-59FBA48C6DB6}" type="presParOf" srcId="{ADF2A7F2-7BEF-47E0-BFC9-3ABD46669391}" destId="{27BB5D7F-2B76-425A-A694-9BBE1938D1A4}" srcOrd="1" destOrd="0" presId="urn:microsoft.com/office/officeart/2005/8/layout/list1"/>
    <dgm:cxn modelId="{66F78628-0D1E-4E2F-B360-DA39E7E5B5D6}" type="presParOf" srcId="{9D5F6ECA-8F71-45F7-9905-BC18CFEE0291}" destId="{82E97DF9-B22E-4512-BF91-74CC3F48DB72}" srcOrd="5" destOrd="0" presId="urn:microsoft.com/office/officeart/2005/8/layout/list1"/>
    <dgm:cxn modelId="{6606C173-CE1F-453D-A653-6F2AF64A17D6}" type="presParOf" srcId="{9D5F6ECA-8F71-45F7-9905-BC18CFEE0291}" destId="{563A742E-6D70-4DD1-AD42-F8EC19014B13}" srcOrd="6" destOrd="0" presId="urn:microsoft.com/office/officeart/2005/8/layout/list1"/>
    <dgm:cxn modelId="{0F39855F-4843-46A6-BA1A-3AB6A1614F03}" type="presParOf" srcId="{9D5F6ECA-8F71-45F7-9905-BC18CFEE0291}" destId="{742FCC5C-39BB-412E-9B9B-6333E588CD4B}" srcOrd="7" destOrd="0" presId="urn:microsoft.com/office/officeart/2005/8/layout/list1"/>
    <dgm:cxn modelId="{1E2E7517-3875-43A1-A73C-5D3A99BF38C1}" type="presParOf" srcId="{9D5F6ECA-8F71-45F7-9905-BC18CFEE0291}" destId="{2D4EFCFF-0CFB-4AE7-A959-54B4D5C0AE0A}" srcOrd="8" destOrd="0" presId="urn:microsoft.com/office/officeart/2005/8/layout/list1"/>
    <dgm:cxn modelId="{2F187041-0BA8-41B5-A6D0-CAF20ABEE623}" type="presParOf" srcId="{2D4EFCFF-0CFB-4AE7-A959-54B4D5C0AE0A}" destId="{E3F84F4C-F6EF-4B75-ADB8-ACA1546AE9BB}" srcOrd="0" destOrd="0" presId="urn:microsoft.com/office/officeart/2005/8/layout/list1"/>
    <dgm:cxn modelId="{3FD42329-4466-4810-AEA8-1433EDE121CB}" type="presParOf" srcId="{2D4EFCFF-0CFB-4AE7-A959-54B4D5C0AE0A}" destId="{4B15E951-0145-4C37-B493-AD793DE7D4ED}" srcOrd="1" destOrd="0" presId="urn:microsoft.com/office/officeart/2005/8/layout/list1"/>
    <dgm:cxn modelId="{D1830263-9BD5-46E4-9076-CE7174B347B1}" type="presParOf" srcId="{9D5F6ECA-8F71-45F7-9905-BC18CFEE0291}" destId="{B539A74F-88DD-499B-83F3-50EE6C739B99}" srcOrd="9" destOrd="0" presId="urn:microsoft.com/office/officeart/2005/8/layout/list1"/>
    <dgm:cxn modelId="{DBB2D4B4-32B2-4E23-BCD8-8CA71FA60F32}" type="presParOf" srcId="{9D5F6ECA-8F71-45F7-9905-BC18CFEE0291}" destId="{CF770F76-890D-49C2-BC5B-B1CA0DC88B70}" srcOrd="10" destOrd="0" presId="urn:microsoft.com/office/officeart/2005/8/layout/list1"/>
    <dgm:cxn modelId="{C36F97DF-D619-45FB-943F-136AD3D4DC3F}" type="presParOf" srcId="{9D5F6ECA-8F71-45F7-9905-BC18CFEE0291}" destId="{F40A242C-1C34-46B6-9EF1-7B96AB511355}" srcOrd="11" destOrd="0" presId="urn:microsoft.com/office/officeart/2005/8/layout/list1"/>
    <dgm:cxn modelId="{B47B9200-D78A-4234-BFB8-AC88CCA58EDB}" type="presParOf" srcId="{9D5F6ECA-8F71-45F7-9905-BC18CFEE0291}" destId="{3F0266CB-C1BA-4A94-B1E1-50AB8BB6E519}" srcOrd="12" destOrd="0" presId="urn:microsoft.com/office/officeart/2005/8/layout/list1"/>
    <dgm:cxn modelId="{EFB7A26D-0A75-49F9-B8AD-A30096AD6EA9}" type="presParOf" srcId="{3F0266CB-C1BA-4A94-B1E1-50AB8BB6E519}" destId="{EA276438-CB48-48FF-A9F9-B0CE56704F21}" srcOrd="0" destOrd="0" presId="urn:microsoft.com/office/officeart/2005/8/layout/list1"/>
    <dgm:cxn modelId="{5848BCB7-5371-4F5D-91A9-7F1825614E27}" type="presParOf" srcId="{3F0266CB-C1BA-4A94-B1E1-50AB8BB6E519}" destId="{7FE669F9-A876-4783-B859-CC79E4DD0514}" srcOrd="1" destOrd="0" presId="urn:microsoft.com/office/officeart/2005/8/layout/list1"/>
    <dgm:cxn modelId="{863CC798-EF3C-41B5-94F6-54490939F687}" type="presParOf" srcId="{9D5F6ECA-8F71-45F7-9905-BC18CFEE0291}" destId="{787998A4-240E-49D8-930F-FC172804A525}" srcOrd="13" destOrd="0" presId="urn:microsoft.com/office/officeart/2005/8/layout/list1"/>
    <dgm:cxn modelId="{8BE109E1-1D01-41C8-9856-2564A1201B87}" type="presParOf" srcId="{9D5F6ECA-8F71-45F7-9905-BC18CFEE0291}" destId="{63D83649-B386-4848-980F-34788EC56677}" srcOrd="14" destOrd="0" presId="urn:microsoft.com/office/officeart/2005/8/layout/list1"/>
    <dgm:cxn modelId="{A80097A0-906B-41BE-AB61-56692D07168C}" type="presParOf" srcId="{9D5F6ECA-8F71-45F7-9905-BC18CFEE0291}" destId="{FDD5C97E-E0AB-4ACA-AF18-9825F3614F73}" srcOrd="15" destOrd="0" presId="urn:microsoft.com/office/officeart/2005/8/layout/list1"/>
    <dgm:cxn modelId="{8C5A4CC5-4CF8-4217-AEC6-2AD820B8144C}" type="presParOf" srcId="{9D5F6ECA-8F71-45F7-9905-BC18CFEE0291}" destId="{17ECBCA4-85F7-486D-B9E9-ADC1A609854D}" srcOrd="16" destOrd="0" presId="urn:microsoft.com/office/officeart/2005/8/layout/list1"/>
    <dgm:cxn modelId="{E2E66321-3A28-4114-AAB6-D62A96E6657B}" type="presParOf" srcId="{17ECBCA4-85F7-486D-B9E9-ADC1A609854D}" destId="{982DBE35-F884-4918-BC0A-3B2D383E5480}" srcOrd="0" destOrd="0" presId="urn:microsoft.com/office/officeart/2005/8/layout/list1"/>
    <dgm:cxn modelId="{73F5443F-33F6-4B70-8E57-E9B06CF0DA8E}" type="presParOf" srcId="{17ECBCA4-85F7-486D-B9E9-ADC1A609854D}" destId="{543D00AE-3DC1-4BC9-9D11-1ECAF9F64305}" srcOrd="1" destOrd="0" presId="urn:microsoft.com/office/officeart/2005/8/layout/list1"/>
    <dgm:cxn modelId="{6AD87037-90A5-44F2-A912-96E6CB7EA412}" type="presParOf" srcId="{9D5F6ECA-8F71-45F7-9905-BC18CFEE0291}" destId="{4D580DC5-25CB-4980-94F7-B0CD412235D1}" srcOrd="17" destOrd="0" presId="urn:microsoft.com/office/officeart/2005/8/layout/list1"/>
    <dgm:cxn modelId="{1B4279F6-FF48-4136-A285-8EB09E481ADA}" type="presParOf" srcId="{9D5F6ECA-8F71-45F7-9905-BC18CFEE0291}" destId="{307476D8-0AB6-46EB-93DA-5F8A26E58AB9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085D63D-84AE-40C2-AD66-6F29EA2F4C8F}" type="doc">
      <dgm:prSet loTypeId="urn:microsoft.com/office/officeart/2005/8/layout/hierarchy3" loCatId="relationship" qsTypeId="urn:microsoft.com/office/officeart/2005/8/quickstyle/3d3" qsCatId="3D" csTypeId="urn:microsoft.com/office/officeart/2005/8/colors/colorful1#4" csCatId="colorful" phldr="1"/>
      <dgm:spPr/>
      <dgm:t>
        <a:bodyPr/>
        <a:lstStyle/>
        <a:p>
          <a:endParaRPr lang="ru-RU"/>
        </a:p>
      </dgm:t>
    </dgm:pt>
    <dgm:pt modelId="{4CC004D4-8BCC-4024-8EA8-8CA410F65F39}">
      <dgm:prSet phldrT="[Текст]" custT="1"/>
      <dgm:spPr/>
      <dgm:t>
        <a:bodyPr/>
        <a:lstStyle/>
        <a:p>
          <a:pPr algn="ctr"/>
          <a:r>
            <a:rPr lang="ru-RU" sz="2400" b="1" dirty="0" smtClean="0"/>
            <a:t>На строительство магистральных сетей водоснабжения                 </a:t>
          </a:r>
        </a:p>
        <a:p>
          <a:pPr algn="ctr"/>
          <a:r>
            <a:rPr lang="ru-RU" sz="2000" b="1" dirty="0" smtClean="0"/>
            <a:t>2021 год </a:t>
          </a:r>
          <a:r>
            <a:rPr lang="ru-RU" sz="2000" b="1" smtClean="0"/>
            <a:t>–  3,3  </a:t>
          </a:r>
          <a:endParaRPr lang="ru-RU" sz="2000" b="1" dirty="0" smtClean="0"/>
        </a:p>
        <a:p>
          <a:pPr algn="ctr"/>
          <a:r>
            <a:rPr lang="ru-RU" sz="2000" b="1" dirty="0" smtClean="0"/>
            <a:t>2022 год –  3,7</a:t>
          </a:r>
        </a:p>
      </dgm:t>
    </dgm:pt>
    <dgm:pt modelId="{1822F352-8B3E-4EBD-8224-BDB8E99D493C}" type="parTrans" cxnId="{23EE5A63-BF26-47AF-A2D7-FAA728AE3A12}">
      <dgm:prSet/>
      <dgm:spPr/>
      <dgm:t>
        <a:bodyPr/>
        <a:lstStyle/>
        <a:p>
          <a:endParaRPr lang="ru-RU"/>
        </a:p>
      </dgm:t>
    </dgm:pt>
    <dgm:pt modelId="{CF9D601A-0DB5-448D-BD16-6FCCBC4667AA}" type="sibTrans" cxnId="{23EE5A63-BF26-47AF-A2D7-FAA728AE3A12}">
      <dgm:prSet/>
      <dgm:spPr/>
      <dgm:t>
        <a:bodyPr/>
        <a:lstStyle/>
        <a:p>
          <a:endParaRPr lang="ru-RU"/>
        </a:p>
      </dgm:t>
    </dgm:pt>
    <dgm:pt modelId="{08F6EF2F-0528-4912-B0F2-B55DECB82C93}">
      <dgm:prSet phldrT="[Текст]" custT="1"/>
      <dgm:spPr/>
      <dgm:t>
        <a:bodyPr/>
        <a:lstStyle/>
        <a:p>
          <a:r>
            <a:rPr lang="ru-RU" sz="1800" b="1" dirty="0" smtClean="0"/>
            <a:t>Мероприятия по приведению объектов города Волгодонска в состояние, обеспечивающее безопасное проживание его жителей </a:t>
          </a:r>
        </a:p>
        <a:p>
          <a:r>
            <a:rPr lang="ru-RU" sz="2000" b="1" dirty="0" smtClean="0"/>
            <a:t> 2021 год – 1,7      2022 год – 2,1 </a:t>
          </a:r>
        </a:p>
        <a:p>
          <a:r>
            <a:rPr lang="ru-RU" sz="2000" b="1" dirty="0" smtClean="0"/>
            <a:t> 2023 год – 3,0 </a:t>
          </a:r>
          <a:endParaRPr lang="ru-RU" sz="2000" b="1" dirty="0"/>
        </a:p>
      </dgm:t>
    </dgm:pt>
    <dgm:pt modelId="{769EA772-CA52-4A91-8B65-3DEAC3D5C336}" type="parTrans" cxnId="{05509F8B-9109-44C7-B1E6-D4F37B5A6A6D}">
      <dgm:prSet/>
      <dgm:spPr/>
      <dgm:t>
        <a:bodyPr/>
        <a:lstStyle/>
        <a:p>
          <a:endParaRPr lang="ru-RU"/>
        </a:p>
      </dgm:t>
    </dgm:pt>
    <dgm:pt modelId="{BDFA8E02-9C30-45A6-967D-F2DDD3A02D06}" type="sibTrans" cxnId="{05509F8B-9109-44C7-B1E6-D4F37B5A6A6D}">
      <dgm:prSet/>
      <dgm:spPr/>
      <dgm:t>
        <a:bodyPr/>
        <a:lstStyle/>
        <a:p>
          <a:endParaRPr lang="ru-RU"/>
        </a:p>
      </dgm:t>
    </dgm:pt>
    <dgm:pt modelId="{FBAF7969-D804-417A-810E-9189EA1C9A1C}">
      <dgm:prSet phldrT="[Текст]" custT="1"/>
      <dgm:spPr/>
      <dgm:t>
        <a:bodyPr/>
        <a:lstStyle/>
        <a:p>
          <a:pPr algn="ctr"/>
          <a:r>
            <a:rPr lang="ru-RU" sz="2400" b="1" dirty="0" smtClean="0"/>
            <a:t>Изготовление проектной документации</a:t>
          </a:r>
          <a:endParaRPr lang="ru-RU" sz="2400" dirty="0"/>
        </a:p>
      </dgm:t>
    </dgm:pt>
    <dgm:pt modelId="{88D28A52-F7E1-430B-9E43-874874A4353D}" type="sibTrans" cxnId="{058DD8AF-0CDD-4B25-988C-BFC3C1E0B36A}">
      <dgm:prSet/>
      <dgm:spPr/>
      <dgm:t>
        <a:bodyPr/>
        <a:lstStyle/>
        <a:p>
          <a:endParaRPr lang="ru-RU"/>
        </a:p>
      </dgm:t>
    </dgm:pt>
    <dgm:pt modelId="{345944BB-F1B9-41A3-85FA-5AD1D0BF9D73}" type="parTrans" cxnId="{058DD8AF-0CDD-4B25-988C-BFC3C1E0B36A}">
      <dgm:prSet/>
      <dgm:spPr/>
      <dgm:t>
        <a:bodyPr/>
        <a:lstStyle/>
        <a:p>
          <a:endParaRPr lang="ru-RU"/>
        </a:p>
      </dgm:t>
    </dgm:pt>
    <dgm:pt modelId="{83C28CFC-FEC6-4EEE-AD0A-8317FB5EF615}">
      <dgm:prSet phldrT="[Текст]"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pPr algn="ctr"/>
          <a:r>
            <a:rPr lang="ru-RU" sz="1600" dirty="0" smtClean="0"/>
            <a:t>реконструкция объектов водоснабжения г. Волгодонска 2021 год –  </a:t>
          </a:r>
          <a:r>
            <a:rPr lang="ru-RU" sz="1600" b="1" dirty="0" smtClean="0"/>
            <a:t>3,0</a:t>
          </a:r>
          <a:r>
            <a:rPr lang="ru-RU" sz="1600" dirty="0" smtClean="0"/>
            <a:t>  млн. рублей,  2022 год –  </a:t>
          </a:r>
          <a:r>
            <a:rPr lang="ru-RU" sz="1600" b="1" dirty="0" smtClean="0"/>
            <a:t>12,4</a:t>
          </a:r>
          <a:r>
            <a:rPr lang="ru-RU" sz="1600" dirty="0" smtClean="0"/>
            <a:t>  млн рублей</a:t>
          </a:r>
          <a:endParaRPr lang="ru-RU" sz="1600" b="1" dirty="0" smtClean="0">
            <a:latin typeface="+mn-lt"/>
          </a:endParaRPr>
        </a:p>
      </dgm:t>
    </dgm:pt>
    <dgm:pt modelId="{E7A7C69B-B435-44D3-A6E6-AC0DBEC6DF60}" type="sibTrans" cxnId="{8E3904F1-AB83-4C63-8483-A0075275C960}">
      <dgm:prSet/>
      <dgm:spPr/>
      <dgm:t>
        <a:bodyPr/>
        <a:lstStyle/>
        <a:p>
          <a:endParaRPr lang="ru-RU"/>
        </a:p>
      </dgm:t>
    </dgm:pt>
    <dgm:pt modelId="{E6FA8439-42CC-4C9B-AF4A-C588FEEC63B6}" type="parTrans" cxnId="{8E3904F1-AB83-4C63-8483-A0075275C960}">
      <dgm:prSet/>
      <dgm:spPr/>
      <dgm:t>
        <a:bodyPr/>
        <a:lstStyle/>
        <a:p>
          <a:endParaRPr lang="ru-RU"/>
        </a:p>
      </dgm:t>
    </dgm:pt>
    <dgm:pt modelId="{37983FC7-FB86-4C4A-B3EF-642A1CF648F8}">
      <dgm:prSet phldrT="[Текст]"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sz="1600" dirty="0" smtClean="0"/>
            <a:t>строительство и реконструкция очистных сооружений г. Волгодонска </a:t>
          </a:r>
        </a:p>
        <a:p>
          <a:r>
            <a:rPr lang="ru-RU" sz="1600" dirty="0" smtClean="0"/>
            <a:t>2021 год –  </a:t>
          </a:r>
          <a:r>
            <a:rPr lang="ru-RU" sz="1600" b="1" dirty="0" smtClean="0"/>
            <a:t>0,4</a:t>
          </a:r>
          <a:r>
            <a:rPr lang="ru-RU" sz="1600" dirty="0" smtClean="0"/>
            <a:t>  млн рублей, 2022 год –  </a:t>
          </a:r>
          <a:r>
            <a:rPr lang="ru-RU" sz="1600" b="1" dirty="0" smtClean="0"/>
            <a:t>3,0</a:t>
          </a:r>
          <a:r>
            <a:rPr lang="ru-RU" sz="1600" dirty="0" smtClean="0"/>
            <a:t>  млн рублей,  2023 год –  </a:t>
          </a:r>
          <a:r>
            <a:rPr lang="ru-RU" sz="1600" b="1" dirty="0" smtClean="0"/>
            <a:t>5,7</a:t>
          </a:r>
          <a:r>
            <a:rPr lang="ru-RU" sz="1600" dirty="0" smtClean="0"/>
            <a:t>  млн рублей</a:t>
          </a:r>
          <a:endParaRPr lang="ru-RU" sz="1600" b="1" dirty="0">
            <a:latin typeface="+mn-lt"/>
          </a:endParaRPr>
        </a:p>
      </dgm:t>
    </dgm:pt>
    <dgm:pt modelId="{670F8EF7-A180-4926-93A1-B08534BA1242}" type="sibTrans" cxnId="{B1907B8A-EBF6-45E8-8406-DA2054EE15C1}">
      <dgm:prSet/>
      <dgm:spPr/>
      <dgm:t>
        <a:bodyPr/>
        <a:lstStyle/>
        <a:p>
          <a:endParaRPr lang="ru-RU"/>
        </a:p>
      </dgm:t>
    </dgm:pt>
    <dgm:pt modelId="{86697CAE-A5BE-45D8-93F9-38232D59474E}" type="parTrans" cxnId="{B1907B8A-EBF6-45E8-8406-DA2054EE15C1}">
      <dgm:prSet/>
      <dgm:spPr/>
      <dgm:t>
        <a:bodyPr/>
        <a:lstStyle/>
        <a:p>
          <a:endParaRPr lang="ru-RU"/>
        </a:p>
      </dgm:t>
    </dgm:pt>
    <dgm:pt modelId="{6EF5F3D6-E6B0-4076-A16F-F886A85732D2}">
      <dgm:prSet phldrT="[Текст]"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sz="1600" dirty="0" smtClean="0"/>
            <a:t>реконструкция перепрофилирование здания Дома творчества и ремесел «Радуга» в здание </a:t>
          </a:r>
          <a:r>
            <a:rPr lang="ru-RU" sz="1600" dirty="0" err="1" smtClean="0"/>
            <a:t>Волгодонского</a:t>
          </a:r>
          <a:r>
            <a:rPr lang="ru-RU" sz="1600" dirty="0" smtClean="0"/>
            <a:t> молодежного театра на 200 мест 2023 год –  </a:t>
          </a:r>
          <a:r>
            <a:rPr lang="ru-RU" sz="1600" b="1" dirty="0" smtClean="0"/>
            <a:t>3,3</a:t>
          </a:r>
          <a:r>
            <a:rPr lang="ru-RU" sz="1600" dirty="0" smtClean="0"/>
            <a:t>  млн рублей</a:t>
          </a:r>
          <a:endParaRPr lang="ru-RU" sz="1600" b="1" dirty="0">
            <a:latin typeface="+mn-lt"/>
          </a:endParaRPr>
        </a:p>
      </dgm:t>
    </dgm:pt>
    <dgm:pt modelId="{66219D2A-AFF6-438F-92A2-7BD163727C8A}" type="parTrans" cxnId="{E7892623-3934-42E8-B594-B6BA6DDAF8E9}">
      <dgm:prSet/>
      <dgm:spPr/>
      <dgm:t>
        <a:bodyPr/>
        <a:lstStyle/>
        <a:p>
          <a:endParaRPr lang="ru-RU"/>
        </a:p>
      </dgm:t>
    </dgm:pt>
    <dgm:pt modelId="{329882B2-B468-4C15-80F7-9CB83C1A861B}" type="sibTrans" cxnId="{E7892623-3934-42E8-B594-B6BA6DDAF8E9}">
      <dgm:prSet/>
      <dgm:spPr/>
      <dgm:t>
        <a:bodyPr/>
        <a:lstStyle/>
        <a:p>
          <a:endParaRPr lang="ru-RU"/>
        </a:p>
      </dgm:t>
    </dgm:pt>
    <dgm:pt modelId="{73FA01CF-42F1-42CB-9C4B-A6788981E9E7}">
      <dgm:prSet phldrT="[Текст]"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sz="1600" smtClean="0"/>
            <a:t>капитальный ремонт здания МБОУ СШ № 9 им. И.Ф. «Учаева» –  </a:t>
          </a:r>
          <a:r>
            <a:rPr lang="ru-RU" sz="1600" b="1" smtClean="0"/>
            <a:t>5,9</a:t>
          </a:r>
          <a:r>
            <a:rPr lang="ru-RU" sz="1600" smtClean="0"/>
            <a:t>  млн рублей</a:t>
          </a:r>
          <a:endParaRPr lang="ru-RU" sz="1600" b="1" dirty="0">
            <a:latin typeface="+mn-lt"/>
          </a:endParaRPr>
        </a:p>
      </dgm:t>
    </dgm:pt>
    <dgm:pt modelId="{C40AEF82-57BE-46F5-A71C-7A114DC232DA}" type="parTrans" cxnId="{1B7B050E-8E74-4C40-8041-55AA3DD4A723}">
      <dgm:prSet/>
      <dgm:spPr/>
      <dgm:t>
        <a:bodyPr/>
        <a:lstStyle/>
        <a:p>
          <a:endParaRPr lang="ru-RU"/>
        </a:p>
      </dgm:t>
    </dgm:pt>
    <dgm:pt modelId="{0D7A4F30-F758-4411-B822-B448D494A06C}" type="sibTrans" cxnId="{1B7B050E-8E74-4C40-8041-55AA3DD4A723}">
      <dgm:prSet/>
      <dgm:spPr/>
      <dgm:t>
        <a:bodyPr/>
        <a:lstStyle/>
        <a:p>
          <a:endParaRPr lang="ru-RU"/>
        </a:p>
      </dgm:t>
    </dgm:pt>
    <dgm:pt modelId="{64F89AF0-6100-4397-B548-F9AAF8CA43F6}" type="pres">
      <dgm:prSet presAssocID="{1085D63D-84AE-40C2-AD66-6F29EA2F4C8F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D1747C06-E305-4789-BF53-36E531C7C402}" type="pres">
      <dgm:prSet presAssocID="{FBAF7969-D804-417A-810E-9189EA1C9A1C}" presName="root" presStyleCnt="0"/>
      <dgm:spPr/>
      <dgm:t>
        <a:bodyPr/>
        <a:lstStyle/>
        <a:p>
          <a:endParaRPr lang="ru-RU"/>
        </a:p>
      </dgm:t>
    </dgm:pt>
    <dgm:pt modelId="{F7960E86-DEF8-4FA1-BD30-033B98F888C6}" type="pres">
      <dgm:prSet presAssocID="{FBAF7969-D804-417A-810E-9189EA1C9A1C}" presName="rootComposite" presStyleCnt="0"/>
      <dgm:spPr/>
      <dgm:t>
        <a:bodyPr/>
        <a:lstStyle/>
        <a:p>
          <a:endParaRPr lang="ru-RU"/>
        </a:p>
      </dgm:t>
    </dgm:pt>
    <dgm:pt modelId="{C606B3AE-949A-4E09-A7EA-C3C8CBF43C87}" type="pres">
      <dgm:prSet presAssocID="{FBAF7969-D804-417A-810E-9189EA1C9A1C}" presName="rootText" presStyleLbl="node1" presStyleIdx="0" presStyleCnt="3" custScaleX="340335" custScaleY="435321" custLinFactY="-100000" custLinFactNeighborX="8603" custLinFactNeighborY="-186948"/>
      <dgm:spPr/>
      <dgm:t>
        <a:bodyPr/>
        <a:lstStyle/>
        <a:p>
          <a:endParaRPr lang="ru-RU"/>
        </a:p>
      </dgm:t>
    </dgm:pt>
    <dgm:pt modelId="{E7E46792-0FD0-45BA-8693-F8E8A847E559}" type="pres">
      <dgm:prSet presAssocID="{FBAF7969-D804-417A-810E-9189EA1C9A1C}" presName="rootConnector" presStyleLbl="node1" presStyleIdx="0" presStyleCnt="3"/>
      <dgm:spPr/>
      <dgm:t>
        <a:bodyPr/>
        <a:lstStyle/>
        <a:p>
          <a:endParaRPr lang="ru-RU"/>
        </a:p>
      </dgm:t>
    </dgm:pt>
    <dgm:pt modelId="{C620222E-7E29-4F47-91EC-88F837155142}" type="pres">
      <dgm:prSet presAssocID="{FBAF7969-D804-417A-810E-9189EA1C9A1C}" presName="childShape" presStyleCnt="0"/>
      <dgm:spPr/>
      <dgm:t>
        <a:bodyPr/>
        <a:lstStyle/>
        <a:p>
          <a:endParaRPr lang="ru-RU"/>
        </a:p>
      </dgm:t>
    </dgm:pt>
    <dgm:pt modelId="{26051CA2-A8EE-4BF5-94AE-A193F10ED2C9}" type="pres">
      <dgm:prSet presAssocID="{E6FA8439-42CC-4C9B-AF4A-C588FEEC63B6}" presName="Name13" presStyleLbl="parChTrans1D2" presStyleIdx="0" presStyleCnt="4"/>
      <dgm:spPr/>
      <dgm:t>
        <a:bodyPr/>
        <a:lstStyle/>
        <a:p>
          <a:endParaRPr lang="ru-RU"/>
        </a:p>
      </dgm:t>
    </dgm:pt>
    <dgm:pt modelId="{D4F1023B-DC00-4562-B10B-076623FB1FE3}" type="pres">
      <dgm:prSet presAssocID="{83C28CFC-FEC6-4EEE-AD0A-8317FB5EF615}" presName="childText" presStyleLbl="bgAcc1" presStyleIdx="0" presStyleCnt="4" custScaleX="1507124" custScaleY="138295" custLinFactNeighborX="-5070" custLinFactNeighborY="-48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0ADB98-1920-4E5B-AAD9-8907BB8359C0}" type="pres">
      <dgm:prSet presAssocID="{86697CAE-A5BE-45D8-93F9-38232D59474E}" presName="Name13" presStyleLbl="parChTrans1D2" presStyleIdx="1" presStyleCnt="4"/>
      <dgm:spPr/>
      <dgm:t>
        <a:bodyPr/>
        <a:lstStyle/>
        <a:p>
          <a:endParaRPr lang="ru-RU"/>
        </a:p>
      </dgm:t>
    </dgm:pt>
    <dgm:pt modelId="{C81B7BA1-C2D2-4C3F-A060-0E7CCC8DF0F7}" type="pres">
      <dgm:prSet presAssocID="{37983FC7-FB86-4C4A-B3EF-642A1CF648F8}" presName="childText" presStyleLbl="bgAcc1" presStyleIdx="1" presStyleCnt="4" custScaleX="1512684" custScaleY="182288" custLinFactY="100000" custLinFactNeighborX="-2355" custLinFactNeighborY="1297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EE63C9-F01A-429F-94BF-2367BF3FA254}" type="pres">
      <dgm:prSet presAssocID="{66219D2A-AFF6-438F-92A2-7BD163727C8A}" presName="Name13" presStyleLbl="parChTrans1D2" presStyleIdx="2" presStyleCnt="4"/>
      <dgm:spPr/>
      <dgm:t>
        <a:bodyPr/>
        <a:lstStyle/>
        <a:p>
          <a:endParaRPr lang="ru-RU"/>
        </a:p>
      </dgm:t>
    </dgm:pt>
    <dgm:pt modelId="{7EE823E1-3A6E-437D-AB06-95ADBBC47004}" type="pres">
      <dgm:prSet presAssocID="{6EF5F3D6-E6B0-4076-A16F-F886A85732D2}" presName="childText" presStyleLbl="bgAcc1" presStyleIdx="2" presStyleCnt="4" custScaleX="1514857" custScaleY="174367" custLinFactY="-87152" custLinFactNeighborX="4542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4F29A5-A17A-497D-84EE-51C8CA84128F}" type="pres">
      <dgm:prSet presAssocID="{C40AEF82-57BE-46F5-A71C-7A114DC232DA}" presName="Name13" presStyleLbl="parChTrans1D2" presStyleIdx="3" presStyleCnt="4"/>
      <dgm:spPr/>
      <dgm:t>
        <a:bodyPr/>
        <a:lstStyle/>
        <a:p>
          <a:endParaRPr lang="ru-RU"/>
        </a:p>
      </dgm:t>
    </dgm:pt>
    <dgm:pt modelId="{E29A498C-85F0-4519-BF9D-198A905DE23A}" type="pres">
      <dgm:prSet presAssocID="{73FA01CF-42F1-42CB-9C4B-A6788981E9E7}" presName="childText" presStyleLbl="bgAcc1" presStyleIdx="3" presStyleCnt="4" custScaleX="1514105" custScaleY="100367" custLinFactNeighborX="28064" custLinFactNeighborY="981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CEF113-FC43-4D00-869D-82A6667C0EA0}" type="pres">
      <dgm:prSet presAssocID="{4CC004D4-8BCC-4024-8EA8-8CA410F65F39}" presName="root" presStyleCnt="0"/>
      <dgm:spPr/>
      <dgm:t>
        <a:bodyPr/>
        <a:lstStyle/>
        <a:p>
          <a:endParaRPr lang="ru-RU"/>
        </a:p>
      </dgm:t>
    </dgm:pt>
    <dgm:pt modelId="{ED7F6B6B-438B-4243-B3D1-EFCBCCA9738E}" type="pres">
      <dgm:prSet presAssocID="{4CC004D4-8BCC-4024-8EA8-8CA410F65F39}" presName="rootComposite" presStyleCnt="0"/>
      <dgm:spPr/>
      <dgm:t>
        <a:bodyPr/>
        <a:lstStyle/>
        <a:p>
          <a:endParaRPr lang="ru-RU"/>
        </a:p>
      </dgm:t>
    </dgm:pt>
    <dgm:pt modelId="{EFBD6948-6813-458E-B4C1-85C62D467E3C}" type="pres">
      <dgm:prSet presAssocID="{4CC004D4-8BCC-4024-8EA8-8CA410F65F39}" presName="rootText" presStyleLbl="node1" presStyleIdx="1" presStyleCnt="3" custScaleX="395360" custScaleY="412588" custLinFactNeighborX="9814" custLinFactNeighborY="-90408"/>
      <dgm:spPr/>
      <dgm:t>
        <a:bodyPr/>
        <a:lstStyle/>
        <a:p>
          <a:endParaRPr lang="ru-RU"/>
        </a:p>
      </dgm:t>
    </dgm:pt>
    <dgm:pt modelId="{F09A0391-4182-4F62-867B-C117AECDBC8F}" type="pres">
      <dgm:prSet presAssocID="{4CC004D4-8BCC-4024-8EA8-8CA410F65F39}" presName="rootConnector" presStyleLbl="node1" presStyleIdx="1" presStyleCnt="3"/>
      <dgm:spPr/>
      <dgm:t>
        <a:bodyPr/>
        <a:lstStyle/>
        <a:p>
          <a:endParaRPr lang="ru-RU"/>
        </a:p>
      </dgm:t>
    </dgm:pt>
    <dgm:pt modelId="{270C699F-D327-4F6C-95D4-A3303E2CF6FD}" type="pres">
      <dgm:prSet presAssocID="{4CC004D4-8BCC-4024-8EA8-8CA410F65F39}" presName="childShape" presStyleCnt="0"/>
      <dgm:spPr/>
      <dgm:t>
        <a:bodyPr/>
        <a:lstStyle/>
        <a:p>
          <a:endParaRPr lang="ru-RU"/>
        </a:p>
      </dgm:t>
    </dgm:pt>
    <dgm:pt modelId="{A5B3C248-CBD9-4879-9C0E-1E6A58AEBA97}" type="pres">
      <dgm:prSet presAssocID="{08F6EF2F-0528-4912-B0F2-B55DECB82C93}" presName="root" presStyleCnt="0"/>
      <dgm:spPr/>
      <dgm:t>
        <a:bodyPr/>
        <a:lstStyle/>
        <a:p>
          <a:endParaRPr lang="ru-RU"/>
        </a:p>
      </dgm:t>
    </dgm:pt>
    <dgm:pt modelId="{447ED336-5AC2-4037-A516-35C4AA6DB4DE}" type="pres">
      <dgm:prSet presAssocID="{08F6EF2F-0528-4912-B0F2-B55DECB82C93}" presName="rootComposite" presStyleCnt="0"/>
      <dgm:spPr/>
      <dgm:t>
        <a:bodyPr/>
        <a:lstStyle/>
        <a:p>
          <a:endParaRPr lang="ru-RU"/>
        </a:p>
      </dgm:t>
    </dgm:pt>
    <dgm:pt modelId="{7124514D-5C51-44AB-82D4-E14AA19A1388}" type="pres">
      <dgm:prSet presAssocID="{08F6EF2F-0528-4912-B0F2-B55DECB82C93}" presName="rootText" presStyleLbl="node1" presStyleIdx="2" presStyleCnt="3" custScaleX="461072" custScaleY="424830" custLinFactNeighborX="3247" custLinFactNeighborY="-90408"/>
      <dgm:spPr/>
      <dgm:t>
        <a:bodyPr/>
        <a:lstStyle/>
        <a:p>
          <a:endParaRPr lang="ru-RU"/>
        </a:p>
      </dgm:t>
    </dgm:pt>
    <dgm:pt modelId="{31E527D4-60C5-4A4B-852B-60C326E788B0}" type="pres">
      <dgm:prSet presAssocID="{08F6EF2F-0528-4912-B0F2-B55DECB82C93}" presName="rootConnector" presStyleLbl="node1" presStyleIdx="2" presStyleCnt="3"/>
      <dgm:spPr/>
      <dgm:t>
        <a:bodyPr/>
        <a:lstStyle/>
        <a:p>
          <a:endParaRPr lang="ru-RU"/>
        </a:p>
      </dgm:t>
    </dgm:pt>
    <dgm:pt modelId="{B058FFD0-23E5-4F49-988A-6478850AC3B1}" type="pres">
      <dgm:prSet presAssocID="{08F6EF2F-0528-4912-B0F2-B55DECB82C93}" presName="childShape" presStyleCnt="0"/>
      <dgm:spPr/>
      <dgm:t>
        <a:bodyPr/>
        <a:lstStyle/>
        <a:p>
          <a:endParaRPr lang="ru-RU"/>
        </a:p>
      </dgm:t>
    </dgm:pt>
  </dgm:ptLst>
  <dgm:cxnLst>
    <dgm:cxn modelId="{9206C486-F241-4BF8-AB1B-E2C0B5038863}" type="presOf" srcId="{83C28CFC-FEC6-4EEE-AD0A-8317FB5EF615}" destId="{D4F1023B-DC00-4562-B10B-076623FB1FE3}" srcOrd="0" destOrd="0" presId="urn:microsoft.com/office/officeart/2005/8/layout/hierarchy3"/>
    <dgm:cxn modelId="{A6846E15-C102-4C2B-AECF-C5F1F9DC677F}" type="presOf" srcId="{E6FA8439-42CC-4C9B-AF4A-C588FEEC63B6}" destId="{26051CA2-A8EE-4BF5-94AE-A193F10ED2C9}" srcOrd="0" destOrd="0" presId="urn:microsoft.com/office/officeart/2005/8/layout/hierarchy3"/>
    <dgm:cxn modelId="{058DD8AF-0CDD-4B25-988C-BFC3C1E0B36A}" srcId="{1085D63D-84AE-40C2-AD66-6F29EA2F4C8F}" destId="{FBAF7969-D804-417A-810E-9189EA1C9A1C}" srcOrd="0" destOrd="0" parTransId="{345944BB-F1B9-41A3-85FA-5AD1D0BF9D73}" sibTransId="{88D28A52-F7E1-430B-9E43-874874A4353D}"/>
    <dgm:cxn modelId="{8E3904F1-AB83-4C63-8483-A0075275C960}" srcId="{FBAF7969-D804-417A-810E-9189EA1C9A1C}" destId="{83C28CFC-FEC6-4EEE-AD0A-8317FB5EF615}" srcOrd="0" destOrd="0" parTransId="{E6FA8439-42CC-4C9B-AF4A-C588FEEC63B6}" sibTransId="{E7A7C69B-B435-44D3-A6E6-AC0DBEC6DF60}"/>
    <dgm:cxn modelId="{33A6A984-3BE5-4135-8ECA-0AA43FF8DD25}" type="presOf" srcId="{4CC004D4-8BCC-4024-8EA8-8CA410F65F39}" destId="{EFBD6948-6813-458E-B4C1-85C62D467E3C}" srcOrd="0" destOrd="0" presId="urn:microsoft.com/office/officeart/2005/8/layout/hierarchy3"/>
    <dgm:cxn modelId="{B1907B8A-EBF6-45E8-8406-DA2054EE15C1}" srcId="{FBAF7969-D804-417A-810E-9189EA1C9A1C}" destId="{37983FC7-FB86-4C4A-B3EF-642A1CF648F8}" srcOrd="1" destOrd="0" parTransId="{86697CAE-A5BE-45D8-93F9-38232D59474E}" sibTransId="{670F8EF7-A180-4926-93A1-B08534BA1242}"/>
    <dgm:cxn modelId="{660BC37E-1BF7-49EA-A322-B13302936E83}" type="presOf" srcId="{6EF5F3D6-E6B0-4076-A16F-F886A85732D2}" destId="{7EE823E1-3A6E-437D-AB06-95ADBBC47004}" srcOrd="0" destOrd="0" presId="urn:microsoft.com/office/officeart/2005/8/layout/hierarchy3"/>
    <dgm:cxn modelId="{E7892623-3934-42E8-B594-B6BA6DDAF8E9}" srcId="{FBAF7969-D804-417A-810E-9189EA1C9A1C}" destId="{6EF5F3D6-E6B0-4076-A16F-F886A85732D2}" srcOrd="2" destOrd="0" parTransId="{66219D2A-AFF6-438F-92A2-7BD163727C8A}" sibTransId="{329882B2-B468-4C15-80F7-9CB83C1A861B}"/>
    <dgm:cxn modelId="{8B1B2253-B0B6-4258-9005-E09ADBD3AC8C}" type="presOf" srcId="{08F6EF2F-0528-4912-B0F2-B55DECB82C93}" destId="{31E527D4-60C5-4A4B-852B-60C326E788B0}" srcOrd="1" destOrd="0" presId="urn:microsoft.com/office/officeart/2005/8/layout/hierarchy3"/>
    <dgm:cxn modelId="{EF275557-6EAE-4C02-B34B-F5117F261CEC}" type="presOf" srcId="{1085D63D-84AE-40C2-AD66-6F29EA2F4C8F}" destId="{64F89AF0-6100-4397-B548-F9AAF8CA43F6}" srcOrd="0" destOrd="0" presId="urn:microsoft.com/office/officeart/2005/8/layout/hierarchy3"/>
    <dgm:cxn modelId="{23EE5A63-BF26-47AF-A2D7-FAA728AE3A12}" srcId="{1085D63D-84AE-40C2-AD66-6F29EA2F4C8F}" destId="{4CC004D4-8BCC-4024-8EA8-8CA410F65F39}" srcOrd="1" destOrd="0" parTransId="{1822F352-8B3E-4EBD-8224-BDB8E99D493C}" sibTransId="{CF9D601A-0DB5-448D-BD16-6FCCBC4667AA}"/>
    <dgm:cxn modelId="{C49798ED-9481-46D5-9D7D-E3D2678FEF82}" type="presOf" srcId="{FBAF7969-D804-417A-810E-9189EA1C9A1C}" destId="{E7E46792-0FD0-45BA-8693-F8E8A847E559}" srcOrd="1" destOrd="0" presId="urn:microsoft.com/office/officeart/2005/8/layout/hierarchy3"/>
    <dgm:cxn modelId="{466FDAD5-B7BD-4443-8AE2-F25E88EC9EE3}" type="presOf" srcId="{86697CAE-A5BE-45D8-93F9-38232D59474E}" destId="{AE0ADB98-1920-4E5B-AAD9-8907BB8359C0}" srcOrd="0" destOrd="0" presId="urn:microsoft.com/office/officeart/2005/8/layout/hierarchy3"/>
    <dgm:cxn modelId="{05509F8B-9109-44C7-B1E6-D4F37B5A6A6D}" srcId="{1085D63D-84AE-40C2-AD66-6F29EA2F4C8F}" destId="{08F6EF2F-0528-4912-B0F2-B55DECB82C93}" srcOrd="2" destOrd="0" parTransId="{769EA772-CA52-4A91-8B65-3DEAC3D5C336}" sibTransId="{BDFA8E02-9C30-45A6-967D-F2DDD3A02D06}"/>
    <dgm:cxn modelId="{E18BA781-CD69-4151-A9B4-F3721F23E8F8}" type="presOf" srcId="{73FA01CF-42F1-42CB-9C4B-A6788981E9E7}" destId="{E29A498C-85F0-4519-BF9D-198A905DE23A}" srcOrd="0" destOrd="0" presId="urn:microsoft.com/office/officeart/2005/8/layout/hierarchy3"/>
    <dgm:cxn modelId="{087F8F57-EEF7-45F1-A573-2D9A1047EA55}" type="presOf" srcId="{37983FC7-FB86-4C4A-B3EF-642A1CF648F8}" destId="{C81B7BA1-C2D2-4C3F-A060-0E7CCC8DF0F7}" srcOrd="0" destOrd="0" presId="urn:microsoft.com/office/officeart/2005/8/layout/hierarchy3"/>
    <dgm:cxn modelId="{C7D2AC27-E5BE-4611-86D0-13507C28E3BC}" type="presOf" srcId="{C40AEF82-57BE-46F5-A71C-7A114DC232DA}" destId="{BB4F29A5-A17A-497D-84EE-51C8CA84128F}" srcOrd="0" destOrd="0" presId="urn:microsoft.com/office/officeart/2005/8/layout/hierarchy3"/>
    <dgm:cxn modelId="{63E2AC99-BFB9-4E72-BBEB-C7E7D3524A08}" type="presOf" srcId="{08F6EF2F-0528-4912-B0F2-B55DECB82C93}" destId="{7124514D-5C51-44AB-82D4-E14AA19A1388}" srcOrd="0" destOrd="0" presId="urn:microsoft.com/office/officeart/2005/8/layout/hierarchy3"/>
    <dgm:cxn modelId="{1B7B050E-8E74-4C40-8041-55AA3DD4A723}" srcId="{FBAF7969-D804-417A-810E-9189EA1C9A1C}" destId="{73FA01CF-42F1-42CB-9C4B-A6788981E9E7}" srcOrd="3" destOrd="0" parTransId="{C40AEF82-57BE-46F5-A71C-7A114DC232DA}" sibTransId="{0D7A4F30-F758-4411-B822-B448D494A06C}"/>
    <dgm:cxn modelId="{96BF6E63-C5A5-4C23-A95D-A096C045006B}" type="presOf" srcId="{4CC004D4-8BCC-4024-8EA8-8CA410F65F39}" destId="{F09A0391-4182-4F62-867B-C117AECDBC8F}" srcOrd="1" destOrd="0" presId="urn:microsoft.com/office/officeart/2005/8/layout/hierarchy3"/>
    <dgm:cxn modelId="{AC76CAC8-4656-4FC6-B1A1-E1F5CCBE9DF7}" type="presOf" srcId="{66219D2A-AFF6-438F-92A2-7BD163727C8A}" destId="{C9EE63C9-F01A-429F-94BF-2367BF3FA254}" srcOrd="0" destOrd="0" presId="urn:microsoft.com/office/officeart/2005/8/layout/hierarchy3"/>
    <dgm:cxn modelId="{9F00CFCC-543D-4727-A0F8-FFEEEA00FCA8}" type="presOf" srcId="{FBAF7969-D804-417A-810E-9189EA1C9A1C}" destId="{C606B3AE-949A-4E09-A7EA-C3C8CBF43C87}" srcOrd="0" destOrd="0" presId="urn:microsoft.com/office/officeart/2005/8/layout/hierarchy3"/>
    <dgm:cxn modelId="{7B6AC733-30B3-4EB1-9346-DED013DD4B33}" type="presParOf" srcId="{64F89AF0-6100-4397-B548-F9AAF8CA43F6}" destId="{D1747C06-E305-4789-BF53-36E531C7C402}" srcOrd="0" destOrd="0" presId="urn:microsoft.com/office/officeart/2005/8/layout/hierarchy3"/>
    <dgm:cxn modelId="{298D8DBD-B1AF-4AF5-99CD-BA776135A1E3}" type="presParOf" srcId="{D1747C06-E305-4789-BF53-36E531C7C402}" destId="{F7960E86-DEF8-4FA1-BD30-033B98F888C6}" srcOrd="0" destOrd="0" presId="urn:microsoft.com/office/officeart/2005/8/layout/hierarchy3"/>
    <dgm:cxn modelId="{12A58B6A-9DEF-4FBD-9FC2-732215734F77}" type="presParOf" srcId="{F7960E86-DEF8-4FA1-BD30-033B98F888C6}" destId="{C606B3AE-949A-4E09-A7EA-C3C8CBF43C87}" srcOrd="0" destOrd="0" presId="urn:microsoft.com/office/officeart/2005/8/layout/hierarchy3"/>
    <dgm:cxn modelId="{6D5EE2F7-B111-460C-98BA-B1D85BAEB1DC}" type="presParOf" srcId="{F7960E86-DEF8-4FA1-BD30-033B98F888C6}" destId="{E7E46792-0FD0-45BA-8693-F8E8A847E559}" srcOrd="1" destOrd="0" presId="urn:microsoft.com/office/officeart/2005/8/layout/hierarchy3"/>
    <dgm:cxn modelId="{72589F95-4E62-4749-A946-DE8E0E1CE47D}" type="presParOf" srcId="{D1747C06-E305-4789-BF53-36E531C7C402}" destId="{C620222E-7E29-4F47-91EC-88F837155142}" srcOrd="1" destOrd="0" presId="urn:microsoft.com/office/officeart/2005/8/layout/hierarchy3"/>
    <dgm:cxn modelId="{5D887BA2-38F6-4821-9111-F65A40A0F039}" type="presParOf" srcId="{C620222E-7E29-4F47-91EC-88F837155142}" destId="{26051CA2-A8EE-4BF5-94AE-A193F10ED2C9}" srcOrd="0" destOrd="0" presId="urn:microsoft.com/office/officeart/2005/8/layout/hierarchy3"/>
    <dgm:cxn modelId="{F1CD59AD-2086-4F50-8830-76C638059829}" type="presParOf" srcId="{C620222E-7E29-4F47-91EC-88F837155142}" destId="{D4F1023B-DC00-4562-B10B-076623FB1FE3}" srcOrd="1" destOrd="0" presId="urn:microsoft.com/office/officeart/2005/8/layout/hierarchy3"/>
    <dgm:cxn modelId="{E4CBE5FC-E210-458D-91B2-2F56222056BB}" type="presParOf" srcId="{C620222E-7E29-4F47-91EC-88F837155142}" destId="{AE0ADB98-1920-4E5B-AAD9-8907BB8359C0}" srcOrd="2" destOrd="0" presId="urn:microsoft.com/office/officeart/2005/8/layout/hierarchy3"/>
    <dgm:cxn modelId="{A1362B1C-18F9-43EA-A84C-5A1CE7AEB11A}" type="presParOf" srcId="{C620222E-7E29-4F47-91EC-88F837155142}" destId="{C81B7BA1-C2D2-4C3F-A060-0E7CCC8DF0F7}" srcOrd="3" destOrd="0" presId="urn:microsoft.com/office/officeart/2005/8/layout/hierarchy3"/>
    <dgm:cxn modelId="{79E254CA-553A-40F3-ADFF-C047410BA3E9}" type="presParOf" srcId="{C620222E-7E29-4F47-91EC-88F837155142}" destId="{C9EE63C9-F01A-429F-94BF-2367BF3FA254}" srcOrd="4" destOrd="0" presId="urn:microsoft.com/office/officeart/2005/8/layout/hierarchy3"/>
    <dgm:cxn modelId="{60077324-8CCC-48D7-AC4B-73C155678557}" type="presParOf" srcId="{C620222E-7E29-4F47-91EC-88F837155142}" destId="{7EE823E1-3A6E-437D-AB06-95ADBBC47004}" srcOrd="5" destOrd="0" presId="urn:microsoft.com/office/officeart/2005/8/layout/hierarchy3"/>
    <dgm:cxn modelId="{524AF934-C2E1-4859-90DF-7AE663EFA8B3}" type="presParOf" srcId="{C620222E-7E29-4F47-91EC-88F837155142}" destId="{BB4F29A5-A17A-497D-84EE-51C8CA84128F}" srcOrd="6" destOrd="0" presId="urn:microsoft.com/office/officeart/2005/8/layout/hierarchy3"/>
    <dgm:cxn modelId="{60C6FBA8-468A-4ECA-9C98-A9714D98F02B}" type="presParOf" srcId="{C620222E-7E29-4F47-91EC-88F837155142}" destId="{E29A498C-85F0-4519-BF9D-198A905DE23A}" srcOrd="7" destOrd="0" presId="urn:microsoft.com/office/officeart/2005/8/layout/hierarchy3"/>
    <dgm:cxn modelId="{68383C7C-F45A-45C0-8AB7-6E900BBA6754}" type="presParOf" srcId="{64F89AF0-6100-4397-B548-F9AAF8CA43F6}" destId="{0BCEF113-FC43-4D00-869D-82A6667C0EA0}" srcOrd="1" destOrd="0" presId="urn:microsoft.com/office/officeart/2005/8/layout/hierarchy3"/>
    <dgm:cxn modelId="{E2776E54-0623-4E4C-915F-4AB23358B271}" type="presParOf" srcId="{0BCEF113-FC43-4D00-869D-82A6667C0EA0}" destId="{ED7F6B6B-438B-4243-B3D1-EFCBCCA9738E}" srcOrd="0" destOrd="0" presId="urn:microsoft.com/office/officeart/2005/8/layout/hierarchy3"/>
    <dgm:cxn modelId="{682188B9-D4F3-466F-97D7-C17CAA63133C}" type="presParOf" srcId="{ED7F6B6B-438B-4243-B3D1-EFCBCCA9738E}" destId="{EFBD6948-6813-458E-B4C1-85C62D467E3C}" srcOrd="0" destOrd="0" presId="urn:microsoft.com/office/officeart/2005/8/layout/hierarchy3"/>
    <dgm:cxn modelId="{DB9CD16A-7443-4672-9BBC-6C9647C4F8D3}" type="presParOf" srcId="{ED7F6B6B-438B-4243-B3D1-EFCBCCA9738E}" destId="{F09A0391-4182-4F62-867B-C117AECDBC8F}" srcOrd="1" destOrd="0" presId="urn:microsoft.com/office/officeart/2005/8/layout/hierarchy3"/>
    <dgm:cxn modelId="{B069F614-8DB2-45A2-A5CE-CCA019AD0D61}" type="presParOf" srcId="{0BCEF113-FC43-4D00-869D-82A6667C0EA0}" destId="{270C699F-D327-4F6C-95D4-A3303E2CF6FD}" srcOrd="1" destOrd="0" presId="urn:microsoft.com/office/officeart/2005/8/layout/hierarchy3"/>
    <dgm:cxn modelId="{C5237104-834C-4AB9-945F-E8D60564420C}" type="presParOf" srcId="{64F89AF0-6100-4397-B548-F9AAF8CA43F6}" destId="{A5B3C248-CBD9-4879-9C0E-1E6A58AEBA97}" srcOrd="2" destOrd="0" presId="urn:microsoft.com/office/officeart/2005/8/layout/hierarchy3"/>
    <dgm:cxn modelId="{F91F8608-A566-4334-92FC-A12E029EAEB0}" type="presParOf" srcId="{A5B3C248-CBD9-4879-9C0E-1E6A58AEBA97}" destId="{447ED336-5AC2-4037-A516-35C4AA6DB4DE}" srcOrd="0" destOrd="0" presId="urn:microsoft.com/office/officeart/2005/8/layout/hierarchy3"/>
    <dgm:cxn modelId="{CB05254D-CFFB-48CF-AF97-0590D4FF9764}" type="presParOf" srcId="{447ED336-5AC2-4037-A516-35C4AA6DB4DE}" destId="{7124514D-5C51-44AB-82D4-E14AA19A1388}" srcOrd="0" destOrd="0" presId="urn:microsoft.com/office/officeart/2005/8/layout/hierarchy3"/>
    <dgm:cxn modelId="{023871FC-E725-41A4-B958-8A82FD3DC627}" type="presParOf" srcId="{447ED336-5AC2-4037-A516-35C4AA6DB4DE}" destId="{31E527D4-60C5-4A4B-852B-60C326E788B0}" srcOrd="1" destOrd="0" presId="urn:microsoft.com/office/officeart/2005/8/layout/hierarchy3"/>
    <dgm:cxn modelId="{F6220595-D769-4056-8ACD-5B768DB596A9}" type="presParOf" srcId="{A5B3C248-CBD9-4879-9C0E-1E6A58AEBA97}" destId="{B058FFD0-23E5-4F49-988A-6478850AC3B1}" srcOrd="1" destOrd="0" presId="urn:microsoft.com/office/officeart/2005/8/layout/hierarchy3"/>
  </dgm:cxnLst>
  <dgm:bg>
    <a:solidFill>
      <a:schemeClr val="accent5">
        <a:lumMod val="20000"/>
        <a:lumOff val="80000"/>
      </a:schemeClr>
    </a:solidFill>
  </dgm:bg>
  <dgm:whole/>
  <dgm:extLst>
    <a:ext uri="{C62137D5-CB1D-491B-B009-E17868A290BF}">
      <dgm14:recolorImg xmlns:dgm14="http://schemas.microsoft.com/office/drawing/2010/diagram" xmlns="" val="1"/>
    </a:ex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5812C5B-6C8A-459C-8BB1-3F3C0FD88C8F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946617CF-0C4A-4CCD-99FC-26A93CED0030}">
      <dgm:prSet phldrT="[Текст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ru-RU" sz="1800" dirty="0" smtClean="0"/>
            <a:t>помещений по адресу: </a:t>
          </a:r>
          <a:r>
            <a:rPr lang="ru-RU" sz="1800" dirty="0" err="1" smtClean="0"/>
            <a:t>ул.Ленина</a:t>
          </a:r>
          <a:r>
            <a:rPr lang="ru-RU" sz="1800" dirty="0" smtClean="0"/>
            <a:t>, д. 70 (возврат в систему дошкольного образования зданий, используемых не по назначению) 2021 год – </a:t>
          </a:r>
          <a:r>
            <a:rPr lang="ru-RU" sz="1800" b="1" dirty="0" smtClean="0"/>
            <a:t>10,4</a:t>
          </a:r>
          <a:r>
            <a:rPr lang="ru-RU" sz="1800" dirty="0" smtClean="0"/>
            <a:t> млн рублей, 2022 год – </a:t>
          </a:r>
          <a:r>
            <a:rPr lang="ru-RU" sz="1800" b="1" dirty="0" smtClean="0"/>
            <a:t>11,9</a:t>
          </a:r>
          <a:r>
            <a:rPr lang="ru-RU" sz="1800" dirty="0" smtClean="0"/>
            <a:t> млн рублей</a:t>
          </a:r>
          <a:endParaRPr lang="ru-RU" sz="1800" b="1" dirty="0"/>
        </a:p>
      </dgm:t>
    </dgm:pt>
    <dgm:pt modelId="{D13BD853-18A5-49B6-9BE9-E69E401E98C3}" type="sibTrans" cxnId="{F2A11227-89D8-4A63-9BB0-31F07ED2F323}">
      <dgm:prSet/>
      <dgm:spPr>
        <a:solidFill>
          <a:schemeClr val="accent4">
            <a:lumMod val="75000"/>
            <a:alpha val="90000"/>
          </a:schemeClr>
        </a:solidFill>
      </dgm:spPr>
      <dgm:t>
        <a:bodyPr/>
        <a:lstStyle/>
        <a:p>
          <a:endParaRPr lang="ru-RU" dirty="0"/>
        </a:p>
      </dgm:t>
    </dgm:pt>
    <dgm:pt modelId="{527B8B55-334F-4F21-A960-9A82AA348D1B}" type="parTrans" cxnId="{F2A11227-89D8-4A63-9BB0-31F07ED2F323}">
      <dgm:prSet/>
      <dgm:spPr/>
      <dgm:t>
        <a:bodyPr/>
        <a:lstStyle/>
        <a:p>
          <a:endParaRPr lang="ru-RU"/>
        </a:p>
      </dgm:t>
    </dgm:pt>
    <dgm:pt modelId="{A9D410C3-C7A9-4293-9015-FE847A0734D1}">
      <dgm:prSet phldrT="[Текст]" custT="1"/>
      <dgm:spPr/>
      <dgm:t>
        <a:bodyPr/>
        <a:lstStyle/>
        <a:p>
          <a:r>
            <a:rPr lang="ru-RU" sz="1800" dirty="0" smtClean="0"/>
            <a:t>кровель муниципальных образовательный учреждений (за исключением аварийных) – </a:t>
          </a:r>
          <a:r>
            <a:rPr lang="ru-RU" sz="2000" b="1" dirty="0" smtClean="0"/>
            <a:t>1,3</a:t>
          </a:r>
          <a:r>
            <a:rPr lang="ru-RU" sz="1800" dirty="0" smtClean="0"/>
            <a:t> млн рублей</a:t>
          </a:r>
          <a:endParaRPr lang="ru-RU" sz="1800" b="1" dirty="0"/>
        </a:p>
      </dgm:t>
    </dgm:pt>
    <dgm:pt modelId="{FD16D8A8-D54C-47E3-B735-4F696113AB00}" type="sibTrans" cxnId="{33A5D091-E1D3-4AA8-897D-5FE6F98A0EB0}">
      <dgm:prSet/>
      <dgm:spPr>
        <a:solidFill>
          <a:schemeClr val="accent1">
            <a:lumMod val="60000"/>
            <a:lumOff val="40000"/>
            <a:alpha val="90000"/>
          </a:schemeClr>
        </a:solidFill>
      </dgm:spPr>
      <dgm:t>
        <a:bodyPr/>
        <a:lstStyle/>
        <a:p>
          <a:endParaRPr lang="ru-RU" dirty="0"/>
        </a:p>
      </dgm:t>
    </dgm:pt>
    <dgm:pt modelId="{9E092C6A-F6E4-4F46-8C90-BDAEFBFACCE2}" type="parTrans" cxnId="{33A5D091-E1D3-4AA8-897D-5FE6F98A0EB0}">
      <dgm:prSet/>
      <dgm:spPr/>
      <dgm:t>
        <a:bodyPr/>
        <a:lstStyle/>
        <a:p>
          <a:endParaRPr lang="ru-RU"/>
        </a:p>
      </dgm:t>
    </dgm:pt>
    <dgm:pt modelId="{57CCF2BA-368E-4C1C-9C49-6F7C3D79A930}">
      <dgm:prSet phldrT="[Текст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ru-RU" sz="1800" b="1" dirty="0" smtClean="0"/>
            <a:t>отделения паллиативной медицинской помощи  МУЗ «ГБСМП» 2021 год – 22,4 млн. рублей, 2022 год – 22,4 млн. рублей</a:t>
          </a:r>
          <a:endParaRPr lang="ru-RU" sz="1800" b="1" dirty="0"/>
        </a:p>
      </dgm:t>
    </dgm:pt>
    <dgm:pt modelId="{88E40C0D-52DA-4F39-94F1-9B92DEF9BD62}" type="parTrans" cxnId="{F00CF50E-A863-4C2D-9CFF-BE3C3BD7F958}">
      <dgm:prSet/>
      <dgm:spPr/>
      <dgm:t>
        <a:bodyPr/>
        <a:lstStyle/>
        <a:p>
          <a:endParaRPr lang="ru-RU"/>
        </a:p>
      </dgm:t>
    </dgm:pt>
    <dgm:pt modelId="{D0D68695-5170-4ED0-8F31-DB9649E34F6C}" type="sibTrans" cxnId="{F00CF50E-A863-4C2D-9CFF-BE3C3BD7F958}">
      <dgm:prSet/>
      <dgm:spPr>
        <a:solidFill>
          <a:schemeClr val="bg1">
            <a:lumMod val="65000"/>
            <a:alpha val="90000"/>
          </a:schemeClr>
        </a:solidFill>
      </dgm:spPr>
      <dgm:t>
        <a:bodyPr/>
        <a:lstStyle/>
        <a:p>
          <a:endParaRPr lang="ru-RU" dirty="0"/>
        </a:p>
      </dgm:t>
    </dgm:pt>
    <dgm:pt modelId="{43190BA4-569C-4D6E-AD29-14E92B53BB81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bg1"/>
              </a:solidFill>
            </a:rPr>
            <a:t>здания муниципального бюджетного общеобразовательного учреждения «Естественно - математический лицей № 16» 2022 год – 14,9 млн рублей, 2023 год – 25,9 млн рублей;</a:t>
          </a:r>
          <a:endParaRPr lang="ru-RU" sz="1800" b="1" dirty="0">
            <a:solidFill>
              <a:schemeClr val="bg1"/>
            </a:solidFill>
          </a:endParaRPr>
        </a:p>
      </dgm:t>
    </dgm:pt>
    <dgm:pt modelId="{01C78AC9-1259-4C8B-BFCE-2D1320AF7FF1}" type="parTrans" cxnId="{4E21D81F-4793-4860-9586-DD143BD7B095}">
      <dgm:prSet/>
      <dgm:spPr/>
      <dgm:t>
        <a:bodyPr/>
        <a:lstStyle/>
        <a:p>
          <a:endParaRPr lang="ru-RU"/>
        </a:p>
      </dgm:t>
    </dgm:pt>
    <dgm:pt modelId="{A8B427CD-7EF2-4D7A-8F18-525846A5DDEF}" type="sibTrans" cxnId="{4E21D81F-4793-4860-9586-DD143BD7B095}">
      <dgm:prSet/>
      <dgm:spPr/>
      <dgm:t>
        <a:bodyPr/>
        <a:lstStyle/>
        <a:p>
          <a:endParaRPr lang="ru-RU"/>
        </a:p>
      </dgm:t>
    </dgm:pt>
    <dgm:pt modelId="{61A4C58C-009E-4981-89D6-A7405C4AA110}">
      <dgm:prSet phldrT="[Текст]" custT="1"/>
      <dgm:spPr>
        <a:solidFill>
          <a:srgbClr val="5DCBD7"/>
        </a:solidFill>
      </dgm:spPr>
      <dgm:t>
        <a:bodyPr/>
        <a:lstStyle/>
        <a:p>
          <a:r>
            <a:rPr lang="ru-RU" sz="2000" dirty="0" smtClean="0"/>
            <a:t>в части замены деревянных окон и наружных дверных проемов  2021 год – </a:t>
          </a:r>
          <a:r>
            <a:rPr lang="ru-RU" sz="2000" b="1" dirty="0" smtClean="0"/>
            <a:t>0,8</a:t>
          </a:r>
          <a:r>
            <a:rPr lang="ru-RU" sz="2000" dirty="0" smtClean="0"/>
            <a:t> млн рублей,           2022 год – </a:t>
          </a:r>
          <a:r>
            <a:rPr lang="ru-RU" sz="2000" b="1" dirty="0" smtClean="0"/>
            <a:t>2,4</a:t>
          </a:r>
          <a:r>
            <a:rPr lang="ru-RU" sz="2000" dirty="0" smtClean="0"/>
            <a:t> млн рублей, 2023 год – </a:t>
          </a:r>
          <a:r>
            <a:rPr lang="ru-RU" sz="2000" b="1" dirty="0" smtClean="0"/>
            <a:t>3,3</a:t>
          </a:r>
          <a:r>
            <a:rPr lang="ru-RU" sz="2000" dirty="0" smtClean="0"/>
            <a:t> млн рублей</a:t>
          </a:r>
          <a:endParaRPr lang="ru-RU" sz="2000" b="1" dirty="0"/>
        </a:p>
      </dgm:t>
    </dgm:pt>
    <dgm:pt modelId="{4359C43D-3082-4BC7-BE2A-9DD11D77FA6D}" type="sibTrans" cxnId="{33C165AD-BE08-4365-B06D-0D89537551C6}">
      <dgm:prSet/>
      <dgm:spPr>
        <a:solidFill>
          <a:srgbClr val="5DCBD7">
            <a:alpha val="90000"/>
          </a:srgbClr>
        </a:solidFill>
      </dgm:spPr>
      <dgm:t>
        <a:bodyPr/>
        <a:lstStyle/>
        <a:p>
          <a:endParaRPr lang="ru-RU" dirty="0"/>
        </a:p>
      </dgm:t>
    </dgm:pt>
    <dgm:pt modelId="{1B36F422-9BC7-43D3-8A66-FB5EC7A13DCD}" type="parTrans" cxnId="{33C165AD-BE08-4365-B06D-0D89537551C6}">
      <dgm:prSet/>
      <dgm:spPr/>
      <dgm:t>
        <a:bodyPr/>
        <a:lstStyle/>
        <a:p>
          <a:endParaRPr lang="ru-RU"/>
        </a:p>
      </dgm:t>
    </dgm:pt>
    <dgm:pt modelId="{AFF49F65-3140-4A48-A44E-8402FE164369}" type="pres">
      <dgm:prSet presAssocID="{95812C5B-6C8A-459C-8BB1-3F3C0FD88C8F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D914BEE-E177-498D-9D48-0D669FC74544}" type="pres">
      <dgm:prSet presAssocID="{95812C5B-6C8A-459C-8BB1-3F3C0FD88C8F}" presName="dummyMaxCanvas" presStyleCnt="0">
        <dgm:presLayoutVars/>
      </dgm:prSet>
      <dgm:spPr/>
      <dgm:t>
        <a:bodyPr/>
        <a:lstStyle/>
        <a:p>
          <a:endParaRPr lang="ru-RU"/>
        </a:p>
      </dgm:t>
    </dgm:pt>
    <dgm:pt modelId="{0306F2D3-ECBA-4D63-9C5E-E3E46933E4CC}" type="pres">
      <dgm:prSet presAssocID="{95812C5B-6C8A-459C-8BB1-3F3C0FD88C8F}" presName="FiveNodes_1" presStyleLbl="node1" presStyleIdx="0" presStyleCnt="5" custScaleX="73654" custScaleY="98882" custLinFactNeighborX="-609" custLinFactNeighborY="72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A23588-CE8C-4C39-B8B8-EEE5BD0CDD0F}" type="pres">
      <dgm:prSet presAssocID="{95812C5B-6C8A-459C-8BB1-3F3C0FD88C8F}" presName="FiveNodes_2" presStyleLbl="node1" presStyleIdx="1" presStyleCnt="5" custScaleX="73155" custLinFactNeighborX="-8326" custLinFactNeighborY="30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F39D0A-FAE4-4A67-ABAA-75350499B3B9}" type="pres">
      <dgm:prSet presAssocID="{95812C5B-6C8A-459C-8BB1-3F3C0FD88C8F}" presName="FiveNodes_3" presStyleLbl="node1" presStyleIdx="2" presStyleCnt="5" custScaleX="89028" custLinFactNeighborX="-7857" custLinFactNeighborY="-16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A726BB-88ED-46C9-9C17-F8124E0E2312}" type="pres">
      <dgm:prSet presAssocID="{95812C5B-6C8A-459C-8BB1-3F3C0FD88C8F}" presName="FiveNodes_4" presStyleLbl="node1" presStyleIdx="3" presStyleCnt="5" custScaleX="109154" custLinFactNeighborX="-5262" custLinFactNeighborY="-64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9D5463-9CE5-4911-9D33-DCB9D3C03286}" type="pres">
      <dgm:prSet presAssocID="{95812C5B-6C8A-459C-8BB1-3F3C0FD88C8F}" presName="FiveNodes_5" presStyleLbl="node1" presStyleIdx="4" presStyleCnt="5" custScaleX="113864" custLinFactNeighborX="-10374" custLinFactNeighborY="-59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4E9963-BF39-4A5E-908C-7B9673EE4AD2}" type="pres">
      <dgm:prSet presAssocID="{95812C5B-6C8A-459C-8BB1-3F3C0FD88C8F}" presName="FiveConn_1-2" presStyleLbl="fgAccFollowNode1" presStyleIdx="0" presStyleCnt="4" custAng="16200000" custLinFactX="-700000" custLinFactNeighborX="-740885" custLinFactNeighborY="-924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228554-6B31-4FCC-980E-4A4EBA19162C}" type="pres">
      <dgm:prSet presAssocID="{95812C5B-6C8A-459C-8BB1-3F3C0FD88C8F}" presName="FiveConn_2-3" presStyleLbl="fgAccFollowNode1" presStyleIdx="1" presStyleCnt="4" custAng="16200000" custLinFactX="-769555" custLinFactNeighborX="-800000" custLinFactNeighborY="-837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96C653-0E25-4367-B3A3-5A40B4367504}" type="pres">
      <dgm:prSet presAssocID="{95812C5B-6C8A-459C-8BB1-3F3C0FD88C8F}" presName="FiveConn_3-4" presStyleLbl="fgAccFollowNode1" presStyleIdx="2" presStyleCnt="4" custAng="16200000" custLinFactX="-800000" custLinFactY="-4447" custLinFactNeighborX="-890229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90A2B6-B9E8-4A7E-86DF-A4A5A9DA23B7}" type="pres">
      <dgm:prSet presAssocID="{95812C5B-6C8A-459C-8BB1-3F3C0FD88C8F}" presName="FiveConn_4-5" presStyleLbl="fgAccFollowNode1" presStyleIdx="3" presStyleCnt="4" custAng="16200000" custLinFactX="-900000" custLinFactNeighborX="-910902" custLinFactNeighborY="-974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223401-E575-4EF2-8760-2E66930CED40}" type="pres">
      <dgm:prSet presAssocID="{95812C5B-6C8A-459C-8BB1-3F3C0FD88C8F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E94E83-A101-46FB-AB3C-8004428C8A3B}" type="pres">
      <dgm:prSet presAssocID="{95812C5B-6C8A-459C-8BB1-3F3C0FD88C8F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7347DA-5AD6-4E25-9494-32BF62D3FE3C}" type="pres">
      <dgm:prSet presAssocID="{95812C5B-6C8A-459C-8BB1-3F3C0FD88C8F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DCD04D-7374-4DD1-9A19-D6613F3F0714}" type="pres">
      <dgm:prSet presAssocID="{95812C5B-6C8A-459C-8BB1-3F3C0FD88C8F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ABB7A2-1CC4-435F-8470-24E6E255DA66}" type="pres">
      <dgm:prSet presAssocID="{95812C5B-6C8A-459C-8BB1-3F3C0FD88C8F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00CF50E-A863-4C2D-9CFF-BE3C3BD7F958}" srcId="{95812C5B-6C8A-459C-8BB1-3F3C0FD88C8F}" destId="{57CCF2BA-368E-4C1C-9C49-6F7C3D79A930}" srcOrd="3" destOrd="0" parTransId="{88E40C0D-52DA-4F39-94F1-9B92DEF9BD62}" sibTransId="{D0D68695-5170-4ED0-8F31-DB9649E34F6C}"/>
    <dgm:cxn modelId="{FE18A865-54D1-46D5-BB98-134E01DFF269}" type="presOf" srcId="{A9D410C3-C7A9-4293-9015-FE847A0734D1}" destId="{97A23588-CE8C-4C39-B8B8-EEE5BD0CDD0F}" srcOrd="0" destOrd="0" presId="urn:microsoft.com/office/officeart/2005/8/layout/vProcess5"/>
    <dgm:cxn modelId="{F7E93DBE-B1F4-4EAA-8CE3-4396B8F2B3AC}" type="presOf" srcId="{43190BA4-569C-4D6E-AD29-14E92B53BB81}" destId="{BA9D5463-9CE5-4911-9D33-DCB9D3C03286}" srcOrd="0" destOrd="0" presId="urn:microsoft.com/office/officeart/2005/8/layout/vProcess5"/>
    <dgm:cxn modelId="{EC9F425C-377E-464E-9ED3-0685AA547B28}" type="presOf" srcId="{61A4C58C-009E-4981-89D6-A7405C4AA110}" destId="{0306F2D3-ECBA-4D63-9C5E-E3E46933E4CC}" srcOrd="0" destOrd="0" presId="urn:microsoft.com/office/officeart/2005/8/layout/vProcess5"/>
    <dgm:cxn modelId="{840B35CF-EDEA-4FC3-89C2-97F274EB9371}" type="presOf" srcId="{43190BA4-569C-4D6E-AD29-14E92B53BB81}" destId="{48ABB7A2-1CC4-435F-8470-24E6E255DA66}" srcOrd="1" destOrd="0" presId="urn:microsoft.com/office/officeart/2005/8/layout/vProcess5"/>
    <dgm:cxn modelId="{BFF32AF1-438A-41DB-A3E3-33B87F50C1E7}" type="presOf" srcId="{D13BD853-18A5-49B6-9BE9-E69E401E98C3}" destId="{7296C653-0E25-4367-B3A3-5A40B4367504}" srcOrd="0" destOrd="0" presId="urn:microsoft.com/office/officeart/2005/8/layout/vProcess5"/>
    <dgm:cxn modelId="{4E21D81F-4793-4860-9586-DD143BD7B095}" srcId="{95812C5B-6C8A-459C-8BB1-3F3C0FD88C8F}" destId="{43190BA4-569C-4D6E-AD29-14E92B53BB81}" srcOrd="4" destOrd="0" parTransId="{01C78AC9-1259-4C8B-BFCE-2D1320AF7FF1}" sibTransId="{A8B427CD-7EF2-4D7A-8F18-525846A5DDEF}"/>
    <dgm:cxn modelId="{0282244A-27AB-455D-B328-B1AB8B415001}" type="presOf" srcId="{4359C43D-3082-4BC7-BE2A-9DD11D77FA6D}" destId="{5F4E9963-BF39-4A5E-908C-7B9673EE4AD2}" srcOrd="0" destOrd="0" presId="urn:microsoft.com/office/officeart/2005/8/layout/vProcess5"/>
    <dgm:cxn modelId="{F2A11227-89D8-4A63-9BB0-31F07ED2F323}" srcId="{95812C5B-6C8A-459C-8BB1-3F3C0FD88C8F}" destId="{946617CF-0C4A-4CCD-99FC-26A93CED0030}" srcOrd="2" destOrd="0" parTransId="{527B8B55-334F-4F21-A960-9A82AA348D1B}" sibTransId="{D13BD853-18A5-49B6-9BE9-E69E401E98C3}"/>
    <dgm:cxn modelId="{FA305E77-BA92-4E36-A5B6-DFEBA2058E80}" type="presOf" srcId="{A9D410C3-C7A9-4293-9015-FE847A0734D1}" destId="{42E94E83-A101-46FB-AB3C-8004428C8A3B}" srcOrd="1" destOrd="0" presId="urn:microsoft.com/office/officeart/2005/8/layout/vProcess5"/>
    <dgm:cxn modelId="{33C165AD-BE08-4365-B06D-0D89537551C6}" srcId="{95812C5B-6C8A-459C-8BB1-3F3C0FD88C8F}" destId="{61A4C58C-009E-4981-89D6-A7405C4AA110}" srcOrd="0" destOrd="0" parTransId="{1B36F422-9BC7-43D3-8A66-FB5EC7A13DCD}" sibTransId="{4359C43D-3082-4BC7-BE2A-9DD11D77FA6D}"/>
    <dgm:cxn modelId="{65504463-0CAC-4090-8840-1C1F43CE73E3}" type="presOf" srcId="{61A4C58C-009E-4981-89D6-A7405C4AA110}" destId="{D5223401-E575-4EF2-8760-2E66930CED40}" srcOrd="1" destOrd="0" presId="urn:microsoft.com/office/officeart/2005/8/layout/vProcess5"/>
    <dgm:cxn modelId="{CB439F81-E53E-4CE4-A288-D37633C71B00}" type="presOf" srcId="{57CCF2BA-368E-4C1C-9C49-6F7C3D79A930}" destId="{CEDCD04D-7374-4DD1-9A19-D6613F3F0714}" srcOrd="1" destOrd="0" presId="urn:microsoft.com/office/officeart/2005/8/layout/vProcess5"/>
    <dgm:cxn modelId="{7522126B-8ADC-4355-B45C-C20D48E3FD7B}" type="presOf" srcId="{FD16D8A8-D54C-47E3-B735-4F696113AB00}" destId="{77228554-6B31-4FCC-980E-4A4EBA19162C}" srcOrd="0" destOrd="0" presId="urn:microsoft.com/office/officeart/2005/8/layout/vProcess5"/>
    <dgm:cxn modelId="{33A5D091-E1D3-4AA8-897D-5FE6F98A0EB0}" srcId="{95812C5B-6C8A-459C-8BB1-3F3C0FD88C8F}" destId="{A9D410C3-C7A9-4293-9015-FE847A0734D1}" srcOrd="1" destOrd="0" parTransId="{9E092C6A-F6E4-4F46-8C90-BDAEFBFACCE2}" sibTransId="{FD16D8A8-D54C-47E3-B735-4F696113AB00}"/>
    <dgm:cxn modelId="{7EFACF35-1DF2-4AE9-B2C3-F25992D22526}" type="presOf" srcId="{946617CF-0C4A-4CCD-99FC-26A93CED0030}" destId="{137347DA-5AD6-4E25-9494-32BF62D3FE3C}" srcOrd="1" destOrd="0" presId="urn:microsoft.com/office/officeart/2005/8/layout/vProcess5"/>
    <dgm:cxn modelId="{853B8191-FF18-4418-82FD-394DFD776002}" type="presOf" srcId="{57CCF2BA-368E-4C1C-9C49-6F7C3D79A930}" destId="{D3A726BB-88ED-46C9-9C17-F8124E0E2312}" srcOrd="0" destOrd="0" presId="urn:microsoft.com/office/officeart/2005/8/layout/vProcess5"/>
    <dgm:cxn modelId="{FCDBF84C-C156-43FA-A00D-18E261E9FC22}" type="presOf" srcId="{95812C5B-6C8A-459C-8BB1-3F3C0FD88C8F}" destId="{AFF49F65-3140-4A48-A44E-8402FE164369}" srcOrd="0" destOrd="0" presId="urn:microsoft.com/office/officeart/2005/8/layout/vProcess5"/>
    <dgm:cxn modelId="{7FFEBDE9-4D3F-4223-8C71-34D228147B8C}" type="presOf" srcId="{946617CF-0C4A-4CCD-99FC-26A93CED0030}" destId="{D8F39D0A-FAE4-4A67-ABAA-75350499B3B9}" srcOrd="0" destOrd="0" presId="urn:microsoft.com/office/officeart/2005/8/layout/vProcess5"/>
    <dgm:cxn modelId="{E2B88E38-4E11-43CB-B769-7FB8A8C9A0CD}" type="presOf" srcId="{D0D68695-5170-4ED0-8F31-DB9649E34F6C}" destId="{D890A2B6-B9E8-4A7E-86DF-A4A5A9DA23B7}" srcOrd="0" destOrd="0" presId="urn:microsoft.com/office/officeart/2005/8/layout/vProcess5"/>
    <dgm:cxn modelId="{5E40B81D-E8F6-4C42-9426-093667A9A169}" type="presParOf" srcId="{AFF49F65-3140-4A48-A44E-8402FE164369}" destId="{9D914BEE-E177-498D-9D48-0D669FC74544}" srcOrd="0" destOrd="0" presId="urn:microsoft.com/office/officeart/2005/8/layout/vProcess5"/>
    <dgm:cxn modelId="{461196F1-994A-4809-958D-67D2FB5B941B}" type="presParOf" srcId="{AFF49F65-3140-4A48-A44E-8402FE164369}" destId="{0306F2D3-ECBA-4D63-9C5E-E3E46933E4CC}" srcOrd="1" destOrd="0" presId="urn:microsoft.com/office/officeart/2005/8/layout/vProcess5"/>
    <dgm:cxn modelId="{38588CB0-30DF-4D9E-9C98-C106A8825A41}" type="presParOf" srcId="{AFF49F65-3140-4A48-A44E-8402FE164369}" destId="{97A23588-CE8C-4C39-B8B8-EEE5BD0CDD0F}" srcOrd="2" destOrd="0" presId="urn:microsoft.com/office/officeart/2005/8/layout/vProcess5"/>
    <dgm:cxn modelId="{3B76D31D-7BD5-4B90-A2D8-6990B9B678E8}" type="presParOf" srcId="{AFF49F65-3140-4A48-A44E-8402FE164369}" destId="{D8F39D0A-FAE4-4A67-ABAA-75350499B3B9}" srcOrd="3" destOrd="0" presId="urn:microsoft.com/office/officeart/2005/8/layout/vProcess5"/>
    <dgm:cxn modelId="{2593A8CC-15FA-488B-BC21-935512F99349}" type="presParOf" srcId="{AFF49F65-3140-4A48-A44E-8402FE164369}" destId="{D3A726BB-88ED-46C9-9C17-F8124E0E2312}" srcOrd="4" destOrd="0" presId="urn:microsoft.com/office/officeart/2005/8/layout/vProcess5"/>
    <dgm:cxn modelId="{8C5C2C54-5495-4095-8527-E4078953D33D}" type="presParOf" srcId="{AFF49F65-3140-4A48-A44E-8402FE164369}" destId="{BA9D5463-9CE5-4911-9D33-DCB9D3C03286}" srcOrd="5" destOrd="0" presId="urn:microsoft.com/office/officeart/2005/8/layout/vProcess5"/>
    <dgm:cxn modelId="{9DEBC541-341D-49FB-8566-499092224522}" type="presParOf" srcId="{AFF49F65-3140-4A48-A44E-8402FE164369}" destId="{5F4E9963-BF39-4A5E-908C-7B9673EE4AD2}" srcOrd="6" destOrd="0" presId="urn:microsoft.com/office/officeart/2005/8/layout/vProcess5"/>
    <dgm:cxn modelId="{47AA0C4E-93A3-4806-BB02-6581B42F722D}" type="presParOf" srcId="{AFF49F65-3140-4A48-A44E-8402FE164369}" destId="{77228554-6B31-4FCC-980E-4A4EBA19162C}" srcOrd="7" destOrd="0" presId="urn:microsoft.com/office/officeart/2005/8/layout/vProcess5"/>
    <dgm:cxn modelId="{96F36251-AA18-444E-8653-4336D93FB969}" type="presParOf" srcId="{AFF49F65-3140-4A48-A44E-8402FE164369}" destId="{7296C653-0E25-4367-B3A3-5A40B4367504}" srcOrd="8" destOrd="0" presId="urn:microsoft.com/office/officeart/2005/8/layout/vProcess5"/>
    <dgm:cxn modelId="{91FF5C31-BC0F-4582-A86E-CC488BD019CF}" type="presParOf" srcId="{AFF49F65-3140-4A48-A44E-8402FE164369}" destId="{D890A2B6-B9E8-4A7E-86DF-A4A5A9DA23B7}" srcOrd="9" destOrd="0" presId="urn:microsoft.com/office/officeart/2005/8/layout/vProcess5"/>
    <dgm:cxn modelId="{192B4A2E-32F2-43F9-85D0-4FD0D62A8FD9}" type="presParOf" srcId="{AFF49F65-3140-4A48-A44E-8402FE164369}" destId="{D5223401-E575-4EF2-8760-2E66930CED40}" srcOrd="10" destOrd="0" presId="urn:microsoft.com/office/officeart/2005/8/layout/vProcess5"/>
    <dgm:cxn modelId="{3F1A124A-F417-4682-B4D5-D3441C35F78A}" type="presParOf" srcId="{AFF49F65-3140-4A48-A44E-8402FE164369}" destId="{42E94E83-A101-46FB-AB3C-8004428C8A3B}" srcOrd="11" destOrd="0" presId="urn:microsoft.com/office/officeart/2005/8/layout/vProcess5"/>
    <dgm:cxn modelId="{DC943D87-3A0C-493B-B8B1-CB4EAA294876}" type="presParOf" srcId="{AFF49F65-3140-4A48-A44E-8402FE164369}" destId="{137347DA-5AD6-4E25-9494-32BF62D3FE3C}" srcOrd="12" destOrd="0" presId="urn:microsoft.com/office/officeart/2005/8/layout/vProcess5"/>
    <dgm:cxn modelId="{CF9E1380-3CB1-4898-99F8-645DA92B39C6}" type="presParOf" srcId="{AFF49F65-3140-4A48-A44E-8402FE164369}" destId="{CEDCD04D-7374-4DD1-9A19-D6613F3F0714}" srcOrd="13" destOrd="0" presId="urn:microsoft.com/office/officeart/2005/8/layout/vProcess5"/>
    <dgm:cxn modelId="{3C130A10-4FB4-4950-B3C9-B4D856207121}" type="presParOf" srcId="{AFF49F65-3140-4A48-A44E-8402FE164369}" destId="{48ABB7A2-1CC4-435F-8470-24E6E255DA66}" srcOrd="14" destOrd="0" presId="urn:microsoft.com/office/officeart/2005/8/layout/vProcess5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73F7658-5AF7-49B8-A127-840243325D50}" type="doc">
      <dgm:prSet loTypeId="urn:microsoft.com/office/officeart/2005/8/layout/default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78DFD9C-F819-4FF4-8658-5042CFFB85A7}">
      <dgm:prSet phldrT="[Текст]"/>
      <dgm:spPr>
        <a:noFill/>
      </dgm:spPr>
      <dgm:t>
        <a:bodyPr/>
        <a:lstStyle/>
        <a:p>
          <a:r>
            <a:rPr lang="ru-RU" b="1" dirty="0" smtClean="0">
              <a:solidFill>
                <a:schemeClr val="accent5">
                  <a:lumMod val="50000"/>
                </a:schemeClr>
              </a:solidFill>
            </a:rPr>
            <a:t>на предоставление жилых помещений детям–сиротам</a:t>
          </a:r>
        </a:p>
        <a:p>
          <a:r>
            <a:rPr lang="ru-RU" b="1" dirty="0" smtClean="0">
              <a:solidFill>
                <a:schemeClr val="accent5">
                  <a:lumMod val="50000"/>
                </a:schemeClr>
              </a:solidFill>
            </a:rPr>
            <a:t> </a:t>
          </a:r>
          <a:r>
            <a:rPr lang="ru-RU" dirty="0" smtClean="0">
              <a:solidFill>
                <a:schemeClr val="accent5">
                  <a:lumMod val="50000"/>
                </a:schemeClr>
              </a:solidFill>
            </a:rPr>
            <a:t>2021 -2022  годы</a:t>
          </a:r>
          <a:r>
            <a:rPr lang="ru-RU" b="1" dirty="0" smtClean="0">
              <a:solidFill>
                <a:schemeClr val="accent5">
                  <a:lumMod val="50000"/>
                </a:schemeClr>
              </a:solidFill>
            </a:rPr>
            <a:t> </a:t>
          </a:r>
          <a:r>
            <a:rPr lang="ru-RU" dirty="0" smtClean="0">
              <a:solidFill>
                <a:schemeClr val="accent5">
                  <a:lumMod val="50000"/>
                </a:schemeClr>
              </a:solidFill>
            </a:rPr>
            <a:t>– </a:t>
          </a:r>
          <a:r>
            <a:rPr lang="ru-RU" b="1" dirty="0" smtClean="0">
              <a:solidFill>
                <a:schemeClr val="accent5">
                  <a:lumMod val="50000"/>
                </a:schemeClr>
              </a:solidFill>
            </a:rPr>
            <a:t> 23,8 </a:t>
          </a:r>
          <a:r>
            <a:rPr lang="ru-RU" dirty="0" smtClean="0">
              <a:solidFill>
                <a:schemeClr val="accent5">
                  <a:lumMod val="50000"/>
                </a:schemeClr>
              </a:solidFill>
            </a:rPr>
            <a:t>млн рублей ежегодно,</a:t>
          </a:r>
        </a:p>
        <a:p>
          <a:r>
            <a:rPr lang="ru-RU" dirty="0" smtClean="0">
              <a:solidFill>
                <a:schemeClr val="accent5">
                  <a:lumMod val="50000"/>
                </a:schemeClr>
              </a:solidFill>
            </a:rPr>
            <a:t> 2023 год</a:t>
          </a:r>
          <a:r>
            <a:rPr lang="ru-RU" b="1" dirty="0" smtClean="0">
              <a:solidFill>
                <a:schemeClr val="accent5">
                  <a:lumMod val="50000"/>
                </a:schemeClr>
              </a:solidFill>
            </a:rPr>
            <a:t> </a:t>
          </a:r>
          <a:r>
            <a:rPr lang="ru-RU" dirty="0" smtClean="0">
              <a:solidFill>
                <a:schemeClr val="accent5">
                  <a:lumMod val="50000"/>
                </a:schemeClr>
              </a:solidFill>
            </a:rPr>
            <a:t>– </a:t>
          </a:r>
          <a:r>
            <a:rPr lang="ru-RU" b="1" dirty="0" smtClean="0">
              <a:solidFill>
                <a:schemeClr val="accent5">
                  <a:lumMod val="50000"/>
                </a:schemeClr>
              </a:solidFill>
            </a:rPr>
            <a:t> 17,8 </a:t>
          </a:r>
          <a:r>
            <a:rPr lang="ru-RU" dirty="0" smtClean="0">
              <a:solidFill>
                <a:schemeClr val="accent5">
                  <a:lumMod val="50000"/>
                </a:schemeClr>
              </a:solidFill>
            </a:rPr>
            <a:t>млн рублей;  </a:t>
          </a:r>
          <a:endParaRPr lang="ru-RU" dirty="0">
            <a:solidFill>
              <a:schemeClr val="accent5">
                <a:lumMod val="50000"/>
              </a:schemeClr>
            </a:solidFill>
          </a:endParaRPr>
        </a:p>
      </dgm:t>
    </dgm:pt>
    <dgm:pt modelId="{63ED5CFF-B5B1-4B2C-80E3-041ACA0A2FF8}" type="parTrans" cxnId="{99C7EA60-47E8-4429-A963-109F263271D0}">
      <dgm:prSet/>
      <dgm:spPr/>
      <dgm:t>
        <a:bodyPr/>
        <a:lstStyle/>
        <a:p>
          <a:endParaRPr lang="ru-RU"/>
        </a:p>
      </dgm:t>
    </dgm:pt>
    <dgm:pt modelId="{66FD60C4-8A79-4CC9-ACC0-809CFA45CD64}" type="sibTrans" cxnId="{99C7EA60-47E8-4429-A963-109F263271D0}">
      <dgm:prSet/>
      <dgm:spPr/>
      <dgm:t>
        <a:bodyPr/>
        <a:lstStyle/>
        <a:p>
          <a:endParaRPr lang="ru-RU"/>
        </a:p>
      </dgm:t>
    </dgm:pt>
    <dgm:pt modelId="{F79AD61B-355D-4B32-A6E1-B9EA469367BB}">
      <dgm:prSet phldrT="[Текст]"/>
      <dgm:spPr>
        <a:noFill/>
      </dgm:spPr>
      <dgm:t>
        <a:bodyPr/>
        <a:lstStyle/>
        <a:p>
          <a:r>
            <a:rPr lang="ru-RU" b="1" dirty="0" smtClean="0">
              <a:solidFill>
                <a:schemeClr val="accent5">
                  <a:lumMod val="50000"/>
                </a:schemeClr>
              </a:solidFill>
            </a:rPr>
            <a:t>на обеспечение жильем молодых семей  </a:t>
          </a:r>
        </a:p>
        <a:p>
          <a:r>
            <a:rPr lang="ru-RU" dirty="0" smtClean="0">
              <a:solidFill>
                <a:schemeClr val="accent5">
                  <a:lumMod val="50000"/>
                </a:schemeClr>
              </a:solidFill>
            </a:rPr>
            <a:t>2021 год</a:t>
          </a:r>
          <a:r>
            <a:rPr lang="ru-RU" b="1" dirty="0" smtClean="0">
              <a:solidFill>
                <a:schemeClr val="accent5">
                  <a:lumMod val="50000"/>
                </a:schemeClr>
              </a:solidFill>
            </a:rPr>
            <a:t> </a:t>
          </a:r>
          <a:r>
            <a:rPr lang="ru-RU" dirty="0" smtClean="0">
              <a:solidFill>
                <a:schemeClr val="accent5">
                  <a:lumMod val="50000"/>
                </a:schemeClr>
              </a:solidFill>
            </a:rPr>
            <a:t>– </a:t>
          </a:r>
          <a:r>
            <a:rPr lang="ru-RU" b="1" dirty="0" smtClean="0">
              <a:solidFill>
                <a:schemeClr val="accent5">
                  <a:lumMod val="50000"/>
                </a:schemeClr>
              </a:solidFill>
            </a:rPr>
            <a:t>23,6</a:t>
          </a:r>
          <a:r>
            <a:rPr lang="ru-RU" dirty="0" smtClean="0">
              <a:solidFill>
                <a:schemeClr val="accent5">
                  <a:lumMod val="50000"/>
                </a:schemeClr>
              </a:solidFill>
            </a:rPr>
            <a:t> млн рублей, 2022 год</a:t>
          </a:r>
          <a:r>
            <a:rPr lang="ru-RU" b="1" dirty="0" smtClean="0">
              <a:solidFill>
                <a:schemeClr val="accent5">
                  <a:lumMod val="50000"/>
                </a:schemeClr>
              </a:solidFill>
            </a:rPr>
            <a:t> </a:t>
          </a:r>
          <a:r>
            <a:rPr lang="ru-RU" dirty="0" smtClean="0">
              <a:solidFill>
                <a:schemeClr val="accent5">
                  <a:lumMod val="50000"/>
                </a:schemeClr>
              </a:solidFill>
            </a:rPr>
            <a:t>– </a:t>
          </a:r>
          <a:r>
            <a:rPr lang="ru-RU" b="1" dirty="0" smtClean="0">
              <a:solidFill>
                <a:schemeClr val="accent5">
                  <a:lumMod val="50000"/>
                </a:schemeClr>
              </a:solidFill>
            </a:rPr>
            <a:t> 21,6 </a:t>
          </a:r>
          <a:r>
            <a:rPr lang="ru-RU" dirty="0" smtClean="0">
              <a:solidFill>
                <a:schemeClr val="accent5">
                  <a:lumMod val="50000"/>
                </a:schemeClr>
              </a:solidFill>
            </a:rPr>
            <a:t>млн рублей, 2023 год</a:t>
          </a:r>
          <a:r>
            <a:rPr lang="ru-RU" b="1" dirty="0" smtClean="0">
              <a:solidFill>
                <a:schemeClr val="accent5">
                  <a:lumMod val="50000"/>
                </a:schemeClr>
              </a:solidFill>
            </a:rPr>
            <a:t> </a:t>
          </a:r>
          <a:r>
            <a:rPr lang="ru-RU" dirty="0" smtClean="0">
              <a:solidFill>
                <a:schemeClr val="accent5">
                  <a:lumMod val="50000"/>
                </a:schemeClr>
              </a:solidFill>
            </a:rPr>
            <a:t>– </a:t>
          </a:r>
          <a:r>
            <a:rPr lang="ru-RU" b="1" dirty="0" smtClean="0">
              <a:solidFill>
                <a:schemeClr val="accent5">
                  <a:lumMod val="50000"/>
                </a:schemeClr>
              </a:solidFill>
            </a:rPr>
            <a:t> 6,0 </a:t>
          </a:r>
          <a:r>
            <a:rPr lang="ru-RU" dirty="0" smtClean="0">
              <a:solidFill>
                <a:schemeClr val="accent5">
                  <a:lumMod val="50000"/>
                </a:schemeClr>
              </a:solidFill>
            </a:rPr>
            <a:t>млн рублей;  </a:t>
          </a:r>
          <a:endParaRPr lang="ru-RU" dirty="0">
            <a:solidFill>
              <a:schemeClr val="accent5">
                <a:lumMod val="50000"/>
              </a:schemeClr>
            </a:solidFill>
          </a:endParaRPr>
        </a:p>
      </dgm:t>
    </dgm:pt>
    <dgm:pt modelId="{5BEC9999-1E14-41C8-A29D-E048C6ED7849}" type="parTrans" cxnId="{4CEE6192-4D89-4D55-909B-13BD6910467C}">
      <dgm:prSet/>
      <dgm:spPr/>
      <dgm:t>
        <a:bodyPr/>
        <a:lstStyle/>
        <a:p>
          <a:endParaRPr lang="ru-RU"/>
        </a:p>
      </dgm:t>
    </dgm:pt>
    <dgm:pt modelId="{639808A9-D54F-4E75-8B17-C89C7C4834F9}" type="sibTrans" cxnId="{4CEE6192-4D89-4D55-909B-13BD6910467C}">
      <dgm:prSet/>
      <dgm:spPr/>
      <dgm:t>
        <a:bodyPr/>
        <a:lstStyle/>
        <a:p>
          <a:endParaRPr lang="ru-RU"/>
        </a:p>
      </dgm:t>
    </dgm:pt>
    <dgm:pt modelId="{8D88F540-0F02-45D1-B4FD-95B52B7BD7A1}">
      <dgm:prSet/>
      <dgm:spPr>
        <a:noFill/>
      </dgm:spPr>
      <dgm:t>
        <a:bodyPr/>
        <a:lstStyle/>
        <a:p>
          <a:endParaRPr lang="ru-RU" dirty="0"/>
        </a:p>
      </dgm:t>
    </dgm:pt>
    <dgm:pt modelId="{D308854E-E6E4-4605-B926-5F049373F1E3}" type="parTrans" cxnId="{475B4A87-3AA5-4166-B6AD-C80240BA0F99}">
      <dgm:prSet/>
      <dgm:spPr/>
      <dgm:t>
        <a:bodyPr/>
        <a:lstStyle/>
        <a:p>
          <a:endParaRPr lang="ru-RU"/>
        </a:p>
      </dgm:t>
    </dgm:pt>
    <dgm:pt modelId="{046E6863-F564-4D19-A522-C3441EB27240}" type="sibTrans" cxnId="{475B4A87-3AA5-4166-B6AD-C80240BA0F99}">
      <dgm:prSet/>
      <dgm:spPr/>
      <dgm:t>
        <a:bodyPr/>
        <a:lstStyle/>
        <a:p>
          <a:endParaRPr lang="ru-RU"/>
        </a:p>
      </dgm:t>
    </dgm:pt>
    <dgm:pt modelId="{4725A443-85CB-4253-A045-9BCF52AE4674}" type="pres">
      <dgm:prSet presAssocID="{773F7658-5AF7-49B8-A127-840243325D5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A6C950B-9726-4632-98CB-A4341ACBFC87}" type="pres">
      <dgm:prSet presAssocID="{378DFD9C-F819-4FF4-8658-5042CFFB85A7}" presName="node" presStyleLbl="node1" presStyleIdx="0" presStyleCnt="2" custScaleX="96993" custScaleY="97262" custLinFactX="9968" custLinFactNeighborX="100000" custLinFactNeighborY="-476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439C58-CE98-43EE-9B9D-4B2E718573F6}" type="pres">
      <dgm:prSet presAssocID="{66FD60C4-8A79-4CC9-ACC0-809CFA45CD64}" presName="sibTrans" presStyleCnt="0"/>
      <dgm:spPr/>
    </dgm:pt>
    <dgm:pt modelId="{F67172FB-92D9-47ED-A784-A73C9EFEA8AD}" type="pres">
      <dgm:prSet presAssocID="{F79AD61B-355D-4B32-A6E1-B9EA469367BB}" presName="node" presStyleLbl="node1" presStyleIdx="1" presStyleCnt="2" custLinFactX="-5187" custLinFactNeighborX="-100000" custLinFactNeighborY="538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9C7EA60-47E8-4429-A963-109F263271D0}" srcId="{773F7658-5AF7-49B8-A127-840243325D50}" destId="{378DFD9C-F819-4FF4-8658-5042CFFB85A7}" srcOrd="0" destOrd="0" parTransId="{63ED5CFF-B5B1-4B2C-80E3-041ACA0A2FF8}" sibTransId="{66FD60C4-8A79-4CC9-ACC0-809CFA45CD64}"/>
    <dgm:cxn modelId="{17A2AB95-D485-4306-B33F-DA95534AF28D}" type="presOf" srcId="{378DFD9C-F819-4FF4-8658-5042CFFB85A7}" destId="{EA6C950B-9726-4632-98CB-A4341ACBFC87}" srcOrd="0" destOrd="0" presId="urn:microsoft.com/office/officeart/2005/8/layout/default#1"/>
    <dgm:cxn modelId="{4CEE6192-4D89-4D55-909B-13BD6910467C}" srcId="{773F7658-5AF7-49B8-A127-840243325D50}" destId="{F79AD61B-355D-4B32-A6E1-B9EA469367BB}" srcOrd="1" destOrd="0" parTransId="{5BEC9999-1E14-41C8-A29D-E048C6ED7849}" sibTransId="{639808A9-D54F-4E75-8B17-C89C7C4834F9}"/>
    <dgm:cxn modelId="{594313BC-3EE4-48FA-8277-03EA1B882B8D}" type="presOf" srcId="{773F7658-5AF7-49B8-A127-840243325D50}" destId="{4725A443-85CB-4253-A045-9BCF52AE4674}" srcOrd="0" destOrd="0" presId="urn:microsoft.com/office/officeart/2005/8/layout/default#1"/>
    <dgm:cxn modelId="{457F4961-1B1B-46C0-A947-E0938913132B}" type="presOf" srcId="{8D88F540-0F02-45D1-B4FD-95B52B7BD7A1}" destId="{F67172FB-92D9-47ED-A784-A73C9EFEA8AD}" srcOrd="0" destOrd="1" presId="urn:microsoft.com/office/officeart/2005/8/layout/default#1"/>
    <dgm:cxn modelId="{475B4A87-3AA5-4166-B6AD-C80240BA0F99}" srcId="{F79AD61B-355D-4B32-A6E1-B9EA469367BB}" destId="{8D88F540-0F02-45D1-B4FD-95B52B7BD7A1}" srcOrd="0" destOrd="0" parTransId="{D308854E-E6E4-4605-B926-5F049373F1E3}" sibTransId="{046E6863-F564-4D19-A522-C3441EB27240}"/>
    <dgm:cxn modelId="{C9074D01-F035-4C79-8700-5CA4C1916416}" type="presOf" srcId="{F79AD61B-355D-4B32-A6E1-B9EA469367BB}" destId="{F67172FB-92D9-47ED-A784-A73C9EFEA8AD}" srcOrd="0" destOrd="0" presId="urn:microsoft.com/office/officeart/2005/8/layout/default#1"/>
    <dgm:cxn modelId="{8C067602-9774-4B5F-9B08-A5CAA9D487CE}" type="presParOf" srcId="{4725A443-85CB-4253-A045-9BCF52AE4674}" destId="{EA6C950B-9726-4632-98CB-A4341ACBFC87}" srcOrd="0" destOrd="0" presId="urn:microsoft.com/office/officeart/2005/8/layout/default#1"/>
    <dgm:cxn modelId="{7CFF9679-62EA-4202-82B0-0A7664FF9062}" type="presParOf" srcId="{4725A443-85CB-4253-A045-9BCF52AE4674}" destId="{31439C58-CE98-43EE-9B9D-4B2E718573F6}" srcOrd="1" destOrd="0" presId="urn:microsoft.com/office/officeart/2005/8/layout/default#1"/>
    <dgm:cxn modelId="{90A46EA2-F621-4305-8BE5-BF2F2D66FC8A}" type="presParOf" srcId="{4725A443-85CB-4253-A045-9BCF52AE4674}" destId="{F67172FB-92D9-47ED-A784-A73C9EFEA8AD}" srcOrd="2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5812C5B-6C8A-459C-8BB1-3F3C0FD88C8F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946617CF-0C4A-4CCD-99FC-26A93CED0030}">
      <dgm:prSet phldrT="[Текст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ru-RU" sz="1800" b="1" dirty="0" smtClean="0"/>
            <a:t>приобретение спортинвентаря – 0,3 </a:t>
          </a:r>
          <a:r>
            <a:rPr lang="ru-RU" sz="1800" b="1" dirty="0" err="1" smtClean="0"/>
            <a:t>млн</a:t>
          </a:r>
          <a:r>
            <a:rPr lang="ru-RU" sz="1800" b="1" dirty="0" smtClean="0"/>
            <a:t> рублей</a:t>
          </a:r>
          <a:endParaRPr lang="ru-RU" sz="1800" b="1" dirty="0"/>
        </a:p>
      </dgm:t>
    </dgm:pt>
    <dgm:pt modelId="{D13BD853-18A5-49B6-9BE9-E69E401E98C3}" type="sibTrans" cxnId="{F2A11227-89D8-4A63-9BB0-31F07ED2F323}">
      <dgm:prSet/>
      <dgm:spPr>
        <a:solidFill>
          <a:schemeClr val="accent4">
            <a:lumMod val="75000"/>
            <a:alpha val="90000"/>
          </a:schemeClr>
        </a:solidFill>
      </dgm:spPr>
      <dgm:t>
        <a:bodyPr/>
        <a:lstStyle/>
        <a:p>
          <a:endParaRPr lang="ru-RU"/>
        </a:p>
      </dgm:t>
    </dgm:pt>
    <dgm:pt modelId="{527B8B55-334F-4F21-A960-9A82AA348D1B}" type="parTrans" cxnId="{F2A11227-89D8-4A63-9BB0-31F07ED2F323}">
      <dgm:prSet/>
      <dgm:spPr/>
      <dgm:t>
        <a:bodyPr/>
        <a:lstStyle/>
        <a:p>
          <a:endParaRPr lang="ru-RU"/>
        </a:p>
      </dgm:t>
    </dgm:pt>
    <dgm:pt modelId="{61A4C58C-009E-4981-89D6-A7405C4AA110}">
      <dgm:prSet phldrT="[Текст]" custT="1"/>
      <dgm:spPr>
        <a:solidFill>
          <a:srgbClr val="5DCBD7"/>
        </a:solidFill>
      </dgm:spPr>
      <dgm:t>
        <a:bodyPr/>
        <a:lstStyle/>
        <a:p>
          <a:r>
            <a:rPr lang="ru-RU" sz="2000" b="1" dirty="0" smtClean="0"/>
            <a:t>приобретение медицинского оборудования для муниципальных учреждений здравоохранения – 9,1 </a:t>
          </a:r>
          <a:r>
            <a:rPr lang="ru-RU" sz="2000" b="1" dirty="0" err="1" smtClean="0"/>
            <a:t>млн</a:t>
          </a:r>
          <a:r>
            <a:rPr lang="ru-RU" sz="2000" b="1" dirty="0" smtClean="0"/>
            <a:t> рублей</a:t>
          </a:r>
          <a:endParaRPr lang="ru-RU" sz="2000" b="1" dirty="0"/>
        </a:p>
      </dgm:t>
    </dgm:pt>
    <dgm:pt modelId="{4359C43D-3082-4BC7-BE2A-9DD11D77FA6D}" type="sibTrans" cxnId="{33C165AD-BE08-4365-B06D-0D89537551C6}">
      <dgm:prSet/>
      <dgm:spPr>
        <a:solidFill>
          <a:schemeClr val="tx2">
            <a:lumMod val="40000"/>
            <a:lumOff val="60000"/>
            <a:alpha val="90000"/>
          </a:schemeClr>
        </a:solidFill>
      </dgm:spPr>
      <dgm:t>
        <a:bodyPr/>
        <a:lstStyle/>
        <a:p>
          <a:endParaRPr lang="ru-RU"/>
        </a:p>
      </dgm:t>
    </dgm:pt>
    <dgm:pt modelId="{1B36F422-9BC7-43D3-8A66-FB5EC7A13DCD}" type="parTrans" cxnId="{33C165AD-BE08-4365-B06D-0D89537551C6}">
      <dgm:prSet/>
      <dgm:spPr/>
      <dgm:t>
        <a:bodyPr/>
        <a:lstStyle/>
        <a:p>
          <a:endParaRPr lang="ru-RU"/>
        </a:p>
      </dgm:t>
    </dgm:pt>
    <dgm:pt modelId="{A9D410C3-C7A9-4293-9015-FE847A0734D1}">
      <dgm:prSet phldrT="[Текст]" custT="1"/>
      <dgm:spPr/>
      <dgm:t>
        <a:bodyPr/>
        <a:lstStyle/>
        <a:p>
          <a:r>
            <a:rPr lang="ru-RU" sz="1800" b="1" dirty="0" smtClean="0"/>
            <a:t>поддержка творческой деятельности и укрепление материально-технической базы муниципальных театров– 0,3 </a:t>
          </a:r>
          <a:r>
            <a:rPr lang="ru-RU" sz="1800" b="1" dirty="0" err="1" smtClean="0"/>
            <a:t>млн</a:t>
          </a:r>
          <a:r>
            <a:rPr lang="ru-RU" sz="1800" b="1" dirty="0" smtClean="0"/>
            <a:t> рублей</a:t>
          </a:r>
          <a:endParaRPr lang="ru-RU" sz="1800" b="1" dirty="0"/>
        </a:p>
      </dgm:t>
    </dgm:pt>
    <dgm:pt modelId="{FD16D8A8-D54C-47E3-B735-4F696113AB00}" type="sibTrans" cxnId="{33A5D091-E1D3-4AA8-897D-5FE6F98A0EB0}">
      <dgm:prSet/>
      <dgm:spPr>
        <a:solidFill>
          <a:schemeClr val="accent1">
            <a:lumMod val="60000"/>
            <a:lumOff val="40000"/>
            <a:alpha val="90000"/>
          </a:schemeClr>
        </a:solidFill>
      </dgm:spPr>
      <dgm:t>
        <a:bodyPr/>
        <a:lstStyle/>
        <a:p>
          <a:endParaRPr lang="ru-RU"/>
        </a:p>
      </dgm:t>
    </dgm:pt>
    <dgm:pt modelId="{9E092C6A-F6E4-4F46-8C90-BDAEFBFACCE2}" type="parTrans" cxnId="{33A5D091-E1D3-4AA8-897D-5FE6F98A0EB0}">
      <dgm:prSet/>
      <dgm:spPr/>
      <dgm:t>
        <a:bodyPr/>
        <a:lstStyle/>
        <a:p>
          <a:endParaRPr lang="ru-RU"/>
        </a:p>
      </dgm:t>
    </dgm:pt>
    <dgm:pt modelId="{57CCF2BA-368E-4C1C-9C49-6F7C3D79A930}">
      <dgm:prSet phldrT="[Текст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ru-RU" sz="1800" b="1" dirty="0" smtClean="0"/>
            <a:t>приобретение санитарного и иного автотранспорта марки «Лада </a:t>
          </a:r>
          <a:r>
            <a:rPr lang="ru-RU" sz="1800" b="1" dirty="0" err="1" smtClean="0"/>
            <a:t>Ларгус</a:t>
          </a:r>
          <a:r>
            <a:rPr lang="ru-RU" sz="1800" b="1" dirty="0" smtClean="0"/>
            <a:t>» для муниципальных учреждений здравоохранения – 1,5 </a:t>
          </a:r>
          <a:r>
            <a:rPr lang="ru-RU" sz="1800" b="1" dirty="0" err="1" smtClean="0"/>
            <a:t>млн</a:t>
          </a:r>
          <a:r>
            <a:rPr lang="ru-RU" sz="1800" b="1" dirty="0" smtClean="0"/>
            <a:t>  рублей</a:t>
          </a:r>
          <a:endParaRPr lang="ru-RU" sz="1800" b="1" dirty="0"/>
        </a:p>
      </dgm:t>
    </dgm:pt>
    <dgm:pt modelId="{88E40C0D-52DA-4F39-94F1-9B92DEF9BD62}" type="parTrans" cxnId="{F00CF50E-A863-4C2D-9CFF-BE3C3BD7F958}">
      <dgm:prSet/>
      <dgm:spPr/>
      <dgm:t>
        <a:bodyPr/>
        <a:lstStyle/>
        <a:p>
          <a:endParaRPr lang="ru-RU"/>
        </a:p>
      </dgm:t>
    </dgm:pt>
    <dgm:pt modelId="{D0D68695-5170-4ED0-8F31-DB9649E34F6C}" type="sibTrans" cxnId="{F00CF50E-A863-4C2D-9CFF-BE3C3BD7F958}">
      <dgm:prSet/>
      <dgm:spPr>
        <a:solidFill>
          <a:schemeClr val="bg1">
            <a:lumMod val="65000"/>
            <a:alpha val="90000"/>
          </a:schemeClr>
        </a:solidFill>
      </dgm:spPr>
      <dgm:t>
        <a:bodyPr/>
        <a:lstStyle/>
        <a:p>
          <a:endParaRPr lang="ru-RU"/>
        </a:p>
      </dgm:t>
    </dgm:pt>
    <dgm:pt modelId="{43190BA4-569C-4D6E-AD29-14E92B53BB81}">
      <dgm:prSet phldrT="[Текст]" custT="1"/>
      <dgm:spPr/>
      <dgm:t>
        <a:bodyPr/>
        <a:lstStyle/>
        <a:p>
          <a:r>
            <a:rPr lang="ru-RU" sz="1800" b="1" dirty="0" smtClean="0"/>
            <a:t>приобретение и монтаж мобильной станции очистки ливневых сточных вод – 3,7 </a:t>
          </a:r>
          <a:r>
            <a:rPr lang="ru-RU" sz="1800" b="1" dirty="0" err="1" smtClean="0"/>
            <a:t>млн</a:t>
          </a:r>
          <a:r>
            <a:rPr lang="ru-RU" sz="1800" b="1" dirty="0" smtClean="0"/>
            <a:t> рублей</a:t>
          </a:r>
          <a:endParaRPr lang="ru-RU" sz="1800" b="1" dirty="0"/>
        </a:p>
      </dgm:t>
    </dgm:pt>
    <dgm:pt modelId="{01C78AC9-1259-4C8B-BFCE-2D1320AF7FF1}" type="parTrans" cxnId="{4E21D81F-4793-4860-9586-DD143BD7B095}">
      <dgm:prSet/>
      <dgm:spPr/>
      <dgm:t>
        <a:bodyPr/>
        <a:lstStyle/>
        <a:p>
          <a:endParaRPr lang="ru-RU"/>
        </a:p>
      </dgm:t>
    </dgm:pt>
    <dgm:pt modelId="{A8B427CD-7EF2-4D7A-8F18-525846A5DDEF}" type="sibTrans" cxnId="{4E21D81F-4793-4860-9586-DD143BD7B095}">
      <dgm:prSet/>
      <dgm:spPr/>
      <dgm:t>
        <a:bodyPr/>
        <a:lstStyle/>
        <a:p>
          <a:endParaRPr lang="ru-RU"/>
        </a:p>
      </dgm:t>
    </dgm:pt>
    <dgm:pt modelId="{AFF49F65-3140-4A48-A44E-8402FE164369}" type="pres">
      <dgm:prSet presAssocID="{95812C5B-6C8A-459C-8BB1-3F3C0FD88C8F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D914BEE-E177-498D-9D48-0D669FC74544}" type="pres">
      <dgm:prSet presAssocID="{95812C5B-6C8A-459C-8BB1-3F3C0FD88C8F}" presName="dummyMaxCanvas" presStyleCnt="0">
        <dgm:presLayoutVars/>
      </dgm:prSet>
      <dgm:spPr/>
      <dgm:t>
        <a:bodyPr/>
        <a:lstStyle/>
        <a:p>
          <a:endParaRPr lang="ru-RU"/>
        </a:p>
      </dgm:t>
    </dgm:pt>
    <dgm:pt modelId="{0306F2D3-ECBA-4D63-9C5E-E3E46933E4CC}" type="pres">
      <dgm:prSet presAssocID="{95812C5B-6C8A-459C-8BB1-3F3C0FD88C8F}" presName="FiveNodes_1" presStyleLbl="node1" presStyleIdx="0" presStyleCnt="5" custScaleX="67743" custLinFactNeighborX="-14173" custLinFactNeighborY="-52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A23588-CE8C-4C39-B8B8-EEE5BD0CDD0F}" type="pres">
      <dgm:prSet presAssocID="{95812C5B-6C8A-459C-8BB1-3F3C0FD88C8F}" presName="FiveNodes_2" presStyleLbl="node1" presStyleIdx="1" presStyleCnt="5" custScaleX="62268" custLinFactNeighborX="-7272" custLinFactNeighborY="-92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F39D0A-FAE4-4A67-ABAA-75350499B3B9}" type="pres">
      <dgm:prSet presAssocID="{95812C5B-6C8A-459C-8BB1-3F3C0FD88C8F}" presName="FiveNodes_3" presStyleLbl="node1" presStyleIdx="2" presStyleCnt="5" custScaleX="63832" custLinFactNeighborX="-3694" custLinFactNeighborY="-121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A726BB-88ED-46C9-9C17-F8124E0E2312}" type="pres">
      <dgm:prSet presAssocID="{95812C5B-6C8A-459C-8BB1-3F3C0FD88C8F}" presName="FiveNodes_4" presStyleLbl="node1" presStyleIdx="3" presStyleCnt="5" custScaleX="73179" custLinFactNeighborX="844" custLinFactNeighborY="-121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9D5463-9CE5-4911-9D33-DCB9D3C03286}" type="pres">
      <dgm:prSet presAssocID="{95812C5B-6C8A-459C-8BB1-3F3C0FD88C8F}" presName="FiveNodes_5" presStyleLbl="node1" presStyleIdx="4" presStyleCnt="5" custScaleX="58080" custLinFactNeighborX="16129" custLinFactNeighborY="-37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4E9963-BF39-4A5E-908C-7B9673EE4AD2}" type="pres">
      <dgm:prSet presAssocID="{95812C5B-6C8A-459C-8BB1-3F3C0FD88C8F}" presName="FiveConn_1-2" presStyleLbl="fgAccFollowNode1" presStyleIdx="0" presStyleCnt="4" custAng="16200000" custLinFactX="-139372" custLinFactNeighborX="-200000" custLinFactNeighborY="-882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228554-6B31-4FCC-980E-4A4EBA19162C}" type="pres">
      <dgm:prSet presAssocID="{95812C5B-6C8A-459C-8BB1-3F3C0FD88C8F}" presName="FiveConn_2-3" presStyleLbl="fgAccFollowNode1" presStyleIdx="1" presStyleCnt="4" custAng="16200000" custLinFactX="-100000" custLinFactNeighborX="-153099" custLinFactNeighborY="-944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96C653-0E25-4367-B3A3-5A40B4367504}" type="pres">
      <dgm:prSet presAssocID="{95812C5B-6C8A-459C-8BB1-3F3C0FD88C8F}" presName="FiveConn_3-4" presStyleLbl="fgAccFollowNode1" presStyleIdx="2" presStyleCnt="4" custAng="16200000" custLinFactX="-90966" custLinFactY="-6193" custLinFactNeighborX="-100000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90A2B6-B9E8-4A7E-86DF-A4A5A9DA23B7}" type="pres">
      <dgm:prSet presAssocID="{95812C5B-6C8A-459C-8BB1-3F3C0FD88C8F}" presName="FiveConn_4-5" presStyleLbl="fgAccFollowNode1" presStyleIdx="3" presStyleCnt="4" custAng="16200000" custLinFactX="-700000" custLinFactY="-6084" custLinFactNeighborX="-716337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223401-E575-4EF2-8760-2E66930CED40}" type="pres">
      <dgm:prSet presAssocID="{95812C5B-6C8A-459C-8BB1-3F3C0FD88C8F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E94E83-A101-46FB-AB3C-8004428C8A3B}" type="pres">
      <dgm:prSet presAssocID="{95812C5B-6C8A-459C-8BB1-3F3C0FD88C8F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7347DA-5AD6-4E25-9494-32BF62D3FE3C}" type="pres">
      <dgm:prSet presAssocID="{95812C5B-6C8A-459C-8BB1-3F3C0FD88C8F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DCD04D-7374-4DD1-9A19-D6613F3F0714}" type="pres">
      <dgm:prSet presAssocID="{95812C5B-6C8A-459C-8BB1-3F3C0FD88C8F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ABB7A2-1CC4-435F-8470-24E6E255DA66}" type="pres">
      <dgm:prSet presAssocID="{95812C5B-6C8A-459C-8BB1-3F3C0FD88C8F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00CF50E-A863-4C2D-9CFF-BE3C3BD7F958}" srcId="{95812C5B-6C8A-459C-8BB1-3F3C0FD88C8F}" destId="{57CCF2BA-368E-4C1C-9C49-6F7C3D79A930}" srcOrd="3" destOrd="0" parTransId="{88E40C0D-52DA-4F39-94F1-9B92DEF9BD62}" sibTransId="{D0D68695-5170-4ED0-8F31-DB9649E34F6C}"/>
    <dgm:cxn modelId="{4EB94F2D-2B8D-447B-B3AB-14362F41D082}" type="presOf" srcId="{61A4C58C-009E-4981-89D6-A7405C4AA110}" destId="{0306F2D3-ECBA-4D63-9C5E-E3E46933E4CC}" srcOrd="0" destOrd="0" presId="urn:microsoft.com/office/officeart/2005/8/layout/vProcess5"/>
    <dgm:cxn modelId="{2FDF35A1-CBAA-487B-BA51-A2BB504865C4}" type="presOf" srcId="{43190BA4-569C-4D6E-AD29-14E92B53BB81}" destId="{48ABB7A2-1CC4-435F-8470-24E6E255DA66}" srcOrd="1" destOrd="0" presId="urn:microsoft.com/office/officeart/2005/8/layout/vProcess5"/>
    <dgm:cxn modelId="{FA155143-930E-4963-8A4A-BDCAF62489DF}" type="presOf" srcId="{A9D410C3-C7A9-4293-9015-FE847A0734D1}" destId="{97A23588-CE8C-4C39-B8B8-EEE5BD0CDD0F}" srcOrd="0" destOrd="0" presId="urn:microsoft.com/office/officeart/2005/8/layout/vProcess5"/>
    <dgm:cxn modelId="{620A9D0C-CC4D-4A0D-A571-422D5923C16D}" type="presOf" srcId="{43190BA4-569C-4D6E-AD29-14E92B53BB81}" destId="{BA9D5463-9CE5-4911-9D33-DCB9D3C03286}" srcOrd="0" destOrd="0" presId="urn:microsoft.com/office/officeart/2005/8/layout/vProcess5"/>
    <dgm:cxn modelId="{3B148DF9-1E54-43DF-B676-52E3E152F462}" type="presOf" srcId="{57CCF2BA-368E-4C1C-9C49-6F7C3D79A930}" destId="{CEDCD04D-7374-4DD1-9A19-D6613F3F0714}" srcOrd="1" destOrd="0" presId="urn:microsoft.com/office/officeart/2005/8/layout/vProcess5"/>
    <dgm:cxn modelId="{99FBA9AC-86D2-43D8-A878-0EB81F20597B}" type="presOf" srcId="{FD16D8A8-D54C-47E3-B735-4F696113AB00}" destId="{77228554-6B31-4FCC-980E-4A4EBA19162C}" srcOrd="0" destOrd="0" presId="urn:microsoft.com/office/officeart/2005/8/layout/vProcess5"/>
    <dgm:cxn modelId="{08482D43-4F45-4B43-BA27-2C154E94DA8C}" type="presOf" srcId="{D13BD853-18A5-49B6-9BE9-E69E401E98C3}" destId="{7296C653-0E25-4367-B3A3-5A40B4367504}" srcOrd="0" destOrd="0" presId="urn:microsoft.com/office/officeart/2005/8/layout/vProcess5"/>
    <dgm:cxn modelId="{4E21D81F-4793-4860-9586-DD143BD7B095}" srcId="{95812C5B-6C8A-459C-8BB1-3F3C0FD88C8F}" destId="{43190BA4-569C-4D6E-AD29-14E92B53BB81}" srcOrd="4" destOrd="0" parTransId="{01C78AC9-1259-4C8B-BFCE-2D1320AF7FF1}" sibTransId="{A8B427CD-7EF2-4D7A-8F18-525846A5DDEF}"/>
    <dgm:cxn modelId="{CF8DCF31-8235-42C0-83E6-6ACB08CCE1BF}" type="presOf" srcId="{4359C43D-3082-4BC7-BE2A-9DD11D77FA6D}" destId="{5F4E9963-BF39-4A5E-908C-7B9673EE4AD2}" srcOrd="0" destOrd="0" presId="urn:microsoft.com/office/officeart/2005/8/layout/vProcess5"/>
    <dgm:cxn modelId="{A202866A-3867-4598-80DE-A68776AE93A1}" type="presOf" srcId="{57CCF2BA-368E-4C1C-9C49-6F7C3D79A930}" destId="{D3A726BB-88ED-46C9-9C17-F8124E0E2312}" srcOrd="0" destOrd="0" presId="urn:microsoft.com/office/officeart/2005/8/layout/vProcess5"/>
    <dgm:cxn modelId="{F2A11227-89D8-4A63-9BB0-31F07ED2F323}" srcId="{95812C5B-6C8A-459C-8BB1-3F3C0FD88C8F}" destId="{946617CF-0C4A-4CCD-99FC-26A93CED0030}" srcOrd="2" destOrd="0" parTransId="{527B8B55-334F-4F21-A960-9A82AA348D1B}" sibTransId="{D13BD853-18A5-49B6-9BE9-E69E401E98C3}"/>
    <dgm:cxn modelId="{33C165AD-BE08-4365-B06D-0D89537551C6}" srcId="{95812C5B-6C8A-459C-8BB1-3F3C0FD88C8F}" destId="{61A4C58C-009E-4981-89D6-A7405C4AA110}" srcOrd="0" destOrd="0" parTransId="{1B36F422-9BC7-43D3-8A66-FB5EC7A13DCD}" sibTransId="{4359C43D-3082-4BC7-BE2A-9DD11D77FA6D}"/>
    <dgm:cxn modelId="{33A5D091-E1D3-4AA8-897D-5FE6F98A0EB0}" srcId="{95812C5B-6C8A-459C-8BB1-3F3C0FD88C8F}" destId="{A9D410C3-C7A9-4293-9015-FE847A0734D1}" srcOrd="1" destOrd="0" parTransId="{9E092C6A-F6E4-4F46-8C90-BDAEFBFACCE2}" sibTransId="{FD16D8A8-D54C-47E3-B735-4F696113AB00}"/>
    <dgm:cxn modelId="{B337A205-ECA3-444E-B1AC-E6F25C983DA0}" type="presOf" srcId="{946617CF-0C4A-4CCD-99FC-26A93CED0030}" destId="{137347DA-5AD6-4E25-9494-32BF62D3FE3C}" srcOrd="1" destOrd="0" presId="urn:microsoft.com/office/officeart/2005/8/layout/vProcess5"/>
    <dgm:cxn modelId="{C6B6BC9D-1D73-47AD-B44A-7B3C4EA908AE}" type="presOf" srcId="{95812C5B-6C8A-459C-8BB1-3F3C0FD88C8F}" destId="{AFF49F65-3140-4A48-A44E-8402FE164369}" srcOrd="0" destOrd="0" presId="urn:microsoft.com/office/officeart/2005/8/layout/vProcess5"/>
    <dgm:cxn modelId="{F92D6E05-A4EE-423E-AFD1-0C8DBFFDC7DE}" type="presOf" srcId="{61A4C58C-009E-4981-89D6-A7405C4AA110}" destId="{D5223401-E575-4EF2-8760-2E66930CED40}" srcOrd="1" destOrd="0" presId="urn:microsoft.com/office/officeart/2005/8/layout/vProcess5"/>
    <dgm:cxn modelId="{BC2332CC-9E15-421B-B223-80CC88CF7C01}" type="presOf" srcId="{946617CF-0C4A-4CCD-99FC-26A93CED0030}" destId="{D8F39D0A-FAE4-4A67-ABAA-75350499B3B9}" srcOrd="0" destOrd="0" presId="urn:microsoft.com/office/officeart/2005/8/layout/vProcess5"/>
    <dgm:cxn modelId="{CD0E1EB9-33EC-4C45-AD9B-B21C4BF970AE}" type="presOf" srcId="{A9D410C3-C7A9-4293-9015-FE847A0734D1}" destId="{42E94E83-A101-46FB-AB3C-8004428C8A3B}" srcOrd="1" destOrd="0" presId="urn:microsoft.com/office/officeart/2005/8/layout/vProcess5"/>
    <dgm:cxn modelId="{81467895-C694-4079-AB6A-6324339FB61C}" type="presOf" srcId="{D0D68695-5170-4ED0-8F31-DB9649E34F6C}" destId="{D890A2B6-B9E8-4A7E-86DF-A4A5A9DA23B7}" srcOrd="0" destOrd="0" presId="urn:microsoft.com/office/officeart/2005/8/layout/vProcess5"/>
    <dgm:cxn modelId="{D29AB5EE-C66D-4313-BEEB-7AAF75F3EB26}" type="presParOf" srcId="{AFF49F65-3140-4A48-A44E-8402FE164369}" destId="{9D914BEE-E177-498D-9D48-0D669FC74544}" srcOrd="0" destOrd="0" presId="urn:microsoft.com/office/officeart/2005/8/layout/vProcess5"/>
    <dgm:cxn modelId="{F2DE37A1-2803-4093-B15A-C568A8B9AFE2}" type="presParOf" srcId="{AFF49F65-3140-4A48-A44E-8402FE164369}" destId="{0306F2D3-ECBA-4D63-9C5E-E3E46933E4CC}" srcOrd="1" destOrd="0" presId="urn:microsoft.com/office/officeart/2005/8/layout/vProcess5"/>
    <dgm:cxn modelId="{AB1A53B1-A4D4-4422-849E-08EEE94F603C}" type="presParOf" srcId="{AFF49F65-3140-4A48-A44E-8402FE164369}" destId="{97A23588-CE8C-4C39-B8B8-EEE5BD0CDD0F}" srcOrd="2" destOrd="0" presId="urn:microsoft.com/office/officeart/2005/8/layout/vProcess5"/>
    <dgm:cxn modelId="{1D92ADE5-1131-49ED-8048-6B58B09DAB75}" type="presParOf" srcId="{AFF49F65-3140-4A48-A44E-8402FE164369}" destId="{D8F39D0A-FAE4-4A67-ABAA-75350499B3B9}" srcOrd="3" destOrd="0" presId="urn:microsoft.com/office/officeart/2005/8/layout/vProcess5"/>
    <dgm:cxn modelId="{06AF182A-0018-4A89-813E-1F904567768D}" type="presParOf" srcId="{AFF49F65-3140-4A48-A44E-8402FE164369}" destId="{D3A726BB-88ED-46C9-9C17-F8124E0E2312}" srcOrd="4" destOrd="0" presId="urn:microsoft.com/office/officeart/2005/8/layout/vProcess5"/>
    <dgm:cxn modelId="{F2EDA9FD-7B34-49A1-9434-DC2DEEFC0A52}" type="presParOf" srcId="{AFF49F65-3140-4A48-A44E-8402FE164369}" destId="{BA9D5463-9CE5-4911-9D33-DCB9D3C03286}" srcOrd="5" destOrd="0" presId="urn:microsoft.com/office/officeart/2005/8/layout/vProcess5"/>
    <dgm:cxn modelId="{CC5491E9-24D6-4E92-B62B-E97421B216E9}" type="presParOf" srcId="{AFF49F65-3140-4A48-A44E-8402FE164369}" destId="{5F4E9963-BF39-4A5E-908C-7B9673EE4AD2}" srcOrd="6" destOrd="0" presId="urn:microsoft.com/office/officeart/2005/8/layout/vProcess5"/>
    <dgm:cxn modelId="{74ED547E-78CF-411E-99B6-22EE6F3A5AB9}" type="presParOf" srcId="{AFF49F65-3140-4A48-A44E-8402FE164369}" destId="{77228554-6B31-4FCC-980E-4A4EBA19162C}" srcOrd="7" destOrd="0" presId="urn:microsoft.com/office/officeart/2005/8/layout/vProcess5"/>
    <dgm:cxn modelId="{695507B5-658B-45DE-98ED-C92EE2D3D581}" type="presParOf" srcId="{AFF49F65-3140-4A48-A44E-8402FE164369}" destId="{7296C653-0E25-4367-B3A3-5A40B4367504}" srcOrd="8" destOrd="0" presId="urn:microsoft.com/office/officeart/2005/8/layout/vProcess5"/>
    <dgm:cxn modelId="{5054ADBE-2FC7-42AF-A5AD-BDB895CF45A0}" type="presParOf" srcId="{AFF49F65-3140-4A48-A44E-8402FE164369}" destId="{D890A2B6-B9E8-4A7E-86DF-A4A5A9DA23B7}" srcOrd="9" destOrd="0" presId="urn:microsoft.com/office/officeart/2005/8/layout/vProcess5"/>
    <dgm:cxn modelId="{E6364677-AB60-4FC4-AF4D-FE8B6B6DC36B}" type="presParOf" srcId="{AFF49F65-3140-4A48-A44E-8402FE164369}" destId="{D5223401-E575-4EF2-8760-2E66930CED40}" srcOrd="10" destOrd="0" presId="urn:microsoft.com/office/officeart/2005/8/layout/vProcess5"/>
    <dgm:cxn modelId="{FBCAE854-905D-4339-B33B-64938334B136}" type="presParOf" srcId="{AFF49F65-3140-4A48-A44E-8402FE164369}" destId="{42E94E83-A101-46FB-AB3C-8004428C8A3B}" srcOrd="11" destOrd="0" presId="urn:microsoft.com/office/officeart/2005/8/layout/vProcess5"/>
    <dgm:cxn modelId="{E1DF11AE-E086-48EF-BDE0-E0C70DBBAA58}" type="presParOf" srcId="{AFF49F65-3140-4A48-A44E-8402FE164369}" destId="{137347DA-5AD6-4E25-9494-32BF62D3FE3C}" srcOrd="12" destOrd="0" presId="urn:microsoft.com/office/officeart/2005/8/layout/vProcess5"/>
    <dgm:cxn modelId="{338B331C-C9AD-4E35-A7A9-8E2D44E6AEF7}" type="presParOf" srcId="{AFF49F65-3140-4A48-A44E-8402FE164369}" destId="{CEDCD04D-7374-4DD1-9A19-D6613F3F0714}" srcOrd="13" destOrd="0" presId="urn:microsoft.com/office/officeart/2005/8/layout/vProcess5"/>
    <dgm:cxn modelId="{6905BBED-9578-4DA7-9549-019A4F304BED}" type="presParOf" srcId="{AFF49F65-3140-4A48-A44E-8402FE164369}" destId="{48ABB7A2-1CC4-435F-8470-24E6E255DA66}" srcOrd="14" destOrd="0" presId="urn:microsoft.com/office/officeart/2005/8/layout/vProcess5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0C2E071-7A85-46C2-B974-357DE8178D8A}" type="doc">
      <dgm:prSet loTypeId="urn:microsoft.com/office/officeart/2005/8/layout/vList4#1" loCatId="list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11F5DCE0-30D0-43DB-838C-2C4C8CBB5D7C}">
      <dgm:prSet phldrT="[Текст]" custT="1"/>
      <dgm:spPr/>
      <dgm:t>
        <a:bodyPr/>
        <a:lstStyle/>
        <a:p>
          <a:r>
            <a:rPr lang="ru-RU" sz="2000" u="none" strike="noStrike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3200" u="none" strike="noStrike" dirty="0" smtClean="0">
              <a:latin typeface="Times New Roman" pitchFamily="18" charset="0"/>
              <a:cs typeface="Times New Roman" pitchFamily="18" charset="0"/>
            </a:rPr>
            <a:t>«Развитие культуры в городе Волгодонске»</a:t>
          </a:r>
          <a:endParaRPr lang="ru-RU" sz="3200" dirty="0">
            <a:latin typeface="Times New Roman" pitchFamily="18" charset="0"/>
            <a:cs typeface="Times New Roman" pitchFamily="18" charset="0"/>
          </a:endParaRPr>
        </a:p>
      </dgm:t>
    </dgm:pt>
    <dgm:pt modelId="{ADBC5961-3CBA-4133-938B-F02164B442B7}" type="parTrans" cxnId="{77D70FC2-A8A4-4D4C-8CD1-BF91E6D63E4B}">
      <dgm:prSet/>
      <dgm:spPr/>
      <dgm:t>
        <a:bodyPr/>
        <a:lstStyle/>
        <a:p>
          <a:endParaRPr lang="ru-RU"/>
        </a:p>
      </dgm:t>
    </dgm:pt>
    <dgm:pt modelId="{D69EC27B-FDD5-4F7E-B2DC-F8B7684FC341}" type="sibTrans" cxnId="{77D70FC2-A8A4-4D4C-8CD1-BF91E6D63E4B}">
      <dgm:prSet/>
      <dgm:spPr/>
      <dgm:t>
        <a:bodyPr/>
        <a:lstStyle/>
        <a:p>
          <a:endParaRPr lang="ru-RU"/>
        </a:p>
      </dgm:t>
    </dgm:pt>
    <dgm:pt modelId="{B5871A38-0673-46B0-8314-1388E5E0B54F}">
      <dgm:prSet phldrT="[Текст]" custT="1"/>
      <dgm:spPr/>
      <dgm:t>
        <a:bodyPr/>
        <a:lstStyle/>
        <a:p>
          <a:r>
            <a:rPr lang="ru-RU" sz="3600" u="none" strike="noStrike" dirty="0" smtClean="0">
              <a:latin typeface="Times New Roman" pitchFamily="18" charset="0"/>
              <a:cs typeface="Times New Roman" pitchFamily="18" charset="0"/>
            </a:rPr>
            <a:t>«Молодежная политика и социальная активность»</a:t>
          </a:r>
        </a:p>
      </dgm:t>
    </dgm:pt>
    <dgm:pt modelId="{55357D2F-4C26-4559-B6E8-9389E1038D36}" type="parTrans" cxnId="{2C84F616-9D65-4779-A639-C06C0C7E21A1}">
      <dgm:prSet/>
      <dgm:spPr/>
      <dgm:t>
        <a:bodyPr/>
        <a:lstStyle/>
        <a:p>
          <a:endParaRPr lang="ru-RU"/>
        </a:p>
      </dgm:t>
    </dgm:pt>
    <dgm:pt modelId="{C64F1E17-CCC2-4910-96A8-4BFB3D4A0968}" type="sibTrans" cxnId="{2C84F616-9D65-4779-A639-C06C0C7E21A1}">
      <dgm:prSet/>
      <dgm:spPr/>
      <dgm:t>
        <a:bodyPr/>
        <a:lstStyle/>
        <a:p>
          <a:endParaRPr lang="ru-RU"/>
        </a:p>
      </dgm:t>
    </dgm:pt>
    <dgm:pt modelId="{7D1BD60C-FC2F-4019-98D0-FF037A5A2D64}">
      <dgm:prSet phldrT="[Текст]" custT="1"/>
      <dgm:spPr/>
      <dgm:t>
        <a:bodyPr/>
        <a:lstStyle/>
        <a:p>
          <a:r>
            <a:rPr lang="ru-RU" sz="3200" u="none" strike="noStrike" dirty="0" smtClean="0">
              <a:latin typeface="Times New Roman" pitchFamily="18" charset="0"/>
              <a:cs typeface="Times New Roman" pitchFamily="18" charset="0"/>
            </a:rPr>
            <a:t>«Развитие физической культуры          и спорта в городе Волгодонске»</a:t>
          </a:r>
        </a:p>
      </dgm:t>
    </dgm:pt>
    <dgm:pt modelId="{BF0414B6-2C20-470D-AF82-45CEECD45ADD}" type="parTrans" cxnId="{17331202-3D2B-4A31-BF40-FFFCF2A4C8F4}">
      <dgm:prSet/>
      <dgm:spPr/>
      <dgm:t>
        <a:bodyPr/>
        <a:lstStyle/>
        <a:p>
          <a:endParaRPr lang="ru-RU"/>
        </a:p>
      </dgm:t>
    </dgm:pt>
    <dgm:pt modelId="{E7236685-F2E2-44D0-BE1E-012E2FFC0879}" type="sibTrans" cxnId="{17331202-3D2B-4A31-BF40-FFFCF2A4C8F4}">
      <dgm:prSet/>
      <dgm:spPr/>
      <dgm:t>
        <a:bodyPr/>
        <a:lstStyle/>
        <a:p>
          <a:endParaRPr lang="ru-RU"/>
        </a:p>
      </dgm:t>
    </dgm:pt>
    <dgm:pt modelId="{4251963A-B370-4FDE-8ECA-BADD8D2F276A}" type="pres">
      <dgm:prSet presAssocID="{80C2E071-7A85-46C2-B974-357DE8178D8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1ECA273-6DBE-4045-A379-969292D18F95}" type="pres">
      <dgm:prSet presAssocID="{11F5DCE0-30D0-43DB-838C-2C4C8CBB5D7C}" presName="comp" presStyleCnt="0"/>
      <dgm:spPr/>
      <dgm:t>
        <a:bodyPr/>
        <a:lstStyle/>
        <a:p>
          <a:endParaRPr lang="ru-RU"/>
        </a:p>
      </dgm:t>
    </dgm:pt>
    <dgm:pt modelId="{9FC247A4-93B2-4DFB-BA8D-6058983A7019}" type="pres">
      <dgm:prSet presAssocID="{11F5DCE0-30D0-43DB-838C-2C4C8CBB5D7C}" presName="box" presStyleLbl="node1" presStyleIdx="0" presStyleCnt="3" custLinFactNeighborX="-8683" custLinFactNeighborY="3359"/>
      <dgm:spPr/>
      <dgm:t>
        <a:bodyPr/>
        <a:lstStyle/>
        <a:p>
          <a:endParaRPr lang="ru-RU"/>
        </a:p>
      </dgm:t>
    </dgm:pt>
    <dgm:pt modelId="{9752C8AC-ACE5-437C-B6AC-1B2E4009758E}" type="pres">
      <dgm:prSet presAssocID="{11F5DCE0-30D0-43DB-838C-2C4C8CBB5D7C}" presName="img" presStyleLbl="fgImgPlace1" presStyleIdx="0" presStyleCnt="3" custScaleX="74881" custScaleY="9383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FFC6FCF-E862-4A54-B6A8-9A64BCF04591}" type="pres">
      <dgm:prSet presAssocID="{11F5DCE0-30D0-43DB-838C-2C4C8CBB5D7C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236BCF-D184-4A0A-B3A7-DFF82616DFB9}" type="pres">
      <dgm:prSet presAssocID="{D69EC27B-FDD5-4F7E-B2DC-F8B7684FC341}" presName="spacer" presStyleCnt="0"/>
      <dgm:spPr/>
      <dgm:t>
        <a:bodyPr/>
        <a:lstStyle/>
        <a:p>
          <a:endParaRPr lang="ru-RU"/>
        </a:p>
      </dgm:t>
    </dgm:pt>
    <dgm:pt modelId="{C9B9B38C-AB99-49E2-9E90-68B8F44AF01D}" type="pres">
      <dgm:prSet presAssocID="{B5871A38-0673-46B0-8314-1388E5E0B54F}" presName="comp" presStyleCnt="0"/>
      <dgm:spPr/>
      <dgm:t>
        <a:bodyPr/>
        <a:lstStyle/>
        <a:p>
          <a:endParaRPr lang="ru-RU"/>
        </a:p>
      </dgm:t>
    </dgm:pt>
    <dgm:pt modelId="{92183492-1802-4A51-BA77-052EE8072588}" type="pres">
      <dgm:prSet presAssocID="{B5871A38-0673-46B0-8314-1388E5E0B54F}" presName="box" presStyleLbl="node1" presStyleIdx="1" presStyleCnt="3"/>
      <dgm:spPr/>
      <dgm:t>
        <a:bodyPr/>
        <a:lstStyle/>
        <a:p>
          <a:endParaRPr lang="ru-RU"/>
        </a:p>
      </dgm:t>
    </dgm:pt>
    <dgm:pt modelId="{E8AEE660-B005-4314-B04C-828F5C89A568}" type="pres">
      <dgm:prSet presAssocID="{B5871A38-0673-46B0-8314-1388E5E0B54F}" presName="img" presStyleLbl="fgImgPlace1" presStyleIdx="1" presStyleCnt="3" custScaleX="7488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7F75110-634D-4101-A5F3-6450841974F3}" type="pres">
      <dgm:prSet presAssocID="{B5871A38-0673-46B0-8314-1388E5E0B54F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E97A79-0E01-430B-8C6B-F375EA84CDC5}" type="pres">
      <dgm:prSet presAssocID="{C64F1E17-CCC2-4910-96A8-4BFB3D4A0968}" presName="spacer" presStyleCnt="0"/>
      <dgm:spPr/>
      <dgm:t>
        <a:bodyPr/>
        <a:lstStyle/>
        <a:p>
          <a:endParaRPr lang="ru-RU"/>
        </a:p>
      </dgm:t>
    </dgm:pt>
    <dgm:pt modelId="{B0674564-1569-473E-8624-7116733F132E}" type="pres">
      <dgm:prSet presAssocID="{7D1BD60C-FC2F-4019-98D0-FF037A5A2D64}" presName="comp" presStyleCnt="0"/>
      <dgm:spPr/>
      <dgm:t>
        <a:bodyPr/>
        <a:lstStyle/>
        <a:p>
          <a:endParaRPr lang="ru-RU"/>
        </a:p>
      </dgm:t>
    </dgm:pt>
    <dgm:pt modelId="{2AB83352-B37E-4D35-B757-00E31345DDE0}" type="pres">
      <dgm:prSet presAssocID="{7D1BD60C-FC2F-4019-98D0-FF037A5A2D64}" presName="box" presStyleLbl="node1" presStyleIdx="2" presStyleCnt="3" custLinFactNeighborY="-2641"/>
      <dgm:spPr/>
      <dgm:t>
        <a:bodyPr/>
        <a:lstStyle/>
        <a:p>
          <a:endParaRPr lang="ru-RU"/>
        </a:p>
      </dgm:t>
    </dgm:pt>
    <dgm:pt modelId="{82A9A983-4DEB-4CFD-8512-9BA6DF2C6909}" type="pres">
      <dgm:prSet presAssocID="{7D1BD60C-FC2F-4019-98D0-FF037A5A2D64}" presName="img" presStyleLbl="fgImgPlace1" presStyleIdx="2" presStyleCnt="3" custScaleX="82817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3CC037D-17DE-4489-B1B6-C317B103F88C}" type="pres">
      <dgm:prSet presAssocID="{7D1BD60C-FC2F-4019-98D0-FF037A5A2D64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5C5F4E5-11CE-4B81-A04F-1A15802D600C}" type="presOf" srcId="{11F5DCE0-30D0-43DB-838C-2C4C8CBB5D7C}" destId="{9FC247A4-93B2-4DFB-BA8D-6058983A7019}" srcOrd="0" destOrd="0" presId="urn:microsoft.com/office/officeart/2005/8/layout/vList4#1"/>
    <dgm:cxn modelId="{77D70FC2-A8A4-4D4C-8CD1-BF91E6D63E4B}" srcId="{80C2E071-7A85-46C2-B974-357DE8178D8A}" destId="{11F5DCE0-30D0-43DB-838C-2C4C8CBB5D7C}" srcOrd="0" destOrd="0" parTransId="{ADBC5961-3CBA-4133-938B-F02164B442B7}" sibTransId="{D69EC27B-FDD5-4F7E-B2DC-F8B7684FC341}"/>
    <dgm:cxn modelId="{FD0C823E-7409-48CA-BBA0-4B060D54A623}" type="presOf" srcId="{7D1BD60C-FC2F-4019-98D0-FF037A5A2D64}" destId="{83CC037D-17DE-4489-B1B6-C317B103F88C}" srcOrd="1" destOrd="0" presId="urn:microsoft.com/office/officeart/2005/8/layout/vList4#1"/>
    <dgm:cxn modelId="{C4305086-FA6E-407F-9A99-883A76C8D47A}" type="presOf" srcId="{80C2E071-7A85-46C2-B974-357DE8178D8A}" destId="{4251963A-B370-4FDE-8ECA-BADD8D2F276A}" srcOrd="0" destOrd="0" presId="urn:microsoft.com/office/officeart/2005/8/layout/vList4#1"/>
    <dgm:cxn modelId="{B8E63AE2-B847-434E-857E-DD3AA79FCD74}" type="presOf" srcId="{B5871A38-0673-46B0-8314-1388E5E0B54F}" destId="{92183492-1802-4A51-BA77-052EE8072588}" srcOrd="0" destOrd="0" presId="urn:microsoft.com/office/officeart/2005/8/layout/vList4#1"/>
    <dgm:cxn modelId="{2C84F616-9D65-4779-A639-C06C0C7E21A1}" srcId="{80C2E071-7A85-46C2-B974-357DE8178D8A}" destId="{B5871A38-0673-46B0-8314-1388E5E0B54F}" srcOrd="1" destOrd="0" parTransId="{55357D2F-4C26-4559-B6E8-9389E1038D36}" sibTransId="{C64F1E17-CCC2-4910-96A8-4BFB3D4A0968}"/>
    <dgm:cxn modelId="{7260197B-DF88-41BA-B00C-B079A2B3B549}" type="presOf" srcId="{B5871A38-0673-46B0-8314-1388E5E0B54F}" destId="{97F75110-634D-4101-A5F3-6450841974F3}" srcOrd="1" destOrd="0" presId="urn:microsoft.com/office/officeart/2005/8/layout/vList4#1"/>
    <dgm:cxn modelId="{17331202-3D2B-4A31-BF40-FFFCF2A4C8F4}" srcId="{80C2E071-7A85-46C2-B974-357DE8178D8A}" destId="{7D1BD60C-FC2F-4019-98D0-FF037A5A2D64}" srcOrd="2" destOrd="0" parTransId="{BF0414B6-2C20-470D-AF82-45CEECD45ADD}" sibTransId="{E7236685-F2E2-44D0-BE1E-012E2FFC0879}"/>
    <dgm:cxn modelId="{51D0A385-A718-4B68-9D92-CF2073D77EEF}" type="presOf" srcId="{11F5DCE0-30D0-43DB-838C-2C4C8CBB5D7C}" destId="{EFFC6FCF-E862-4A54-B6A8-9A64BCF04591}" srcOrd="1" destOrd="0" presId="urn:microsoft.com/office/officeart/2005/8/layout/vList4#1"/>
    <dgm:cxn modelId="{DA387C7D-4FD3-429E-9335-90C3B5847EEA}" type="presOf" srcId="{7D1BD60C-FC2F-4019-98D0-FF037A5A2D64}" destId="{2AB83352-B37E-4D35-B757-00E31345DDE0}" srcOrd="0" destOrd="0" presId="urn:microsoft.com/office/officeart/2005/8/layout/vList4#1"/>
    <dgm:cxn modelId="{216EA772-321D-4E0C-B6C1-E8F9B365D598}" type="presParOf" srcId="{4251963A-B370-4FDE-8ECA-BADD8D2F276A}" destId="{B1ECA273-6DBE-4045-A379-969292D18F95}" srcOrd="0" destOrd="0" presId="urn:microsoft.com/office/officeart/2005/8/layout/vList4#1"/>
    <dgm:cxn modelId="{86B27227-E5AA-493B-88C1-A1C67A50285C}" type="presParOf" srcId="{B1ECA273-6DBE-4045-A379-969292D18F95}" destId="{9FC247A4-93B2-4DFB-BA8D-6058983A7019}" srcOrd="0" destOrd="0" presId="urn:microsoft.com/office/officeart/2005/8/layout/vList4#1"/>
    <dgm:cxn modelId="{11AB82A3-E3C9-4F2A-8C1B-43FB0A7DE241}" type="presParOf" srcId="{B1ECA273-6DBE-4045-A379-969292D18F95}" destId="{9752C8AC-ACE5-437C-B6AC-1B2E4009758E}" srcOrd="1" destOrd="0" presId="urn:microsoft.com/office/officeart/2005/8/layout/vList4#1"/>
    <dgm:cxn modelId="{F0070F82-33D4-4418-B9FF-929C18EFBED6}" type="presParOf" srcId="{B1ECA273-6DBE-4045-A379-969292D18F95}" destId="{EFFC6FCF-E862-4A54-B6A8-9A64BCF04591}" srcOrd="2" destOrd="0" presId="urn:microsoft.com/office/officeart/2005/8/layout/vList4#1"/>
    <dgm:cxn modelId="{C6AF0472-42E9-4799-84FC-A39CB20AA21A}" type="presParOf" srcId="{4251963A-B370-4FDE-8ECA-BADD8D2F276A}" destId="{5C236BCF-D184-4A0A-B3A7-DFF82616DFB9}" srcOrd="1" destOrd="0" presId="urn:microsoft.com/office/officeart/2005/8/layout/vList4#1"/>
    <dgm:cxn modelId="{C002317B-9D36-4195-BE87-41D127EEED0A}" type="presParOf" srcId="{4251963A-B370-4FDE-8ECA-BADD8D2F276A}" destId="{C9B9B38C-AB99-49E2-9E90-68B8F44AF01D}" srcOrd="2" destOrd="0" presId="urn:microsoft.com/office/officeart/2005/8/layout/vList4#1"/>
    <dgm:cxn modelId="{835FE281-4915-423B-9B3A-0516538D1E77}" type="presParOf" srcId="{C9B9B38C-AB99-49E2-9E90-68B8F44AF01D}" destId="{92183492-1802-4A51-BA77-052EE8072588}" srcOrd="0" destOrd="0" presId="urn:microsoft.com/office/officeart/2005/8/layout/vList4#1"/>
    <dgm:cxn modelId="{4671F01E-2DA1-4B0C-ACCF-6A5E873EABF5}" type="presParOf" srcId="{C9B9B38C-AB99-49E2-9E90-68B8F44AF01D}" destId="{E8AEE660-B005-4314-B04C-828F5C89A568}" srcOrd="1" destOrd="0" presId="urn:microsoft.com/office/officeart/2005/8/layout/vList4#1"/>
    <dgm:cxn modelId="{F20C89CB-D885-477B-A462-4BE0C5E307D1}" type="presParOf" srcId="{C9B9B38C-AB99-49E2-9E90-68B8F44AF01D}" destId="{97F75110-634D-4101-A5F3-6450841974F3}" srcOrd="2" destOrd="0" presId="urn:microsoft.com/office/officeart/2005/8/layout/vList4#1"/>
    <dgm:cxn modelId="{0EB6F5B1-07F1-489E-B3B6-B7122DC2FD0A}" type="presParOf" srcId="{4251963A-B370-4FDE-8ECA-BADD8D2F276A}" destId="{16E97A79-0E01-430B-8C6B-F375EA84CDC5}" srcOrd="3" destOrd="0" presId="urn:microsoft.com/office/officeart/2005/8/layout/vList4#1"/>
    <dgm:cxn modelId="{E9B051BE-C7FC-4E58-9AA6-236F7CDDC65C}" type="presParOf" srcId="{4251963A-B370-4FDE-8ECA-BADD8D2F276A}" destId="{B0674564-1569-473E-8624-7116733F132E}" srcOrd="4" destOrd="0" presId="urn:microsoft.com/office/officeart/2005/8/layout/vList4#1"/>
    <dgm:cxn modelId="{E23DE3B8-13F5-4A53-A032-AA782C640B39}" type="presParOf" srcId="{B0674564-1569-473E-8624-7116733F132E}" destId="{2AB83352-B37E-4D35-B757-00E31345DDE0}" srcOrd="0" destOrd="0" presId="urn:microsoft.com/office/officeart/2005/8/layout/vList4#1"/>
    <dgm:cxn modelId="{670E25CA-3FB9-452B-B57C-41A537E150EA}" type="presParOf" srcId="{B0674564-1569-473E-8624-7116733F132E}" destId="{82A9A983-4DEB-4CFD-8512-9BA6DF2C6909}" srcOrd="1" destOrd="0" presId="urn:microsoft.com/office/officeart/2005/8/layout/vList4#1"/>
    <dgm:cxn modelId="{32184433-9115-4F35-A76E-779851490391}" type="presParOf" srcId="{B0674564-1569-473E-8624-7116733F132E}" destId="{83CC037D-17DE-4489-B1B6-C317B103F88C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0C2E071-7A85-46C2-B974-357DE8178D8A}" type="doc">
      <dgm:prSet loTypeId="urn:microsoft.com/office/officeart/2005/8/layout/vList4#1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C397CA98-AD0B-4BFE-84A9-5C9E6B464E93}">
      <dgm:prSet phldrT="[Текст]" custT="1"/>
      <dgm:spPr/>
      <dgm:t>
        <a:bodyPr/>
        <a:lstStyle/>
        <a:p>
          <a:r>
            <a:rPr lang="ru-RU" sz="3200" u="none" strike="noStrike" dirty="0" smtClean="0">
              <a:latin typeface="Times New Roman" pitchFamily="18" charset="0"/>
              <a:cs typeface="Times New Roman" pitchFamily="18" charset="0"/>
            </a:rPr>
            <a:t>«Развитие образования в городе Волгодонске»</a:t>
          </a:r>
        </a:p>
      </dgm:t>
    </dgm:pt>
    <dgm:pt modelId="{002A7A7C-C70C-4C86-996D-D8D4CDD5E079}" type="parTrans" cxnId="{9E7452A1-3DCC-4008-92F6-A3D0FADB7243}">
      <dgm:prSet/>
      <dgm:spPr/>
      <dgm:t>
        <a:bodyPr/>
        <a:lstStyle/>
        <a:p>
          <a:endParaRPr lang="ru-RU"/>
        </a:p>
      </dgm:t>
    </dgm:pt>
    <dgm:pt modelId="{D133621B-B168-4B33-BEB3-1583B7B9897C}" type="sibTrans" cxnId="{9E7452A1-3DCC-4008-92F6-A3D0FADB7243}">
      <dgm:prSet/>
      <dgm:spPr/>
      <dgm:t>
        <a:bodyPr/>
        <a:lstStyle/>
        <a:p>
          <a:endParaRPr lang="ru-RU"/>
        </a:p>
      </dgm:t>
    </dgm:pt>
    <dgm:pt modelId="{1C1CB5C3-DD32-4830-8A0B-AD2FA74AFCD9}">
      <dgm:prSet phldrT="[Текст]" custT="1"/>
      <dgm:spPr/>
      <dgm:t>
        <a:bodyPr/>
        <a:lstStyle/>
        <a:p>
          <a:r>
            <a:rPr lang="ru-RU" sz="3200" u="none" strike="noStrike" dirty="0" smtClean="0">
              <a:latin typeface="Times New Roman" pitchFamily="18" charset="0"/>
              <a:cs typeface="Times New Roman" pitchFamily="18" charset="0"/>
            </a:rPr>
            <a:t>«Социальная поддержка            граждан Волгодонска»</a:t>
          </a:r>
        </a:p>
      </dgm:t>
    </dgm:pt>
    <dgm:pt modelId="{ECFF939F-AACE-40F0-A03B-A6D5056DDE1F}" type="parTrans" cxnId="{7AB78098-5AE7-4F5F-B886-1B30CB925C93}">
      <dgm:prSet/>
      <dgm:spPr/>
      <dgm:t>
        <a:bodyPr/>
        <a:lstStyle/>
        <a:p>
          <a:endParaRPr lang="ru-RU"/>
        </a:p>
      </dgm:t>
    </dgm:pt>
    <dgm:pt modelId="{7D1A7AA0-4995-467A-AF79-053B92097D56}" type="sibTrans" cxnId="{7AB78098-5AE7-4F5F-B886-1B30CB925C93}">
      <dgm:prSet/>
      <dgm:spPr/>
      <dgm:t>
        <a:bodyPr/>
        <a:lstStyle/>
        <a:p>
          <a:endParaRPr lang="ru-RU"/>
        </a:p>
      </dgm:t>
    </dgm:pt>
    <dgm:pt modelId="{A948A80C-4CB9-4FF0-9206-FFE15D2AE204}">
      <dgm:prSet phldrT="[Текст]" custT="1"/>
      <dgm:spPr/>
      <dgm:t>
        <a:bodyPr/>
        <a:lstStyle/>
        <a:p>
          <a:r>
            <a:rPr lang="ru-RU" sz="2800" u="none" strike="noStrike" dirty="0" smtClean="0">
              <a:latin typeface="Times New Roman" pitchFamily="18" charset="0"/>
              <a:cs typeface="Times New Roman" pitchFamily="18" charset="0"/>
            </a:rPr>
            <a:t>«Территориальное планирование и обеспечение доступным и комфортным жильем населения города Волгодонска»</a:t>
          </a:r>
        </a:p>
      </dgm:t>
    </dgm:pt>
    <dgm:pt modelId="{B0F29422-0839-4721-8F2E-8E69622C1ABC}" type="parTrans" cxnId="{E8914506-C220-4B87-9DAE-F9F7759E9BCF}">
      <dgm:prSet/>
      <dgm:spPr/>
      <dgm:t>
        <a:bodyPr/>
        <a:lstStyle/>
        <a:p>
          <a:endParaRPr lang="ru-RU"/>
        </a:p>
      </dgm:t>
    </dgm:pt>
    <dgm:pt modelId="{B9F26A1C-A43C-4CBB-8617-4DFC42C9F870}" type="sibTrans" cxnId="{E8914506-C220-4B87-9DAE-F9F7759E9BCF}">
      <dgm:prSet/>
      <dgm:spPr/>
      <dgm:t>
        <a:bodyPr/>
        <a:lstStyle/>
        <a:p>
          <a:endParaRPr lang="ru-RU"/>
        </a:p>
      </dgm:t>
    </dgm:pt>
    <dgm:pt modelId="{CAED651E-D6BE-4C14-AABD-11E61BF80C75}">
      <dgm:prSet phldrT="[Текст]" custT="1"/>
      <dgm:spPr/>
      <dgm:t>
        <a:bodyPr/>
        <a:lstStyle/>
        <a:p>
          <a:r>
            <a:rPr lang="ru-RU" sz="3200" u="none" strike="noStrike" dirty="0" smtClean="0">
              <a:latin typeface="Times New Roman" pitchFamily="18" charset="0"/>
              <a:cs typeface="Times New Roman" pitchFamily="18" charset="0"/>
            </a:rPr>
            <a:t>«Развитие здравоохранения города Волгодонска»</a:t>
          </a:r>
        </a:p>
      </dgm:t>
    </dgm:pt>
    <dgm:pt modelId="{51E34D0A-17C3-4254-80C3-1051DBE1ECE5}" type="sibTrans" cxnId="{A78A3CC3-1427-41F3-9500-C7E4F70922D1}">
      <dgm:prSet/>
      <dgm:spPr/>
      <dgm:t>
        <a:bodyPr/>
        <a:lstStyle/>
        <a:p>
          <a:endParaRPr lang="ru-RU"/>
        </a:p>
      </dgm:t>
    </dgm:pt>
    <dgm:pt modelId="{FBB0EE5A-DD0A-4365-93F7-EFE8874403BB}" type="parTrans" cxnId="{A78A3CC3-1427-41F3-9500-C7E4F70922D1}">
      <dgm:prSet/>
      <dgm:spPr/>
      <dgm:t>
        <a:bodyPr/>
        <a:lstStyle/>
        <a:p>
          <a:endParaRPr lang="ru-RU"/>
        </a:p>
      </dgm:t>
    </dgm:pt>
    <dgm:pt modelId="{4251963A-B370-4FDE-8ECA-BADD8D2F276A}" type="pres">
      <dgm:prSet presAssocID="{80C2E071-7A85-46C2-B974-357DE8178D8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CF826B3-68BA-4D9F-9216-4D8017A55EDB}" type="pres">
      <dgm:prSet presAssocID="{CAED651E-D6BE-4C14-AABD-11E61BF80C75}" presName="comp" presStyleCnt="0"/>
      <dgm:spPr/>
      <dgm:t>
        <a:bodyPr/>
        <a:lstStyle/>
        <a:p>
          <a:endParaRPr lang="ru-RU"/>
        </a:p>
      </dgm:t>
    </dgm:pt>
    <dgm:pt modelId="{7AE5AD2D-A01A-4157-BD29-B2330DBC2FE0}" type="pres">
      <dgm:prSet presAssocID="{CAED651E-D6BE-4C14-AABD-11E61BF80C75}" presName="box" presStyleLbl="node1" presStyleIdx="0" presStyleCnt="4" custLinFactNeighborX="-2829"/>
      <dgm:spPr/>
      <dgm:t>
        <a:bodyPr/>
        <a:lstStyle/>
        <a:p>
          <a:endParaRPr lang="ru-RU"/>
        </a:p>
      </dgm:t>
    </dgm:pt>
    <dgm:pt modelId="{D265EB50-B9F9-40FE-ADA7-38C1486CFF30}" type="pres">
      <dgm:prSet presAssocID="{CAED651E-D6BE-4C14-AABD-11E61BF80C75}" presName="img" presStyleLbl="fgImgPlace1" presStyleIdx="0" presStyleCnt="4" custScaleX="8281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709B37E-8E32-4584-B534-214960FAE342}" type="pres">
      <dgm:prSet presAssocID="{CAED651E-D6BE-4C14-AABD-11E61BF80C75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12C447-E270-4546-85C7-9EB73C306699}" type="pres">
      <dgm:prSet presAssocID="{51E34D0A-17C3-4254-80C3-1051DBE1ECE5}" presName="spacer" presStyleCnt="0"/>
      <dgm:spPr/>
      <dgm:t>
        <a:bodyPr/>
        <a:lstStyle/>
        <a:p>
          <a:endParaRPr lang="ru-RU"/>
        </a:p>
      </dgm:t>
    </dgm:pt>
    <dgm:pt modelId="{842C55FC-5EFF-4B99-835E-2EAD62CFD7EF}" type="pres">
      <dgm:prSet presAssocID="{C397CA98-AD0B-4BFE-84A9-5C9E6B464E93}" presName="comp" presStyleCnt="0"/>
      <dgm:spPr/>
      <dgm:t>
        <a:bodyPr/>
        <a:lstStyle/>
        <a:p>
          <a:endParaRPr lang="ru-RU"/>
        </a:p>
      </dgm:t>
    </dgm:pt>
    <dgm:pt modelId="{A6C12FD1-8ED4-4AA6-B0F8-D441C5BB035F}" type="pres">
      <dgm:prSet presAssocID="{C397CA98-AD0B-4BFE-84A9-5C9E6B464E93}" presName="box" presStyleLbl="node1" presStyleIdx="1" presStyleCnt="4" custLinFactNeighborY="-14"/>
      <dgm:spPr/>
      <dgm:t>
        <a:bodyPr/>
        <a:lstStyle/>
        <a:p>
          <a:endParaRPr lang="ru-RU"/>
        </a:p>
      </dgm:t>
    </dgm:pt>
    <dgm:pt modelId="{737B926B-0308-48E7-9F98-A8D3A1E05A13}" type="pres">
      <dgm:prSet presAssocID="{C397CA98-AD0B-4BFE-84A9-5C9E6B464E93}" presName="img" presStyleLbl="fgImgPlace1" presStyleIdx="1" presStyleCnt="4" custScaleX="82817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1000" b="-1000"/>
          </a:stretch>
        </a:blipFill>
      </dgm:spPr>
      <dgm:t>
        <a:bodyPr/>
        <a:lstStyle/>
        <a:p>
          <a:endParaRPr lang="ru-RU"/>
        </a:p>
      </dgm:t>
    </dgm:pt>
    <dgm:pt modelId="{3FF664D6-A800-4C44-B4A8-7C7D580742B2}" type="pres">
      <dgm:prSet presAssocID="{C397CA98-AD0B-4BFE-84A9-5C9E6B464E93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F53D0B-C2FA-4831-A10A-A0DD10E21D25}" type="pres">
      <dgm:prSet presAssocID="{D133621B-B168-4B33-BEB3-1583B7B9897C}" presName="spacer" presStyleCnt="0"/>
      <dgm:spPr/>
      <dgm:t>
        <a:bodyPr/>
        <a:lstStyle/>
        <a:p>
          <a:endParaRPr lang="ru-RU"/>
        </a:p>
      </dgm:t>
    </dgm:pt>
    <dgm:pt modelId="{D8F494C7-C010-403D-8607-86C7F533E9E5}" type="pres">
      <dgm:prSet presAssocID="{1C1CB5C3-DD32-4830-8A0B-AD2FA74AFCD9}" presName="comp" presStyleCnt="0"/>
      <dgm:spPr/>
      <dgm:t>
        <a:bodyPr/>
        <a:lstStyle/>
        <a:p>
          <a:endParaRPr lang="ru-RU"/>
        </a:p>
      </dgm:t>
    </dgm:pt>
    <dgm:pt modelId="{661E6F11-1875-4E0F-894B-07140BA6AE41}" type="pres">
      <dgm:prSet presAssocID="{1C1CB5C3-DD32-4830-8A0B-AD2FA74AFCD9}" presName="box" presStyleLbl="node1" presStyleIdx="2" presStyleCnt="4"/>
      <dgm:spPr/>
      <dgm:t>
        <a:bodyPr/>
        <a:lstStyle/>
        <a:p>
          <a:endParaRPr lang="ru-RU"/>
        </a:p>
      </dgm:t>
    </dgm:pt>
    <dgm:pt modelId="{9A82759D-9589-4BC4-AE24-DBB967CAE9C1}" type="pres">
      <dgm:prSet presAssocID="{1C1CB5C3-DD32-4830-8A0B-AD2FA74AFCD9}" presName="img" presStyleLbl="fgImgPlace1" presStyleIdx="2" presStyleCnt="4" custScaleX="82817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15000" b="-15000"/>
          </a:stretch>
        </a:blipFill>
      </dgm:spPr>
      <dgm:t>
        <a:bodyPr/>
        <a:lstStyle/>
        <a:p>
          <a:endParaRPr lang="ru-RU"/>
        </a:p>
      </dgm:t>
    </dgm:pt>
    <dgm:pt modelId="{A3A32015-D77D-40C5-B691-4E2FB31183C7}" type="pres">
      <dgm:prSet presAssocID="{1C1CB5C3-DD32-4830-8A0B-AD2FA74AFCD9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F1B856-5372-4290-A32B-040DC83E9394}" type="pres">
      <dgm:prSet presAssocID="{7D1A7AA0-4995-467A-AF79-053B92097D56}" presName="spacer" presStyleCnt="0"/>
      <dgm:spPr/>
      <dgm:t>
        <a:bodyPr/>
        <a:lstStyle/>
        <a:p>
          <a:endParaRPr lang="ru-RU"/>
        </a:p>
      </dgm:t>
    </dgm:pt>
    <dgm:pt modelId="{B9890F25-D59A-48C4-847C-C38B5C13BF14}" type="pres">
      <dgm:prSet presAssocID="{A948A80C-4CB9-4FF0-9206-FFE15D2AE204}" presName="comp" presStyleCnt="0"/>
      <dgm:spPr/>
      <dgm:t>
        <a:bodyPr/>
        <a:lstStyle/>
        <a:p>
          <a:endParaRPr lang="ru-RU"/>
        </a:p>
      </dgm:t>
    </dgm:pt>
    <dgm:pt modelId="{90BACEA9-E438-46EE-8EDC-F8D13193F5FA}" type="pres">
      <dgm:prSet presAssocID="{A948A80C-4CB9-4FF0-9206-FFE15D2AE204}" presName="box" presStyleLbl="node1" presStyleIdx="3" presStyleCnt="4"/>
      <dgm:spPr/>
      <dgm:t>
        <a:bodyPr/>
        <a:lstStyle/>
        <a:p>
          <a:endParaRPr lang="ru-RU"/>
        </a:p>
      </dgm:t>
    </dgm:pt>
    <dgm:pt modelId="{60DF6A5A-7222-4AAF-8C42-BC1B6BD1E2AC}" type="pres">
      <dgm:prSet presAssocID="{A948A80C-4CB9-4FF0-9206-FFE15D2AE204}" presName="img" presStyleLbl="fgImgPlace1" presStyleIdx="3" presStyleCnt="4" custScaleX="82817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D7418C5-D2CB-451A-B5EB-B2554A80B7C1}" type="pres">
      <dgm:prSet presAssocID="{A948A80C-4CB9-4FF0-9206-FFE15D2AE204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78A3CC3-1427-41F3-9500-C7E4F70922D1}" srcId="{80C2E071-7A85-46C2-B974-357DE8178D8A}" destId="{CAED651E-D6BE-4C14-AABD-11E61BF80C75}" srcOrd="0" destOrd="0" parTransId="{FBB0EE5A-DD0A-4365-93F7-EFE8874403BB}" sibTransId="{51E34D0A-17C3-4254-80C3-1051DBE1ECE5}"/>
    <dgm:cxn modelId="{E8914506-C220-4B87-9DAE-F9F7759E9BCF}" srcId="{80C2E071-7A85-46C2-B974-357DE8178D8A}" destId="{A948A80C-4CB9-4FF0-9206-FFE15D2AE204}" srcOrd="3" destOrd="0" parTransId="{B0F29422-0839-4721-8F2E-8E69622C1ABC}" sibTransId="{B9F26A1C-A43C-4CBB-8617-4DFC42C9F870}"/>
    <dgm:cxn modelId="{587A4870-AE35-480E-A58B-5D82B52C9680}" type="presOf" srcId="{C397CA98-AD0B-4BFE-84A9-5C9E6B464E93}" destId="{3FF664D6-A800-4C44-B4A8-7C7D580742B2}" srcOrd="1" destOrd="0" presId="urn:microsoft.com/office/officeart/2005/8/layout/vList4#1"/>
    <dgm:cxn modelId="{D5E09446-639E-47B3-99F9-C745650DA373}" type="presOf" srcId="{CAED651E-D6BE-4C14-AABD-11E61BF80C75}" destId="{F709B37E-8E32-4584-B534-214960FAE342}" srcOrd="1" destOrd="0" presId="urn:microsoft.com/office/officeart/2005/8/layout/vList4#1"/>
    <dgm:cxn modelId="{C1FE68FA-56F8-4120-B35D-DAD1E5DEB220}" type="presOf" srcId="{1C1CB5C3-DD32-4830-8A0B-AD2FA74AFCD9}" destId="{A3A32015-D77D-40C5-B691-4E2FB31183C7}" srcOrd="1" destOrd="0" presId="urn:microsoft.com/office/officeart/2005/8/layout/vList4#1"/>
    <dgm:cxn modelId="{9E7452A1-3DCC-4008-92F6-A3D0FADB7243}" srcId="{80C2E071-7A85-46C2-B974-357DE8178D8A}" destId="{C397CA98-AD0B-4BFE-84A9-5C9E6B464E93}" srcOrd="1" destOrd="0" parTransId="{002A7A7C-C70C-4C86-996D-D8D4CDD5E079}" sibTransId="{D133621B-B168-4B33-BEB3-1583B7B9897C}"/>
    <dgm:cxn modelId="{744DDEBC-6F94-4A63-820E-19BF77A3D9B6}" type="presOf" srcId="{A948A80C-4CB9-4FF0-9206-FFE15D2AE204}" destId="{90BACEA9-E438-46EE-8EDC-F8D13193F5FA}" srcOrd="0" destOrd="0" presId="urn:microsoft.com/office/officeart/2005/8/layout/vList4#1"/>
    <dgm:cxn modelId="{F6C822C2-917C-4769-88D7-CEB41F511B72}" type="presOf" srcId="{80C2E071-7A85-46C2-B974-357DE8178D8A}" destId="{4251963A-B370-4FDE-8ECA-BADD8D2F276A}" srcOrd="0" destOrd="0" presId="urn:microsoft.com/office/officeart/2005/8/layout/vList4#1"/>
    <dgm:cxn modelId="{CF870AB3-8E91-4241-A93F-705E04201C79}" type="presOf" srcId="{A948A80C-4CB9-4FF0-9206-FFE15D2AE204}" destId="{FD7418C5-D2CB-451A-B5EB-B2554A80B7C1}" srcOrd="1" destOrd="0" presId="urn:microsoft.com/office/officeart/2005/8/layout/vList4#1"/>
    <dgm:cxn modelId="{7AB78098-5AE7-4F5F-B886-1B30CB925C93}" srcId="{80C2E071-7A85-46C2-B974-357DE8178D8A}" destId="{1C1CB5C3-DD32-4830-8A0B-AD2FA74AFCD9}" srcOrd="2" destOrd="0" parTransId="{ECFF939F-AACE-40F0-A03B-A6D5056DDE1F}" sibTransId="{7D1A7AA0-4995-467A-AF79-053B92097D56}"/>
    <dgm:cxn modelId="{F70110FC-7924-4473-94A9-028C6564EEBF}" type="presOf" srcId="{CAED651E-D6BE-4C14-AABD-11E61BF80C75}" destId="{7AE5AD2D-A01A-4157-BD29-B2330DBC2FE0}" srcOrd="0" destOrd="0" presId="urn:microsoft.com/office/officeart/2005/8/layout/vList4#1"/>
    <dgm:cxn modelId="{E7EC04FD-B5D9-4B66-9E15-7DACF047346E}" type="presOf" srcId="{C397CA98-AD0B-4BFE-84A9-5C9E6B464E93}" destId="{A6C12FD1-8ED4-4AA6-B0F8-D441C5BB035F}" srcOrd="0" destOrd="0" presId="urn:microsoft.com/office/officeart/2005/8/layout/vList4#1"/>
    <dgm:cxn modelId="{518382D1-A542-499A-AE2B-7C9513DD5159}" type="presOf" srcId="{1C1CB5C3-DD32-4830-8A0B-AD2FA74AFCD9}" destId="{661E6F11-1875-4E0F-894B-07140BA6AE41}" srcOrd="0" destOrd="0" presId="urn:microsoft.com/office/officeart/2005/8/layout/vList4#1"/>
    <dgm:cxn modelId="{679C0F52-BA16-4634-ACA8-A1BC94481214}" type="presParOf" srcId="{4251963A-B370-4FDE-8ECA-BADD8D2F276A}" destId="{1CF826B3-68BA-4D9F-9216-4D8017A55EDB}" srcOrd="0" destOrd="0" presId="urn:microsoft.com/office/officeart/2005/8/layout/vList4#1"/>
    <dgm:cxn modelId="{338FA952-35FC-46E1-B942-D61A0C733360}" type="presParOf" srcId="{1CF826B3-68BA-4D9F-9216-4D8017A55EDB}" destId="{7AE5AD2D-A01A-4157-BD29-B2330DBC2FE0}" srcOrd="0" destOrd="0" presId="urn:microsoft.com/office/officeart/2005/8/layout/vList4#1"/>
    <dgm:cxn modelId="{9B947261-77CC-4710-8715-0393057CB6F0}" type="presParOf" srcId="{1CF826B3-68BA-4D9F-9216-4D8017A55EDB}" destId="{D265EB50-B9F9-40FE-ADA7-38C1486CFF30}" srcOrd="1" destOrd="0" presId="urn:microsoft.com/office/officeart/2005/8/layout/vList4#1"/>
    <dgm:cxn modelId="{0CA398E7-4C20-404A-91B1-11EE6F2058A5}" type="presParOf" srcId="{1CF826B3-68BA-4D9F-9216-4D8017A55EDB}" destId="{F709B37E-8E32-4584-B534-214960FAE342}" srcOrd="2" destOrd="0" presId="urn:microsoft.com/office/officeart/2005/8/layout/vList4#1"/>
    <dgm:cxn modelId="{2A8DF4BD-A55D-4367-AEB7-3C82C312CF6F}" type="presParOf" srcId="{4251963A-B370-4FDE-8ECA-BADD8D2F276A}" destId="{A612C447-E270-4546-85C7-9EB73C306699}" srcOrd="1" destOrd="0" presId="urn:microsoft.com/office/officeart/2005/8/layout/vList4#1"/>
    <dgm:cxn modelId="{CCF13F1E-D443-461A-A62F-53E9437407B5}" type="presParOf" srcId="{4251963A-B370-4FDE-8ECA-BADD8D2F276A}" destId="{842C55FC-5EFF-4B99-835E-2EAD62CFD7EF}" srcOrd="2" destOrd="0" presId="urn:microsoft.com/office/officeart/2005/8/layout/vList4#1"/>
    <dgm:cxn modelId="{A72A385B-CB9F-4E2E-80A5-DF2BA34DC834}" type="presParOf" srcId="{842C55FC-5EFF-4B99-835E-2EAD62CFD7EF}" destId="{A6C12FD1-8ED4-4AA6-B0F8-D441C5BB035F}" srcOrd="0" destOrd="0" presId="urn:microsoft.com/office/officeart/2005/8/layout/vList4#1"/>
    <dgm:cxn modelId="{5CADF49D-7879-430F-ADE5-37EA959AA2F3}" type="presParOf" srcId="{842C55FC-5EFF-4B99-835E-2EAD62CFD7EF}" destId="{737B926B-0308-48E7-9F98-A8D3A1E05A13}" srcOrd="1" destOrd="0" presId="urn:microsoft.com/office/officeart/2005/8/layout/vList4#1"/>
    <dgm:cxn modelId="{4603C145-89F6-4CC4-9186-91A8634FFCBB}" type="presParOf" srcId="{842C55FC-5EFF-4B99-835E-2EAD62CFD7EF}" destId="{3FF664D6-A800-4C44-B4A8-7C7D580742B2}" srcOrd="2" destOrd="0" presId="urn:microsoft.com/office/officeart/2005/8/layout/vList4#1"/>
    <dgm:cxn modelId="{A9A4F79C-371A-46E2-B0B8-0E50BD1D53D5}" type="presParOf" srcId="{4251963A-B370-4FDE-8ECA-BADD8D2F276A}" destId="{8DF53D0B-C2FA-4831-A10A-A0DD10E21D25}" srcOrd="3" destOrd="0" presId="urn:microsoft.com/office/officeart/2005/8/layout/vList4#1"/>
    <dgm:cxn modelId="{B608C5DB-3CAE-4B65-ACCE-0FB333DC8CF9}" type="presParOf" srcId="{4251963A-B370-4FDE-8ECA-BADD8D2F276A}" destId="{D8F494C7-C010-403D-8607-86C7F533E9E5}" srcOrd="4" destOrd="0" presId="urn:microsoft.com/office/officeart/2005/8/layout/vList4#1"/>
    <dgm:cxn modelId="{595F5E4F-EE6A-4B0B-9D86-04D1CED01624}" type="presParOf" srcId="{D8F494C7-C010-403D-8607-86C7F533E9E5}" destId="{661E6F11-1875-4E0F-894B-07140BA6AE41}" srcOrd="0" destOrd="0" presId="urn:microsoft.com/office/officeart/2005/8/layout/vList4#1"/>
    <dgm:cxn modelId="{496D34ED-E798-4C9B-B981-59CA6935B5AE}" type="presParOf" srcId="{D8F494C7-C010-403D-8607-86C7F533E9E5}" destId="{9A82759D-9589-4BC4-AE24-DBB967CAE9C1}" srcOrd="1" destOrd="0" presId="urn:microsoft.com/office/officeart/2005/8/layout/vList4#1"/>
    <dgm:cxn modelId="{36D93831-1134-4EEB-812B-0A1520768EBB}" type="presParOf" srcId="{D8F494C7-C010-403D-8607-86C7F533E9E5}" destId="{A3A32015-D77D-40C5-B691-4E2FB31183C7}" srcOrd="2" destOrd="0" presId="urn:microsoft.com/office/officeart/2005/8/layout/vList4#1"/>
    <dgm:cxn modelId="{69942CC7-ED9C-414A-8C9D-E1F9B4E5CA1A}" type="presParOf" srcId="{4251963A-B370-4FDE-8ECA-BADD8D2F276A}" destId="{3FF1B856-5372-4290-A32B-040DC83E9394}" srcOrd="5" destOrd="0" presId="urn:microsoft.com/office/officeart/2005/8/layout/vList4#1"/>
    <dgm:cxn modelId="{C1812D05-9A85-47E3-B0B7-EE0F3A7BA548}" type="presParOf" srcId="{4251963A-B370-4FDE-8ECA-BADD8D2F276A}" destId="{B9890F25-D59A-48C4-847C-C38B5C13BF14}" srcOrd="6" destOrd="0" presId="urn:microsoft.com/office/officeart/2005/8/layout/vList4#1"/>
    <dgm:cxn modelId="{DD2A6C28-266F-4B29-9FCB-D80E8B1E60C0}" type="presParOf" srcId="{B9890F25-D59A-48C4-847C-C38B5C13BF14}" destId="{90BACEA9-E438-46EE-8EDC-F8D13193F5FA}" srcOrd="0" destOrd="0" presId="urn:microsoft.com/office/officeart/2005/8/layout/vList4#1"/>
    <dgm:cxn modelId="{23610136-292D-470D-A0A7-F1EECAB2C1B3}" type="presParOf" srcId="{B9890F25-D59A-48C4-847C-C38B5C13BF14}" destId="{60DF6A5A-7222-4AAF-8C42-BC1B6BD1E2AC}" srcOrd="1" destOrd="0" presId="urn:microsoft.com/office/officeart/2005/8/layout/vList4#1"/>
    <dgm:cxn modelId="{9E6D7D67-2B7F-419A-A7F0-E0955350E33C}" type="presParOf" srcId="{B9890F25-D59A-48C4-847C-C38B5C13BF14}" destId="{FD7418C5-D2CB-451A-B5EB-B2554A80B7C1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7C530AF-7351-437B-9182-02FD5660B3DB}">
      <dsp:nvSpPr>
        <dsp:cNvPr id="0" name=""/>
        <dsp:cNvSpPr/>
      </dsp:nvSpPr>
      <dsp:spPr>
        <a:xfrm>
          <a:off x="4415346" y="30702"/>
          <a:ext cx="3413390" cy="1421725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9964E3D-687C-4CC9-81B2-3EAAD5BABD86}">
      <dsp:nvSpPr>
        <dsp:cNvPr id="0" name=""/>
        <dsp:cNvSpPr/>
      </dsp:nvSpPr>
      <dsp:spPr>
        <a:xfrm>
          <a:off x="1263" y="1769"/>
          <a:ext cx="4414082" cy="147959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+mn-lt"/>
              <a:cs typeface="Times New Roman" pitchFamily="18" charset="0"/>
            </a:rPr>
            <a:t>Прогноз </a:t>
          </a:r>
          <a:r>
            <a:rPr lang="ru-RU" sz="2400" b="1" kern="1200" dirty="0" err="1" smtClean="0">
              <a:latin typeface="+mn-lt"/>
              <a:cs typeface="Times New Roman" pitchFamily="18" charset="0"/>
            </a:rPr>
            <a:t>социального-экономического</a:t>
          </a:r>
          <a:r>
            <a:rPr lang="ru-RU" sz="2400" b="1" kern="1200" dirty="0" smtClean="0">
              <a:latin typeface="+mn-lt"/>
              <a:cs typeface="Times New Roman" pitchFamily="18" charset="0"/>
            </a:rPr>
            <a:t> развития города Волгодонска на 2021-2023 годы</a:t>
          </a:r>
          <a:endParaRPr lang="ru-RU" sz="2400" b="1" kern="1200" dirty="0">
            <a:latin typeface="+mn-lt"/>
            <a:cs typeface="Times New Roman" pitchFamily="18" charset="0"/>
          </a:endParaRPr>
        </a:p>
      </dsp:txBody>
      <dsp:txXfrm>
        <a:off x="1263" y="1769"/>
        <a:ext cx="4414082" cy="1479590"/>
      </dsp:txXfrm>
    </dsp:sp>
    <dsp:sp modelId="{5F1C2229-83FB-49DF-90AF-8DEE8D844D07}">
      <dsp:nvSpPr>
        <dsp:cNvPr id="0" name=""/>
        <dsp:cNvSpPr/>
      </dsp:nvSpPr>
      <dsp:spPr>
        <a:xfrm>
          <a:off x="4316935" y="1660255"/>
          <a:ext cx="3509736" cy="1421725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2DE0605-B126-4D98-A669-612E060BB9AE}">
      <dsp:nvSpPr>
        <dsp:cNvPr id="0" name=""/>
        <dsp:cNvSpPr/>
      </dsp:nvSpPr>
      <dsp:spPr>
        <a:xfrm>
          <a:off x="3328" y="1623532"/>
          <a:ext cx="4313606" cy="1495172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latin typeface="+mn-lt"/>
              <a:cs typeface="Times New Roman" pitchFamily="18" charset="0"/>
            </a:rPr>
            <a:t>Основные направления бюджетной  и налоговой политики города Волгодонска на 2021-2023 годы</a:t>
          </a:r>
          <a:endParaRPr lang="ru-RU" sz="2200" b="1" kern="1200" dirty="0">
            <a:latin typeface="+mn-lt"/>
            <a:cs typeface="Times New Roman" pitchFamily="18" charset="0"/>
          </a:endParaRPr>
        </a:p>
      </dsp:txBody>
      <dsp:txXfrm>
        <a:off x="3328" y="1623532"/>
        <a:ext cx="4313606" cy="1495172"/>
      </dsp:txXfrm>
    </dsp:sp>
    <dsp:sp modelId="{54ED7252-9170-4AE7-9575-A558E6E2E674}">
      <dsp:nvSpPr>
        <dsp:cNvPr id="0" name=""/>
        <dsp:cNvSpPr/>
      </dsp:nvSpPr>
      <dsp:spPr>
        <a:xfrm>
          <a:off x="4512123" y="3260877"/>
          <a:ext cx="3317044" cy="1421725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AD89A2B-2B46-4180-A05C-D3B401E1B42F}">
      <dsp:nvSpPr>
        <dsp:cNvPr id="0" name=""/>
        <dsp:cNvSpPr/>
      </dsp:nvSpPr>
      <dsp:spPr>
        <a:xfrm>
          <a:off x="831" y="3380131"/>
          <a:ext cx="4511291" cy="1183217"/>
        </a:xfrm>
        <a:prstGeom prst="roundRect">
          <a:avLst/>
        </a:prstGeom>
        <a:solidFill>
          <a:schemeClr val="tx2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+mn-lt"/>
              <a:cs typeface="Times New Roman" pitchFamily="18" charset="0"/>
            </a:rPr>
            <a:t>Муниципальные программы города Волгодонска со сроком реализации до 2030 года </a:t>
          </a:r>
          <a:endParaRPr lang="ru-RU" sz="2400" b="1" kern="1200" dirty="0">
            <a:latin typeface="+mn-lt"/>
            <a:cs typeface="Times New Roman" pitchFamily="18" charset="0"/>
          </a:endParaRPr>
        </a:p>
      </dsp:txBody>
      <dsp:txXfrm>
        <a:off x="831" y="3380131"/>
        <a:ext cx="4511291" cy="1183217"/>
      </dsp:txXfrm>
    </dsp:sp>
    <dsp:sp modelId="{728320DC-FC9B-4890-9F86-212B55991D89}">
      <dsp:nvSpPr>
        <dsp:cNvPr id="0" name=""/>
        <dsp:cNvSpPr/>
      </dsp:nvSpPr>
      <dsp:spPr>
        <a:xfrm>
          <a:off x="4503020" y="4824776"/>
          <a:ext cx="3326220" cy="1421725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F3E47B8-E376-4998-9691-CA77859C877F}">
      <dsp:nvSpPr>
        <dsp:cNvPr id="0" name=""/>
        <dsp:cNvSpPr/>
      </dsp:nvSpPr>
      <dsp:spPr>
        <a:xfrm>
          <a:off x="0" y="4822472"/>
          <a:ext cx="4502261" cy="1421725"/>
        </a:xfrm>
        <a:prstGeom prst="roundRect">
          <a:avLst/>
        </a:prstGeom>
        <a:solidFill>
          <a:schemeClr val="accent4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latin typeface="+mn-lt"/>
              <a:cs typeface="Times New Roman" pitchFamily="18" charset="0"/>
            </a:rPr>
            <a:t>Проект областного закона «Об областном бюджете на 2021 год и на плановый период 2022 и 2023 годов» в первом чтении</a:t>
          </a:r>
          <a:endParaRPr lang="ru-RU" sz="2200" b="1" kern="1200" dirty="0">
            <a:latin typeface="+mn-lt"/>
            <a:cs typeface="Times New Roman" pitchFamily="18" charset="0"/>
          </a:endParaRPr>
        </a:p>
      </dsp:txBody>
      <dsp:txXfrm>
        <a:off x="0" y="4822472"/>
        <a:ext cx="4502261" cy="1421725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E05E361-9D05-43C2-9602-E38A007E1F3C}">
      <dsp:nvSpPr>
        <dsp:cNvPr id="0" name=""/>
        <dsp:cNvSpPr/>
      </dsp:nvSpPr>
      <dsp:spPr>
        <a:xfrm>
          <a:off x="765012" y="3318"/>
          <a:ext cx="9539974" cy="1198140"/>
        </a:xfrm>
        <a:prstGeom prst="roundRect">
          <a:avLst>
            <a:gd name="adj" fmla="val 10000"/>
          </a:avLst>
        </a:prstGeom>
        <a:solidFill>
          <a:schemeClr val="tx2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latin typeface="+mn-lt"/>
              <a:cs typeface="Times New Roman" pitchFamily="18" charset="0"/>
            </a:rPr>
            <a:t>План мероприятий по оптимизации расходов местного бюджета и сокращению муниципального долга города Волгодонска до 2024 года (постановление Администрации города Волгодонска от 16.10.2018 № 2351)</a:t>
          </a:r>
          <a:endParaRPr lang="ru-RU" sz="2200" b="1" kern="1200" dirty="0">
            <a:latin typeface="+mn-lt"/>
            <a:cs typeface="Times New Roman" pitchFamily="18" charset="0"/>
          </a:endParaRPr>
        </a:p>
      </dsp:txBody>
      <dsp:txXfrm>
        <a:off x="765012" y="3318"/>
        <a:ext cx="9539974" cy="1198140"/>
      </dsp:txXfrm>
    </dsp:sp>
    <dsp:sp modelId="{843355C9-BCBB-4F80-84AE-39848A82107B}">
      <dsp:nvSpPr>
        <dsp:cNvPr id="0" name=""/>
        <dsp:cNvSpPr/>
      </dsp:nvSpPr>
      <dsp:spPr>
        <a:xfrm rot="5400000">
          <a:off x="5310348" y="1231412"/>
          <a:ext cx="449302" cy="5391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 dirty="0"/>
        </a:p>
      </dsp:txBody>
      <dsp:txXfrm rot="5400000">
        <a:off x="5310348" y="1231412"/>
        <a:ext cx="449302" cy="539163"/>
      </dsp:txXfrm>
    </dsp:sp>
    <dsp:sp modelId="{0729DEB3-9015-481E-B905-F551B686EE07}">
      <dsp:nvSpPr>
        <dsp:cNvPr id="0" name=""/>
        <dsp:cNvSpPr/>
      </dsp:nvSpPr>
      <dsp:spPr>
        <a:xfrm>
          <a:off x="765012" y="1800528"/>
          <a:ext cx="9539974" cy="11981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 </a:t>
          </a:r>
          <a:r>
            <a:rPr lang="ru-RU" sz="2200" b="1" kern="1200" dirty="0" smtClean="0">
              <a:latin typeface="+mn-lt"/>
              <a:cs typeface="Times New Roman" pitchFamily="18" charset="0"/>
            </a:rPr>
            <a:t>Проведение комплексной оценки эффективности налоговых льгот и преференций (пониженных ставок по налогам), установленных решениями </a:t>
          </a:r>
          <a:r>
            <a:rPr lang="ru-RU" sz="2200" b="1" kern="1200" dirty="0" err="1" smtClean="0">
              <a:latin typeface="+mn-lt"/>
              <a:cs typeface="Times New Roman" pitchFamily="18" charset="0"/>
            </a:rPr>
            <a:t>Волгодонской</a:t>
          </a:r>
          <a:r>
            <a:rPr lang="ru-RU" sz="2200" b="1" kern="1200" dirty="0" smtClean="0">
              <a:latin typeface="+mn-lt"/>
              <a:cs typeface="Times New Roman" pitchFamily="18" charset="0"/>
            </a:rPr>
            <a:t> городской Думой о налогах и сборах </a:t>
          </a:r>
          <a:endParaRPr lang="ru-RU" sz="2200" b="1" kern="1200" dirty="0">
            <a:latin typeface="+mn-lt"/>
            <a:cs typeface="Times New Roman" pitchFamily="18" charset="0"/>
          </a:endParaRPr>
        </a:p>
      </dsp:txBody>
      <dsp:txXfrm>
        <a:off x="765012" y="1800528"/>
        <a:ext cx="9539974" cy="1198140"/>
      </dsp:txXfrm>
    </dsp:sp>
    <dsp:sp modelId="{225CE206-78B8-4838-83C9-9449308C555B}">
      <dsp:nvSpPr>
        <dsp:cNvPr id="0" name=""/>
        <dsp:cNvSpPr/>
      </dsp:nvSpPr>
      <dsp:spPr>
        <a:xfrm rot="5400000">
          <a:off x="5310348" y="3028622"/>
          <a:ext cx="449302" cy="5391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 dirty="0"/>
        </a:p>
      </dsp:txBody>
      <dsp:txXfrm rot="5400000">
        <a:off x="5310348" y="3028622"/>
        <a:ext cx="449302" cy="539163"/>
      </dsp:txXfrm>
    </dsp:sp>
    <dsp:sp modelId="{55F5B077-C4AD-4132-AEA0-83FB1892D497}">
      <dsp:nvSpPr>
        <dsp:cNvPr id="0" name=""/>
        <dsp:cNvSpPr/>
      </dsp:nvSpPr>
      <dsp:spPr>
        <a:xfrm>
          <a:off x="720010" y="3597738"/>
          <a:ext cx="9629978" cy="1442452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/>
            <a:t>Расходы сформированы с учетом принципа первоочередности, жесткой </a:t>
          </a:r>
          <a:r>
            <a:rPr lang="ru-RU" sz="2200" b="1" kern="1200" dirty="0" err="1" smtClean="0"/>
            <a:t>приоритизации</a:t>
          </a:r>
          <a:r>
            <a:rPr lang="ru-RU" sz="2200" b="1" kern="1200" dirty="0" smtClean="0"/>
            <a:t>, преодоления последствий распространения в 2020 году новой </a:t>
          </a:r>
          <a:r>
            <a:rPr lang="ru-RU" sz="2200" b="1" kern="1200" dirty="0" err="1" smtClean="0"/>
            <a:t>коронавирусной</a:t>
          </a:r>
          <a:r>
            <a:rPr lang="ru-RU" sz="2200" b="1" kern="1200" dirty="0" smtClean="0"/>
            <a:t> инфекции</a:t>
          </a:r>
          <a:endParaRPr lang="ru-RU" sz="2200" b="1" kern="1200" dirty="0">
            <a:latin typeface="+mn-lt"/>
            <a:cs typeface="Times New Roman" pitchFamily="18" charset="0"/>
          </a:endParaRPr>
        </a:p>
      </dsp:txBody>
      <dsp:txXfrm>
        <a:off x="720010" y="3597738"/>
        <a:ext cx="9629978" cy="1442452"/>
      </dsp:txXfrm>
    </dsp:sp>
  </dsp:spTree>
</dsp:drawing>
</file>

<file path=ppt/diagrams/drawing2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D48CE08-4712-47C5-9431-3D737C6E3763}">
      <dsp:nvSpPr>
        <dsp:cNvPr id="0" name=""/>
        <dsp:cNvSpPr/>
      </dsp:nvSpPr>
      <dsp:spPr>
        <a:xfrm>
          <a:off x="0" y="348233"/>
          <a:ext cx="8100000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493C25-3C16-4301-BA9B-631D05693AE8}">
      <dsp:nvSpPr>
        <dsp:cNvPr id="0" name=""/>
        <dsp:cNvSpPr/>
      </dsp:nvSpPr>
      <dsp:spPr>
        <a:xfrm>
          <a:off x="386015" y="112073"/>
          <a:ext cx="7712576" cy="4723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4313" tIns="0" rIns="214313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+mn-lt"/>
              <a:cs typeface="Times New Roman" pitchFamily="18" charset="0"/>
            </a:rPr>
            <a:t>доходы бюджета сформированы с учетом изменений, внесенных в бюджетное и налоговое законодательство</a:t>
          </a:r>
          <a:endParaRPr lang="ru-RU" sz="1800" b="1" kern="1200" dirty="0">
            <a:latin typeface="+mn-lt"/>
            <a:cs typeface="Times New Roman" pitchFamily="18" charset="0"/>
          </a:endParaRPr>
        </a:p>
      </dsp:txBody>
      <dsp:txXfrm>
        <a:off x="386015" y="112073"/>
        <a:ext cx="7712576" cy="472320"/>
      </dsp:txXfrm>
    </dsp:sp>
    <dsp:sp modelId="{563A742E-6D70-4DD1-AD42-F8EC19014B13}">
      <dsp:nvSpPr>
        <dsp:cNvPr id="0" name=""/>
        <dsp:cNvSpPr/>
      </dsp:nvSpPr>
      <dsp:spPr>
        <a:xfrm>
          <a:off x="0" y="1073993"/>
          <a:ext cx="8100000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BB5D7F-2B76-425A-A694-9BBE1938D1A4}">
      <dsp:nvSpPr>
        <dsp:cNvPr id="0" name=""/>
        <dsp:cNvSpPr/>
      </dsp:nvSpPr>
      <dsp:spPr>
        <a:xfrm>
          <a:off x="397485" y="837833"/>
          <a:ext cx="7702010" cy="472320"/>
        </a:xfrm>
        <a:prstGeom prst="roundRect">
          <a:avLst/>
        </a:prstGeom>
        <a:solidFill>
          <a:schemeClr val="accent2">
            <a:hueOff val="385712"/>
            <a:satOff val="-10702"/>
            <a:lumOff val="-186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4313" tIns="0" rIns="214313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+mn-lt"/>
              <a:cs typeface="Times New Roman" pitchFamily="18" charset="0"/>
            </a:rPr>
            <a:t>снижение процента </a:t>
          </a:r>
          <a:r>
            <a:rPr lang="ru-RU" sz="1800" b="1" kern="1200" dirty="0" err="1" smtClean="0">
              <a:latin typeface="+mn-lt"/>
              <a:cs typeface="Times New Roman" pitchFamily="18" charset="0"/>
            </a:rPr>
            <a:t>софинансирования</a:t>
          </a:r>
          <a:r>
            <a:rPr lang="ru-RU" sz="1800" b="1" kern="1200" dirty="0" smtClean="0">
              <a:latin typeface="+mn-lt"/>
              <a:cs typeface="Times New Roman" pitchFamily="18" charset="0"/>
            </a:rPr>
            <a:t>   на  2023 год  на 1,4%,  относительно  2022 года до 23,3%;</a:t>
          </a:r>
          <a:endParaRPr lang="ru-RU" sz="1800" b="1" kern="1200" dirty="0">
            <a:latin typeface="+mn-lt"/>
            <a:cs typeface="Times New Roman" pitchFamily="18" charset="0"/>
          </a:endParaRPr>
        </a:p>
      </dsp:txBody>
      <dsp:txXfrm>
        <a:off x="397485" y="837833"/>
        <a:ext cx="7702010" cy="472320"/>
      </dsp:txXfrm>
    </dsp:sp>
    <dsp:sp modelId="{CF770F76-890D-49C2-BC5B-B1CA0DC88B70}">
      <dsp:nvSpPr>
        <dsp:cNvPr id="0" name=""/>
        <dsp:cNvSpPr/>
      </dsp:nvSpPr>
      <dsp:spPr>
        <a:xfrm>
          <a:off x="0" y="2075068"/>
          <a:ext cx="8100000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15E951-0145-4C37-B493-AD793DE7D4ED}">
      <dsp:nvSpPr>
        <dsp:cNvPr id="0" name=""/>
        <dsp:cNvSpPr/>
      </dsp:nvSpPr>
      <dsp:spPr>
        <a:xfrm>
          <a:off x="385620" y="1563593"/>
          <a:ext cx="7712394" cy="747635"/>
        </a:xfrm>
        <a:prstGeom prst="roundRect">
          <a:avLst/>
        </a:prstGeom>
        <a:solidFill>
          <a:schemeClr val="accent2">
            <a:hueOff val="771425"/>
            <a:satOff val="-21404"/>
            <a:lumOff val="-372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4313" tIns="0" rIns="214313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+mn-lt"/>
              <a:cs typeface="Times New Roman" pitchFamily="18" charset="0"/>
            </a:rPr>
            <a:t>обеспечение реализации Указа Президента РФ от 07.05.2018 №204 «О национальных целях и стратегических задачах развития Российской Федерации на период до 2024 года»</a:t>
          </a:r>
          <a:endParaRPr lang="ru-RU" sz="1800" b="1" kern="1200" dirty="0">
            <a:latin typeface="+mn-lt"/>
            <a:cs typeface="Times New Roman" pitchFamily="18" charset="0"/>
          </a:endParaRPr>
        </a:p>
      </dsp:txBody>
      <dsp:txXfrm>
        <a:off x="385620" y="1563593"/>
        <a:ext cx="7712394" cy="747635"/>
      </dsp:txXfrm>
    </dsp:sp>
    <dsp:sp modelId="{63D83649-B386-4848-980F-34788EC56677}">
      <dsp:nvSpPr>
        <dsp:cNvPr id="0" name=""/>
        <dsp:cNvSpPr/>
      </dsp:nvSpPr>
      <dsp:spPr>
        <a:xfrm>
          <a:off x="0" y="3161553"/>
          <a:ext cx="8100000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E669F9-A876-4783-B859-CC79E4DD0514}">
      <dsp:nvSpPr>
        <dsp:cNvPr id="0" name=""/>
        <dsp:cNvSpPr/>
      </dsp:nvSpPr>
      <dsp:spPr>
        <a:xfrm>
          <a:off x="385620" y="2564668"/>
          <a:ext cx="7712394" cy="833044"/>
        </a:xfrm>
        <a:prstGeom prst="roundRect">
          <a:avLst/>
        </a:prstGeom>
        <a:solidFill>
          <a:schemeClr val="accent2">
            <a:hueOff val="1157138"/>
            <a:satOff val="-32105"/>
            <a:lumOff val="-558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4313" tIns="0" rIns="214313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уточнение проекта бюджета в части объема межбюджетных трансфертов ко второму чтению</a:t>
          </a:r>
          <a:endParaRPr lang="ru-RU" sz="1800" b="1" kern="1200" dirty="0">
            <a:latin typeface="+mn-lt"/>
            <a:cs typeface="Times New Roman" pitchFamily="18" charset="0"/>
          </a:endParaRPr>
        </a:p>
      </dsp:txBody>
      <dsp:txXfrm>
        <a:off x="385620" y="2564668"/>
        <a:ext cx="7712394" cy="833044"/>
      </dsp:txXfrm>
    </dsp:sp>
    <dsp:sp modelId="{307476D8-0AB6-46EB-93DA-5F8A26E58AB9}">
      <dsp:nvSpPr>
        <dsp:cNvPr id="0" name=""/>
        <dsp:cNvSpPr/>
      </dsp:nvSpPr>
      <dsp:spPr>
        <a:xfrm>
          <a:off x="0" y="4755126"/>
          <a:ext cx="8100000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3D00AE-3DC1-4BC9-9D11-1ECAF9F64305}">
      <dsp:nvSpPr>
        <dsp:cNvPr id="0" name=""/>
        <dsp:cNvSpPr/>
      </dsp:nvSpPr>
      <dsp:spPr>
        <a:xfrm>
          <a:off x="385620" y="3651153"/>
          <a:ext cx="7712394" cy="1340132"/>
        </a:xfrm>
        <a:prstGeom prst="roundRect">
          <a:avLst/>
        </a:prstGeom>
        <a:solidFill>
          <a:schemeClr val="accent2">
            <a:hueOff val="1542850"/>
            <a:satOff val="-42807"/>
            <a:lumOff val="-745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4313" tIns="0" rIns="214313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исходными данными для расчета расходов на 2021 и 2022 годы приняты бюджетные ассигнования, утвержденные решением о бюджета на 2020 год и на плановый период 2021 и 2022 годов с учетом изменений, для расходов на 2023 год – бюджетные ассигнования 2022 года;</a:t>
          </a:r>
          <a:endParaRPr lang="ru-RU" sz="1800" b="1" kern="1200" dirty="0">
            <a:latin typeface="+mn-lt"/>
            <a:cs typeface="Times New Roman" pitchFamily="18" charset="0"/>
          </a:endParaRPr>
        </a:p>
      </dsp:txBody>
      <dsp:txXfrm>
        <a:off x="385620" y="3651153"/>
        <a:ext cx="7712394" cy="1340132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List2#4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4#3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default#2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4#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pList2#2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pList2#3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pList2#3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0.27731</cdr:x>
      <cdr:y>0.09756</cdr:y>
    </cdr:from>
    <cdr:to>
      <cdr:x>0.40121</cdr:x>
      <cdr:y>0.16652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57454" y="571504"/>
          <a:ext cx="1053289" cy="4039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5 880,3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0.35937</cdr:x>
      <cdr:y>0.03371</cdr:y>
    </cdr:from>
    <cdr:to>
      <cdr:x>0.48437</cdr:x>
      <cdr:y>0.11984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286116" y="214314"/>
          <a:ext cx="1143008" cy="5476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20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0.43697</cdr:x>
      <cdr:y>0.09756</cdr:y>
    </cdr:from>
    <cdr:to>
      <cdr:x>0.56972</cdr:x>
      <cdr:y>0.17802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714776" y="571504"/>
          <a:ext cx="1128524" cy="4713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7 753,0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0.79226</cdr:x>
      <cdr:y>0.09503</cdr:y>
    </cdr:from>
    <cdr:to>
      <cdr:x>0.92779</cdr:x>
      <cdr:y>0.164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6735122" y="556675"/>
          <a:ext cx="1152128" cy="4040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3 746,2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0.08075</cdr:x>
      <cdr:y>0.59902</cdr:y>
    </cdr:from>
    <cdr:to>
      <cdr:x>0.22689</cdr:x>
      <cdr:y>0.66049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686450" y="3508994"/>
          <a:ext cx="1242371" cy="3600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(34,8%)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0.08075</cdr:x>
      <cdr:y>0.73424</cdr:y>
    </cdr:from>
    <cdr:to>
      <cdr:x>0.21627</cdr:x>
      <cdr:y>0.7957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686450" y="4301099"/>
          <a:ext cx="1152129" cy="3600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(65,2%)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0.35937</cdr:x>
      <cdr:y>0.25843</cdr:y>
    </cdr:from>
    <cdr:to>
      <cdr:x>0.47656</cdr:x>
      <cdr:y>0.42448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3286115" y="1643074"/>
          <a:ext cx="1071571" cy="10557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8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0.36719</cdr:x>
      <cdr:y>0.60674</cdr:y>
    </cdr:from>
    <cdr:to>
      <cdr:x>0.47656</cdr:x>
      <cdr:y>0.7561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3357554" y="3857652"/>
          <a:ext cx="1000132" cy="949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8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0.26613</cdr:x>
      <cdr:y>0.51298</cdr:y>
    </cdr:from>
    <cdr:to>
      <cdr:x>0.38568</cdr:x>
      <cdr:y>0.57444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2262404" y="3004981"/>
          <a:ext cx="1016334" cy="3600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(</a:t>
          </a:r>
          <a:r>
            <a:rPr lang="ru-RU" sz="1600" b="1" dirty="0">
              <a:latin typeface="Times New Roman" pitchFamily="18" charset="0"/>
              <a:cs typeface="Times New Roman" pitchFamily="18" charset="0"/>
            </a:rPr>
            <a:t>27,</a:t>
          </a:r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5%)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0.47656</cdr:x>
      <cdr:y>0.61499</cdr:y>
    </cdr:from>
    <cdr:to>
      <cdr:x>0.60156</cdr:x>
      <cdr:y>0.67916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4357665" y="4107939"/>
          <a:ext cx="1143000" cy="4286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8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0.66406</cdr:x>
      <cdr:y>0.3904</cdr:y>
    </cdr:from>
    <cdr:to>
      <cdr:x>0.79688</cdr:x>
      <cdr:y>0.46526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6072165" y="2607741"/>
          <a:ext cx="1214506" cy="5000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8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0.61438</cdr:x>
      <cdr:y>0.62195</cdr:y>
    </cdr:from>
    <cdr:to>
      <cdr:x>0.76471</cdr:x>
      <cdr:y>0.69512</cdr:y>
    </cdr:to>
    <cdr:sp macro="" textlink="">
      <cdr:nvSpPr>
        <cdr:cNvPr id="14" name="TextBox 13"/>
        <cdr:cNvSpPr txBox="1"/>
      </cdr:nvSpPr>
      <cdr:spPr>
        <a:xfrm xmlns:a="http://schemas.openxmlformats.org/drawingml/2006/main">
          <a:off x="5222954" y="3643316"/>
          <a:ext cx="1277939" cy="42862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(83,8%)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0.78379</cdr:x>
      <cdr:y>0.62361</cdr:y>
    </cdr:from>
    <cdr:to>
      <cdr:x>0.91085</cdr:x>
      <cdr:y>0.68507</cdr:y>
    </cdr:to>
    <cdr:sp macro="" textlink="">
      <cdr:nvSpPr>
        <cdr:cNvPr id="15" name="TextBox 14"/>
        <cdr:cNvSpPr txBox="1"/>
      </cdr:nvSpPr>
      <cdr:spPr>
        <a:xfrm xmlns:a="http://schemas.openxmlformats.org/drawingml/2006/main">
          <a:off x="6663114" y="3653040"/>
          <a:ext cx="1080133" cy="3600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(44,3%)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0.76685</cdr:x>
      <cdr:y>0.74653</cdr:y>
    </cdr:from>
    <cdr:to>
      <cdr:x>0.92936</cdr:x>
      <cdr:y>0.83258</cdr:y>
    </cdr:to>
    <cdr:sp macro="" textlink="">
      <cdr:nvSpPr>
        <cdr:cNvPr id="16" name="TextBox 15"/>
        <cdr:cNvSpPr txBox="1"/>
      </cdr:nvSpPr>
      <cdr:spPr>
        <a:xfrm xmlns:a="http://schemas.openxmlformats.org/drawingml/2006/main">
          <a:off x="6519098" y="4373092"/>
          <a:ext cx="1381505" cy="5040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(55,7%)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</cdr:x>
      <cdr:y>0</cdr:y>
    </cdr:from>
    <cdr:to>
      <cdr:x>0</cdr:x>
      <cdr:y>0</cdr:y>
    </cdr:to>
    <cdr:sp macro="" textlink="">
      <cdr:nvSpPr>
        <cdr:cNvPr id="26" name="Прямая соединительная линия 25"/>
        <cdr:cNvSpPr/>
      </cdr:nvSpPr>
      <cdr:spPr>
        <a:xfrm xmlns:a="http://schemas.openxmlformats.org/drawingml/2006/main" flipV="1">
          <a:off x="0" y="-1600200"/>
          <a:ext cx="0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92D050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0.232</cdr:x>
      <cdr:y>0.1643</cdr:y>
    </cdr:from>
    <cdr:to>
      <cdr:x>0.232</cdr:x>
      <cdr:y>0.1643</cdr:y>
    </cdr:to>
    <cdr:sp macro="" textlink="">
      <cdr:nvSpPr>
        <cdr:cNvPr id="28" name="Прямая соединительная линия 27"/>
        <cdr:cNvSpPr/>
      </cdr:nvSpPr>
      <cdr:spPr>
        <a:xfrm xmlns:a="http://schemas.openxmlformats.org/drawingml/2006/main" rot="5400000" flipH="1" flipV="1">
          <a:off x="2071670" y="828668"/>
          <a:ext cx="1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</cdr:x>
      <cdr:y>0</cdr:y>
    </cdr:from>
    <cdr:to>
      <cdr:x>0</cdr:x>
      <cdr:y>0</cdr:y>
    </cdr:to>
    <cdr:sp macro="" textlink="">
      <cdr:nvSpPr>
        <cdr:cNvPr id="32" name="Прямая соединительная линия 31"/>
        <cdr:cNvSpPr/>
      </cdr:nvSpPr>
      <cdr:spPr>
        <a:xfrm xmlns:a="http://schemas.openxmlformats.org/drawingml/2006/main">
          <a:off x="0" y="-1600200"/>
          <a:ext cx="0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B05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0.2078</cdr:x>
      <cdr:y>0.70966</cdr:y>
    </cdr:from>
    <cdr:to>
      <cdr:x>0.28404</cdr:x>
      <cdr:y>0.77112</cdr:y>
    </cdr:to>
    <cdr:sp macro="" textlink="">
      <cdr:nvSpPr>
        <cdr:cNvPr id="22" name="Прямая со стрелкой 21"/>
        <cdr:cNvSpPr/>
      </cdr:nvSpPr>
      <cdr:spPr>
        <a:xfrm xmlns:a="http://schemas.openxmlformats.org/drawingml/2006/main" flipV="1">
          <a:off x="1766570" y="4157084"/>
          <a:ext cx="648072" cy="360040"/>
        </a:xfrm>
        <a:prstGeom xmlns:a="http://schemas.openxmlformats.org/drawingml/2006/main" prst="straightConnector1">
          <a:avLst/>
        </a:prstGeom>
        <a:noFill xmlns:a="http://schemas.openxmlformats.org/drawingml/2006/main"/>
        <a:ln xmlns:a="http://schemas.openxmlformats.org/drawingml/2006/main" w="25400" cap="flat" cmpd="sng" algn="ctr">
          <a:solidFill>
            <a:srgbClr val="FF0000"/>
          </a:solidFill>
          <a:prstDash val="sysDash"/>
          <a:headEnd type="none" w="med" len="med"/>
          <a:tailEnd type="arrow" w="med" len="med"/>
        </a:ln>
        <a:effectLst xmlns:a="http://schemas.openxmlformats.org/drawingml/2006/main">
          <a:outerShdw blurRad="40000" dist="20000" dir="5400000" rotWithShape="0">
            <a:srgbClr val="000000">
              <a:alpha val="38000"/>
            </a:srgbClr>
          </a:outerShdw>
        </a:effectLst>
      </cdr:spPr>
      <cdr:style>
        <a:lnRef xmlns:a="http://schemas.openxmlformats.org/drawingml/2006/main" idx="2">
          <a:schemeClr val="accent3"/>
        </a:lnRef>
        <a:fillRef xmlns:a="http://schemas.openxmlformats.org/drawingml/2006/main" idx="0">
          <a:schemeClr val="accent3"/>
        </a:fillRef>
        <a:effectRef xmlns:a="http://schemas.openxmlformats.org/drawingml/2006/main" idx="1">
          <a:schemeClr val="accent3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Calibri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Calibri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Calibri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Calibri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Calibri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Calibri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Calibri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Calibri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0.38568</cdr:x>
      <cdr:y>0.64819</cdr:y>
    </cdr:from>
    <cdr:to>
      <cdr:x>0.45345</cdr:x>
      <cdr:y>0.72195</cdr:y>
    </cdr:to>
    <cdr:sp macro="" textlink="">
      <cdr:nvSpPr>
        <cdr:cNvPr id="24" name="Прямая со стрелкой 23"/>
        <cdr:cNvSpPr/>
      </cdr:nvSpPr>
      <cdr:spPr>
        <a:xfrm xmlns:a="http://schemas.openxmlformats.org/drawingml/2006/main" flipV="1">
          <a:off x="3278738" y="3797044"/>
          <a:ext cx="576065" cy="432048"/>
        </a:xfrm>
        <a:prstGeom xmlns:a="http://schemas.openxmlformats.org/drawingml/2006/main" prst="straightConnector1">
          <a:avLst/>
        </a:prstGeom>
        <a:noFill xmlns:a="http://schemas.openxmlformats.org/drawingml/2006/main"/>
        <a:ln xmlns:a="http://schemas.openxmlformats.org/drawingml/2006/main" w="25400" cap="flat" cmpd="sng" algn="ctr">
          <a:solidFill>
            <a:srgbClr val="FF0000"/>
          </a:solidFill>
          <a:prstDash val="sysDash"/>
          <a:tailEnd type="arrow"/>
        </a:ln>
        <a:effectLst xmlns:a="http://schemas.openxmlformats.org/drawingml/2006/main">
          <a:outerShdw blurRad="40000" dist="20000" dir="5400000" rotWithShape="0">
            <a:srgbClr val="000000">
              <a:alpha val="38000"/>
            </a:srgbClr>
          </a:outerShdw>
        </a:effectLst>
      </cdr:spPr>
      <cdr:style>
        <a:lnRef xmlns:a="http://schemas.openxmlformats.org/drawingml/2006/main" idx="2">
          <a:schemeClr val="accent3"/>
        </a:lnRef>
        <a:fillRef xmlns:a="http://schemas.openxmlformats.org/drawingml/2006/main" idx="0">
          <a:schemeClr val="accent3"/>
        </a:fillRef>
        <a:effectRef xmlns:a="http://schemas.openxmlformats.org/drawingml/2006/main" idx="1">
          <a:schemeClr val="accent3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Calibri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Calibri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Calibri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Calibri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Calibri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Calibri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Calibri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Calibri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0.2078</cdr:x>
      <cdr:y>0.57444</cdr:y>
    </cdr:from>
    <cdr:to>
      <cdr:x>0.28404</cdr:x>
      <cdr:y>0.6359</cdr:y>
    </cdr:to>
    <cdr:sp macro="" textlink="">
      <cdr:nvSpPr>
        <cdr:cNvPr id="30" name="Прямая со стрелкой 29"/>
        <cdr:cNvSpPr/>
      </cdr:nvSpPr>
      <cdr:spPr>
        <a:xfrm xmlns:a="http://schemas.openxmlformats.org/drawingml/2006/main" flipV="1">
          <a:off x="1766570" y="3364995"/>
          <a:ext cx="648072" cy="360039"/>
        </a:xfrm>
        <a:prstGeom xmlns:a="http://schemas.openxmlformats.org/drawingml/2006/main" prst="straightConnector1">
          <a:avLst/>
        </a:prstGeom>
        <a:noFill xmlns:a="http://schemas.openxmlformats.org/drawingml/2006/main"/>
        <a:ln xmlns:a="http://schemas.openxmlformats.org/drawingml/2006/main" w="25400" cap="flat" cmpd="sng" algn="ctr">
          <a:solidFill>
            <a:srgbClr val="FF0000"/>
          </a:solidFill>
          <a:prstDash val="sysDash"/>
          <a:tailEnd type="arrow"/>
        </a:ln>
        <a:effectLst xmlns:a="http://schemas.openxmlformats.org/drawingml/2006/main">
          <a:outerShdw blurRad="40000" dist="20000" dir="5400000" rotWithShape="0">
            <a:srgbClr val="000000">
              <a:alpha val="38000"/>
            </a:srgbClr>
          </a:outerShdw>
        </a:effectLst>
      </cdr:spPr>
      <cdr:style>
        <a:lnRef xmlns:a="http://schemas.openxmlformats.org/drawingml/2006/main" idx="2">
          <a:schemeClr val="accent5"/>
        </a:lnRef>
        <a:fillRef xmlns:a="http://schemas.openxmlformats.org/drawingml/2006/main" idx="0">
          <a:schemeClr val="accent5"/>
        </a:fillRef>
        <a:effectRef xmlns:a="http://schemas.openxmlformats.org/drawingml/2006/main" idx="1">
          <a:schemeClr val="accent5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Calibri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Calibri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Calibri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Calibri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Calibri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Calibri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Calibri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Calibri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0.55509</cdr:x>
      <cdr:y>0.39005</cdr:y>
    </cdr:from>
    <cdr:to>
      <cdr:x>0.63133</cdr:x>
      <cdr:y>0.41464</cdr:y>
    </cdr:to>
    <cdr:sp macro="" textlink="">
      <cdr:nvSpPr>
        <cdr:cNvPr id="31" name="Прямая со стрелкой 30"/>
        <cdr:cNvSpPr/>
      </cdr:nvSpPr>
      <cdr:spPr>
        <a:xfrm xmlns:a="http://schemas.openxmlformats.org/drawingml/2006/main" flipV="1">
          <a:off x="4718898" y="2284876"/>
          <a:ext cx="648122" cy="144016"/>
        </a:xfrm>
        <a:prstGeom xmlns:a="http://schemas.openxmlformats.org/drawingml/2006/main" prst="straightConnector1">
          <a:avLst/>
        </a:prstGeom>
        <a:noFill xmlns:a="http://schemas.openxmlformats.org/drawingml/2006/main"/>
        <a:ln xmlns:a="http://schemas.openxmlformats.org/drawingml/2006/main" w="25400" cap="flat" cmpd="sng" algn="ctr">
          <a:solidFill>
            <a:srgbClr val="FF0000"/>
          </a:solidFill>
          <a:prstDash val="sysDash"/>
          <a:tailEnd type="arrow"/>
        </a:ln>
        <a:effectLst xmlns:a="http://schemas.openxmlformats.org/drawingml/2006/main">
          <a:outerShdw blurRad="40000" dist="20000" dir="5400000" rotWithShape="0">
            <a:srgbClr val="000000">
              <a:alpha val="38000"/>
            </a:srgbClr>
          </a:outerShdw>
        </a:effectLst>
      </cdr:spPr>
      <cdr:style>
        <a:lnRef xmlns:a="http://schemas.openxmlformats.org/drawingml/2006/main" idx="2">
          <a:schemeClr val="accent5"/>
        </a:lnRef>
        <a:fillRef xmlns:a="http://schemas.openxmlformats.org/drawingml/2006/main" idx="0">
          <a:schemeClr val="accent5"/>
        </a:fillRef>
        <a:effectRef xmlns:a="http://schemas.openxmlformats.org/drawingml/2006/main" idx="1">
          <a:schemeClr val="accent5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Calibri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Calibri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Calibri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Calibri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Calibri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Calibri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Calibri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Calibri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0.27557</cdr:x>
      <cdr:y>0.48839</cdr:y>
    </cdr:from>
    <cdr:to>
      <cdr:x>0.36874</cdr:x>
      <cdr:y>0.57828</cdr:y>
    </cdr:to>
    <cdr:sp macro="" textlink="">
      <cdr:nvSpPr>
        <cdr:cNvPr id="36" name="TextBox 35"/>
        <cdr:cNvSpPr txBox="1"/>
      </cdr:nvSpPr>
      <cdr:spPr>
        <a:xfrm xmlns:a="http://schemas.openxmlformats.org/drawingml/2006/main">
          <a:off x="2342634" y="2860940"/>
          <a:ext cx="792088" cy="5265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400" dirty="0"/>
        </a:p>
      </cdr:txBody>
    </cdr:sp>
  </cdr:relSizeAnchor>
  <cdr:relSizeAnchor xmlns:cdr="http://schemas.openxmlformats.org/drawingml/2006/chartDrawing">
    <cdr:from>
      <cdr:x>0.27419</cdr:x>
      <cdr:y>0.70966</cdr:y>
    </cdr:from>
    <cdr:to>
      <cdr:x>0.38568</cdr:x>
      <cdr:y>0.78341</cdr:y>
    </cdr:to>
    <cdr:sp macro="" textlink="">
      <cdr:nvSpPr>
        <cdr:cNvPr id="38" name="TextBox 37"/>
        <cdr:cNvSpPr txBox="1"/>
      </cdr:nvSpPr>
      <cdr:spPr>
        <a:xfrm xmlns:a="http://schemas.openxmlformats.org/drawingml/2006/main">
          <a:off x="2330923" y="4157112"/>
          <a:ext cx="947815" cy="4320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(72,5%)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0.58594</cdr:x>
      <cdr:y>0.29415</cdr:y>
    </cdr:from>
    <cdr:to>
      <cdr:x>0.67188</cdr:x>
      <cdr:y>0.33692</cdr:y>
    </cdr:to>
    <cdr:sp macro="" textlink="">
      <cdr:nvSpPr>
        <cdr:cNvPr id="39" name="TextBox 38"/>
        <cdr:cNvSpPr txBox="1"/>
      </cdr:nvSpPr>
      <cdr:spPr>
        <a:xfrm xmlns:a="http://schemas.openxmlformats.org/drawingml/2006/main">
          <a:off x="5357818" y="1964799"/>
          <a:ext cx="785818" cy="2857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4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0.62285</cdr:x>
      <cdr:y>0.57444</cdr:y>
    </cdr:from>
    <cdr:to>
      <cdr:x>0.72441</cdr:x>
      <cdr:y>0.61722</cdr:y>
    </cdr:to>
    <cdr:sp macro="" textlink="">
      <cdr:nvSpPr>
        <cdr:cNvPr id="40" name="TextBox 39"/>
        <cdr:cNvSpPr txBox="1"/>
      </cdr:nvSpPr>
      <cdr:spPr>
        <a:xfrm xmlns:a="http://schemas.openxmlformats.org/drawingml/2006/main" rot="10800000" flipV="1">
          <a:off x="5294962" y="3364996"/>
          <a:ext cx="863374" cy="25060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4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0.70796</cdr:x>
      <cdr:y>0.20689</cdr:y>
    </cdr:from>
    <cdr:to>
      <cdr:x>0.84858</cdr:x>
      <cdr:y>0.35226</cdr:y>
    </cdr:to>
    <cdr:sp macro="" textlink="">
      <cdr:nvSpPr>
        <cdr:cNvPr id="41" name="TextBox 40"/>
        <cdr:cNvSpPr txBox="1"/>
      </cdr:nvSpPr>
      <cdr:spPr>
        <a:xfrm xmlns:a="http://schemas.openxmlformats.org/drawingml/2006/main">
          <a:off x="5715040" y="1285860"/>
          <a:ext cx="1135154" cy="9034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4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0.71094</cdr:x>
      <cdr:y>0.50562</cdr:y>
    </cdr:from>
    <cdr:to>
      <cdr:x>0.79688</cdr:x>
      <cdr:y>0.57221</cdr:y>
    </cdr:to>
    <cdr:sp macro="" textlink="">
      <cdr:nvSpPr>
        <cdr:cNvPr id="42" name="TextBox 41"/>
        <cdr:cNvSpPr txBox="1"/>
      </cdr:nvSpPr>
      <cdr:spPr>
        <a:xfrm xmlns:a="http://schemas.openxmlformats.org/drawingml/2006/main">
          <a:off x="6500827" y="3214710"/>
          <a:ext cx="785818" cy="4233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4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0.24193</cdr:x>
      <cdr:y>0.79776</cdr:y>
    </cdr:from>
    <cdr:to>
      <cdr:x>0.44355</cdr:x>
      <cdr:y>0.92683</cdr:y>
    </cdr:to>
    <cdr:sp macro="" textlink="">
      <cdr:nvSpPr>
        <cdr:cNvPr id="43" name="TextBox 42"/>
        <cdr:cNvSpPr txBox="1"/>
      </cdr:nvSpPr>
      <cdr:spPr>
        <a:xfrm xmlns:a="http://schemas.openxmlformats.org/drawingml/2006/main">
          <a:off x="2143084" y="4673192"/>
          <a:ext cx="1785974" cy="7560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Ожидаемое исполнение</a:t>
          </a:r>
        </a:p>
        <a:p xmlns:a="http://schemas.openxmlformats.org/drawingml/2006/main">
          <a:pPr algn="ctr"/>
          <a:r>
            <a:rPr lang="ru-RU" sz="1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2020</a:t>
          </a:r>
        </a:p>
        <a:p xmlns:a="http://schemas.openxmlformats.org/drawingml/2006/main">
          <a:pPr algn="ctr"/>
          <a:endParaRPr lang="ru-RU" sz="1100" b="1" dirty="0"/>
        </a:p>
      </cdr:txBody>
    </cdr:sp>
  </cdr:relSizeAnchor>
  <cdr:relSizeAnchor xmlns:cdr="http://schemas.openxmlformats.org/drawingml/2006/chartDrawing">
    <cdr:from>
      <cdr:x>0.45161</cdr:x>
      <cdr:y>0.80899</cdr:y>
    </cdr:from>
    <cdr:to>
      <cdr:x>0.56666</cdr:x>
      <cdr:y>0.88945</cdr:y>
    </cdr:to>
    <cdr:sp macro="" textlink="">
      <cdr:nvSpPr>
        <cdr:cNvPr id="45" name="TextBox 44"/>
        <cdr:cNvSpPr txBox="1"/>
      </cdr:nvSpPr>
      <cdr:spPr>
        <a:xfrm xmlns:a="http://schemas.openxmlformats.org/drawingml/2006/main">
          <a:off x="4000496" y="5143536"/>
          <a:ext cx="1019145" cy="5115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ПРОЕКТ </a:t>
          </a:r>
        </a:p>
        <a:p xmlns:a="http://schemas.openxmlformats.org/drawingml/2006/main">
          <a:pPr algn="ctr"/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2021</a:t>
          </a:r>
          <a:endParaRPr lang="ru-RU" sz="12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0.62903</cdr:x>
      <cdr:y>0.80899</cdr:y>
    </cdr:from>
    <cdr:to>
      <cdr:x>0.75293</cdr:x>
      <cdr:y>0.88945</cdr:y>
    </cdr:to>
    <cdr:sp macro="" textlink="">
      <cdr:nvSpPr>
        <cdr:cNvPr id="46" name="TextBox 45"/>
        <cdr:cNvSpPr txBox="1"/>
      </cdr:nvSpPr>
      <cdr:spPr>
        <a:xfrm xmlns:a="http://schemas.openxmlformats.org/drawingml/2006/main" flipH="1">
          <a:off x="5572132" y="5143536"/>
          <a:ext cx="1097541" cy="5115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ПРОЕКТ </a:t>
          </a:r>
        </a:p>
        <a:p xmlns:a="http://schemas.openxmlformats.org/drawingml/2006/main">
          <a:pPr algn="ctr"/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2022</a:t>
          </a:r>
        </a:p>
        <a:p xmlns:a="http://schemas.openxmlformats.org/drawingml/2006/main">
          <a:pPr algn="ctr"/>
          <a:endParaRPr lang="ru-RU" sz="1100" b="1" dirty="0"/>
        </a:p>
      </cdr:txBody>
    </cdr:sp>
  </cdr:relSizeAnchor>
  <cdr:relSizeAnchor xmlns:cdr="http://schemas.openxmlformats.org/drawingml/2006/chartDrawing">
    <cdr:from>
      <cdr:x>0.19086</cdr:x>
      <cdr:y>0.62361</cdr:y>
    </cdr:from>
    <cdr:to>
      <cdr:x>0.29816</cdr:x>
      <cdr:y>0.68507</cdr:y>
    </cdr:to>
    <cdr:sp macro="" textlink="">
      <cdr:nvSpPr>
        <cdr:cNvPr id="47" name="TextBox 46"/>
        <cdr:cNvSpPr txBox="1"/>
      </cdr:nvSpPr>
      <cdr:spPr>
        <a:xfrm xmlns:a="http://schemas.openxmlformats.org/drawingml/2006/main">
          <a:off x="1622554" y="3653040"/>
          <a:ext cx="912141" cy="3600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+6,1%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0.19086</cdr:x>
      <cdr:y>0.75883</cdr:y>
    </cdr:from>
    <cdr:to>
      <cdr:x>0.30945</cdr:x>
      <cdr:y>0.808</cdr:y>
    </cdr:to>
    <cdr:sp macro="" textlink="">
      <cdr:nvSpPr>
        <cdr:cNvPr id="48" name="TextBox 47"/>
        <cdr:cNvSpPr txBox="1"/>
      </cdr:nvSpPr>
      <cdr:spPr>
        <a:xfrm xmlns:a="http://schemas.openxmlformats.org/drawingml/2006/main">
          <a:off x="1622555" y="4445144"/>
          <a:ext cx="1008112" cy="2880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+49,8%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0.64827</cdr:x>
      <cdr:y>0.19337</cdr:y>
    </cdr:from>
    <cdr:to>
      <cdr:x>0.73676</cdr:x>
      <cdr:y>0.24254</cdr:y>
    </cdr:to>
    <cdr:sp macro="" textlink="">
      <cdr:nvSpPr>
        <cdr:cNvPr id="49" name="TextBox 48"/>
        <cdr:cNvSpPr txBox="1"/>
      </cdr:nvSpPr>
      <cdr:spPr>
        <a:xfrm xmlns:a="http://schemas.openxmlformats.org/drawingml/2006/main">
          <a:off x="5510986" y="1132748"/>
          <a:ext cx="752265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6,7%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0.36874</cdr:x>
      <cdr:y>0.56215</cdr:y>
    </cdr:from>
    <cdr:to>
      <cdr:x>0.47558</cdr:x>
      <cdr:y>0.61132</cdr:y>
    </cdr:to>
    <cdr:sp macro="" textlink="">
      <cdr:nvSpPr>
        <cdr:cNvPr id="50" name="TextBox 49"/>
        <cdr:cNvSpPr txBox="1"/>
      </cdr:nvSpPr>
      <cdr:spPr>
        <a:xfrm xmlns:a="http://schemas.openxmlformats.org/drawingml/2006/main">
          <a:off x="3134722" y="3293014"/>
          <a:ext cx="908243" cy="2880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+4,2%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0.80073</cdr:x>
      <cdr:y>0.80899</cdr:y>
    </cdr:from>
    <cdr:to>
      <cdr:x>0.91932</cdr:x>
      <cdr:y>0.91244</cdr:y>
    </cdr:to>
    <cdr:sp macro="" textlink="">
      <cdr:nvSpPr>
        <cdr:cNvPr id="51" name="TextBox 50"/>
        <cdr:cNvSpPr txBox="1"/>
      </cdr:nvSpPr>
      <cdr:spPr>
        <a:xfrm xmlns:a="http://schemas.openxmlformats.org/drawingml/2006/main">
          <a:off x="6807131" y="4738976"/>
          <a:ext cx="1008112" cy="6059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ПРОЕКТ</a:t>
          </a:r>
        </a:p>
        <a:p xmlns:a="http://schemas.openxmlformats.org/drawingml/2006/main">
          <a:pPr algn="ctr"/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2023</a:t>
          </a:r>
          <a:endParaRPr lang="ru-RU" sz="12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0.62185</cdr:x>
      <cdr:y>0.09756</cdr:y>
    </cdr:from>
    <cdr:to>
      <cdr:x>0.74575</cdr:x>
      <cdr:y>0.16653</cdr:y>
    </cdr:to>
    <cdr:sp macro="" textlink="">
      <cdr:nvSpPr>
        <cdr:cNvPr id="52" name="TextBox 51"/>
        <cdr:cNvSpPr txBox="1"/>
      </cdr:nvSpPr>
      <cdr:spPr>
        <a:xfrm xmlns:a="http://schemas.openxmlformats.org/drawingml/2006/main">
          <a:off x="5286412" y="571504"/>
          <a:ext cx="1053289" cy="4040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10 001,0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0.61438</cdr:x>
      <cdr:y>0.32927</cdr:y>
    </cdr:from>
    <cdr:to>
      <cdr:x>0.73616</cdr:x>
      <cdr:y>0.40244</cdr:y>
    </cdr:to>
    <cdr:sp macro="" textlink="">
      <cdr:nvSpPr>
        <cdr:cNvPr id="53" name="TextBox 52"/>
        <cdr:cNvSpPr txBox="1"/>
      </cdr:nvSpPr>
      <cdr:spPr>
        <a:xfrm xmlns:a="http://schemas.openxmlformats.org/drawingml/2006/main">
          <a:off x="5222954" y="1928828"/>
          <a:ext cx="1035232" cy="42862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(16,2%)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0.42804</cdr:x>
      <cdr:y>0.64634</cdr:y>
    </cdr:from>
    <cdr:to>
      <cdr:x>0.56888</cdr:x>
      <cdr:y>0.77556</cdr:y>
    </cdr:to>
    <cdr:sp macro="" textlink="">
      <cdr:nvSpPr>
        <cdr:cNvPr id="54" name="TextBox 53"/>
        <cdr:cNvSpPr txBox="1"/>
      </cdr:nvSpPr>
      <cdr:spPr>
        <a:xfrm xmlns:a="http://schemas.openxmlformats.org/drawingml/2006/main">
          <a:off x="3638779" y="3786190"/>
          <a:ext cx="1197340" cy="7569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(78,3%)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0.38568</cdr:x>
      <cdr:y>0.46381</cdr:y>
    </cdr:from>
    <cdr:to>
      <cdr:x>0.46192</cdr:x>
      <cdr:y>0.56215</cdr:y>
    </cdr:to>
    <cdr:sp macro="" textlink="">
      <cdr:nvSpPr>
        <cdr:cNvPr id="55" name="Прямая со стрелкой 54"/>
        <cdr:cNvSpPr/>
      </cdr:nvSpPr>
      <cdr:spPr>
        <a:xfrm xmlns:a="http://schemas.openxmlformats.org/drawingml/2006/main" flipV="1">
          <a:off x="3278738" y="2716924"/>
          <a:ext cx="648072" cy="576064"/>
        </a:xfrm>
        <a:prstGeom xmlns:a="http://schemas.openxmlformats.org/drawingml/2006/main" prst="straightConnector1">
          <a:avLst/>
        </a:prstGeom>
        <a:noFill xmlns:a="http://schemas.openxmlformats.org/drawingml/2006/main"/>
        <a:ln xmlns:a="http://schemas.openxmlformats.org/drawingml/2006/main" w="25400" cap="flat" cmpd="sng" algn="ctr">
          <a:solidFill>
            <a:srgbClr val="FF0000"/>
          </a:solidFill>
          <a:prstDash val="sysDash"/>
          <a:tailEnd type="arrow"/>
        </a:ln>
        <a:effectLst xmlns:a="http://schemas.openxmlformats.org/drawingml/2006/main">
          <a:outerShdw blurRad="40000" dist="20000" dir="5400000" rotWithShape="0">
            <a:srgbClr val="000000">
              <a:alpha val="38000"/>
            </a:srgbClr>
          </a:outerShdw>
        </a:effectLst>
      </cdr:spPr>
      <cdr:style>
        <a:lnRef xmlns:a="http://schemas.openxmlformats.org/drawingml/2006/main" idx="2">
          <a:schemeClr val="accent5"/>
        </a:lnRef>
        <a:fillRef xmlns:a="http://schemas.openxmlformats.org/drawingml/2006/main" idx="0">
          <a:schemeClr val="accent5"/>
        </a:fillRef>
        <a:effectRef xmlns:a="http://schemas.openxmlformats.org/drawingml/2006/main" idx="1">
          <a:schemeClr val="accent5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Calibri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Calibri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Calibri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Calibri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Calibri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Calibri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Calibri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Calibri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0.73297</cdr:x>
      <cdr:y>0.39005</cdr:y>
    </cdr:from>
    <cdr:to>
      <cdr:x>0.8092</cdr:x>
      <cdr:y>0.6359</cdr:y>
    </cdr:to>
    <cdr:sp macro="" textlink="">
      <cdr:nvSpPr>
        <cdr:cNvPr id="57" name="Прямая со стрелкой 56"/>
        <cdr:cNvSpPr/>
      </cdr:nvSpPr>
      <cdr:spPr>
        <a:xfrm xmlns:a="http://schemas.openxmlformats.org/drawingml/2006/main">
          <a:off x="6231066" y="2284876"/>
          <a:ext cx="648072" cy="1440160"/>
        </a:xfrm>
        <a:prstGeom xmlns:a="http://schemas.openxmlformats.org/drawingml/2006/main" prst="straightConnector1">
          <a:avLst/>
        </a:prstGeom>
        <a:ln xmlns:a="http://schemas.openxmlformats.org/drawingml/2006/main" w="25400">
          <a:solidFill>
            <a:srgbClr val="FF0000"/>
          </a:solidFill>
          <a:prstDash val="sysDash"/>
          <a:tailEnd type="arrow"/>
        </a:ln>
        <a:effectLst xmlns:a="http://schemas.openxmlformats.org/drawingml/2006/main">
          <a:outerShdw blurRad="40005" dist="20320" dir="5400000" algn="ctr" rotWithShape="0">
            <a:srgbClr val="000000">
              <a:alpha val="38000"/>
            </a:srgbClr>
          </a:outerShdw>
        </a:effectLst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0.71603</cdr:x>
      <cdr:y>0.35317</cdr:y>
    </cdr:from>
    <cdr:to>
      <cdr:x>0.82127</cdr:x>
      <cdr:y>0.41415</cdr:y>
    </cdr:to>
    <cdr:sp macro="" textlink="">
      <cdr:nvSpPr>
        <cdr:cNvPr id="58" name="TextBox 57"/>
        <cdr:cNvSpPr txBox="1"/>
      </cdr:nvSpPr>
      <cdr:spPr>
        <a:xfrm xmlns:a="http://schemas.openxmlformats.org/drawingml/2006/main">
          <a:off x="6087051" y="2068832"/>
          <a:ext cx="894666" cy="3572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+2,3%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0.73297</cdr:x>
      <cdr:y>0.53756</cdr:y>
    </cdr:from>
    <cdr:to>
      <cdr:x>0.80555</cdr:x>
      <cdr:y>0.73107</cdr:y>
    </cdr:to>
    <cdr:sp macro="" textlink="">
      <cdr:nvSpPr>
        <cdr:cNvPr id="60" name="Прямая со стрелкой 59"/>
        <cdr:cNvSpPr/>
      </cdr:nvSpPr>
      <cdr:spPr>
        <a:xfrm xmlns:a="http://schemas.openxmlformats.org/drawingml/2006/main">
          <a:off x="6231066" y="3148972"/>
          <a:ext cx="617013" cy="1133557"/>
        </a:xfrm>
        <a:prstGeom xmlns:a="http://schemas.openxmlformats.org/drawingml/2006/main" prst="straightConnector1">
          <a:avLst/>
        </a:prstGeom>
        <a:ln xmlns:a="http://schemas.openxmlformats.org/drawingml/2006/main" w="25400" cmpd="sng">
          <a:solidFill>
            <a:srgbClr val="FF0000"/>
          </a:solidFill>
          <a:prstDash val="sysDash"/>
          <a:tailEnd type="arrow"/>
        </a:ln>
        <a:effectLst xmlns:a="http://schemas.openxmlformats.org/drawingml/2006/main">
          <a:outerShdw blurRad="40005" dist="20320" dir="5400000" algn="ctr" rotWithShape="0">
            <a:srgbClr val="000000">
              <a:alpha val="38000"/>
            </a:srgbClr>
          </a:outerShdw>
        </a:effectLst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0.71603</cdr:x>
      <cdr:y>0.73424</cdr:y>
    </cdr:from>
    <cdr:to>
      <cdr:x>0.8092</cdr:x>
      <cdr:y>0.7957</cdr:y>
    </cdr:to>
    <cdr:sp macro="" textlink="">
      <cdr:nvSpPr>
        <cdr:cNvPr id="61" name="TextBox 60"/>
        <cdr:cNvSpPr txBox="1"/>
      </cdr:nvSpPr>
      <cdr:spPr>
        <a:xfrm xmlns:a="http://schemas.openxmlformats.org/drawingml/2006/main">
          <a:off x="6087051" y="4301099"/>
          <a:ext cx="792058" cy="3600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-75,1%</a:t>
          </a: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0.07258</cdr:x>
      <cdr:y>0.79776</cdr:y>
    </cdr:from>
    <cdr:to>
      <cdr:x>0.259</cdr:x>
      <cdr:y>0.89888</cdr:y>
    </cdr:to>
    <cdr:sp macro="" textlink="">
      <cdr:nvSpPr>
        <cdr:cNvPr id="56" name="TextBox 1"/>
        <cdr:cNvSpPr txBox="1"/>
      </cdr:nvSpPr>
      <cdr:spPr>
        <a:xfrm xmlns:a="http://schemas.openxmlformats.org/drawingml/2006/main">
          <a:off x="642910" y="5072098"/>
          <a:ext cx="1651352" cy="6429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onstantia"/>
            </a:defRPr>
          </a:lvl1pPr>
          <a:lvl2pPr marL="457200" indent="0">
            <a:defRPr sz="1100">
              <a:latin typeface="Constantia"/>
            </a:defRPr>
          </a:lvl2pPr>
          <a:lvl3pPr marL="914400" indent="0">
            <a:defRPr sz="1100">
              <a:latin typeface="Constantia"/>
            </a:defRPr>
          </a:lvl3pPr>
          <a:lvl4pPr marL="1371600" indent="0">
            <a:defRPr sz="1100">
              <a:latin typeface="Constantia"/>
            </a:defRPr>
          </a:lvl4pPr>
          <a:lvl5pPr marL="1828800" indent="0">
            <a:defRPr sz="1100">
              <a:latin typeface="Constantia"/>
            </a:defRPr>
          </a:lvl5pPr>
          <a:lvl6pPr marL="2286000" indent="0">
            <a:defRPr sz="1100">
              <a:latin typeface="Constantia"/>
            </a:defRPr>
          </a:lvl6pPr>
          <a:lvl7pPr marL="2743200" indent="0">
            <a:defRPr sz="1100">
              <a:latin typeface="Constantia"/>
            </a:defRPr>
          </a:lvl7pPr>
          <a:lvl8pPr marL="3200400" indent="0">
            <a:defRPr sz="1100">
              <a:latin typeface="Constantia"/>
            </a:defRPr>
          </a:lvl8pPr>
          <a:lvl9pPr marL="3657600" indent="0">
            <a:defRPr sz="1100">
              <a:latin typeface="Constantia"/>
            </a:defRPr>
          </a:lvl9pPr>
        </a:lstStyle>
        <a:p xmlns:a="http://schemas.openxmlformats.org/drawingml/2006/main">
          <a:pPr algn="ctr"/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Фактическое  исполнение</a:t>
          </a:r>
        </a:p>
        <a:p xmlns:a="http://schemas.openxmlformats.org/drawingml/2006/main">
          <a:pPr algn="ctr"/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2019</a:t>
          </a:r>
        </a:p>
        <a:p xmlns:a="http://schemas.openxmlformats.org/drawingml/2006/main">
          <a:pPr algn="ctr"/>
          <a:endParaRPr lang="ru-RU" sz="1100" b="1" dirty="0"/>
        </a:p>
      </cdr:txBody>
    </cdr:sp>
  </cdr:relSizeAnchor>
  <cdr:relSizeAnchor xmlns:cdr="http://schemas.openxmlformats.org/drawingml/2006/chartDrawing">
    <cdr:from>
      <cdr:x>0.09244</cdr:x>
      <cdr:y>0.09756</cdr:y>
    </cdr:from>
    <cdr:to>
      <cdr:x>0.21634</cdr:x>
      <cdr:y>0.16652</cdr:y>
    </cdr:to>
    <cdr:sp macro="" textlink="">
      <cdr:nvSpPr>
        <cdr:cNvPr id="59" name="TextBox 1"/>
        <cdr:cNvSpPr txBox="1"/>
      </cdr:nvSpPr>
      <cdr:spPr>
        <a:xfrm xmlns:a="http://schemas.openxmlformats.org/drawingml/2006/main">
          <a:off x="785818" y="571504"/>
          <a:ext cx="1053289" cy="4039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onstantia"/>
            </a:defRPr>
          </a:lvl1pPr>
          <a:lvl2pPr marL="457200" indent="0">
            <a:defRPr sz="1100">
              <a:latin typeface="Constantia"/>
            </a:defRPr>
          </a:lvl2pPr>
          <a:lvl3pPr marL="914400" indent="0">
            <a:defRPr sz="1100">
              <a:latin typeface="Constantia"/>
            </a:defRPr>
          </a:lvl3pPr>
          <a:lvl4pPr marL="1371600" indent="0">
            <a:defRPr sz="1100">
              <a:latin typeface="Constantia"/>
            </a:defRPr>
          </a:lvl4pPr>
          <a:lvl5pPr marL="1828800" indent="0">
            <a:defRPr sz="1100">
              <a:latin typeface="Constantia"/>
            </a:defRPr>
          </a:lvl5pPr>
          <a:lvl6pPr marL="2286000" indent="0">
            <a:defRPr sz="1100">
              <a:latin typeface="Constantia"/>
            </a:defRPr>
          </a:lvl6pPr>
          <a:lvl7pPr marL="2743200" indent="0">
            <a:defRPr sz="1100">
              <a:latin typeface="Constantia"/>
            </a:defRPr>
          </a:lvl7pPr>
          <a:lvl8pPr marL="3200400" indent="0">
            <a:defRPr sz="1100">
              <a:latin typeface="Constantia"/>
            </a:defRPr>
          </a:lvl8pPr>
          <a:lvl9pPr marL="3657600" indent="0">
            <a:defRPr sz="1100">
              <a:latin typeface="Constantia"/>
            </a:defRPr>
          </a:lvl9pPr>
        </a:lstStyle>
        <a:p xmlns:a="http://schemas.openxmlformats.org/drawingml/2006/main">
          <a:pPr algn="ctr"/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4 368,1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0.54662</cdr:x>
      <cdr:y>0.51298</cdr:y>
    </cdr:from>
    <cdr:to>
      <cdr:x>0.63133</cdr:x>
      <cdr:y>0.72195</cdr:y>
    </cdr:to>
    <cdr:sp macro="" textlink="">
      <cdr:nvSpPr>
        <cdr:cNvPr id="62" name="Прямая со стрелкой 61"/>
        <cdr:cNvSpPr/>
      </cdr:nvSpPr>
      <cdr:spPr>
        <a:xfrm xmlns:a="http://schemas.openxmlformats.org/drawingml/2006/main" flipV="1">
          <a:off x="4646890" y="3004980"/>
          <a:ext cx="720123" cy="1224111"/>
        </a:xfrm>
        <a:prstGeom xmlns:a="http://schemas.openxmlformats.org/drawingml/2006/main" prst="straightConnector1">
          <a:avLst/>
        </a:prstGeom>
        <a:noFill xmlns:a="http://schemas.openxmlformats.org/drawingml/2006/main"/>
        <a:ln xmlns:a="http://schemas.openxmlformats.org/drawingml/2006/main" w="25400" cap="flat" cmpd="sng" algn="ctr">
          <a:solidFill>
            <a:srgbClr val="FF0000"/>
          </a:solidFill>
          <a:prstDash val="sysDash"/>
          <a:tailEnd type="arrow"/>
        </a:ln>
        <a:effectLst xmlns:a="http://schemas.openxmlformats.org/drawingml/2006/main">
          <a:outerShdw blurRad="40000" dist="20000" dir="5400000" rotWithShape="0">
            <a:srgbClr val="000000">
              <a:alpha val="38000"/>
            </a:srgbClr>
          </a:outerShdw>
        </a:effectLst>
      </cdr:spPr>
      <cdr:style>
        <a:lnRef xmlns:a="http://schemas.openxmlformats.org/drawingml/2006/main" idx="2">
          <a:schemeClr val="accent5"/>
        </a:lnRef>
        <a:fillRef xmlns:a="http://schemas.openxmlformats.org/drawingml/2006/main" idx="0">
          <a:schemeClr val="accent5"/>
        </a:fillRef>
        <a:effectRef xmlns:a="http://schemas.openxmlformats.org/drawingml/2006/main" idx="1">
          <a:schemeClr val="accent5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Constantia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Constantia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Constantia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Constantia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Constantia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Constantia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Constantia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Constantia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Constantia"/>
            </a:defRPr>
          </a:lvl9pPr>
        </a:lstStyle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0.42804</cdr:x>
      <cdr:y>0.43922</cdr:y>
    </cdr:from>
    <cdr:to>
      <cdr:x>0.56888</cdr:x>
      <cdr:y>0.51298</cdr:y>
    </cdr:to>
    <cdr:sp macro="" textlink="">
      <cdr:nvSpPr>
        <cdr:cNvPr id="63" name="TextBox 1"/>
        <cdr:cNvSpPr txBox="1"/>
      </cdr:nvSpPr>
      <cdr:spPr>
        <a:xfrm xmlns:a="http://schemas.openxmlformats.org/drawingml/2006/main">
          <a:off x="3638779" y="2572903"/>
          <a:ext cx="1197340" cy="4320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onstantia"/>
            </a:defRPr>
          </a:lvl1pPr>
          <a:lvl2pPr marL="457200" indent="0">
            <a:defRPr sz="1100">
              <a:latin typeface="Constantia"/>
            </a:defRPr>
          </a:lvl2pPr>
          <a:lvl3pPr marL="914400" indent="0">
            <a:defRPr sz="1100">
              <a:latin typeface="Constantia"/>
            </a:defRPr>
          </a:lvl3pPr>
          <a:lvl4pPr marL="1371600" indent="0">
            <a:defRPr sz="1100">
              <a:latin typeface="Constantia"/>
            </a:defRPr>
          </a:lvl4pPr>
          <a:lvl5pPr marL="1828800" indent="0">
            <a:defRPr sz="1100">
              <a:latin typeface="Constantia"/>
            </a:defRPr>
          </a:lvl5pPr>
          <a:lvl6pPr marL="2286000" indent="0">
            <a:defRPr sz="1100">
              <a:latin typeface="Constantia"/>
            </a:defRPr>
          </a:lvl6pPr>
          <a:lvl7pPr marL="2743200" indent="0">
            <a:defRPr sz="1100">
              <a:latin typeface="Constantia"/>
            </a:defRPr>
          </a:lvl7pPr>
          <a:lvl8pPr marL="3200400" indent="0">
            <a:defRPr sz="1100">
              <a:latin typeface="Constantia"/>
            </a:defRPr>
          </a:lvl8pPr>
          <a:lvl9pPr marL="3657600" indent="0">
            <a:defRPr sz="1100">
              <a:latin typeface="Constantia"/>
            </a:defRPr>
          </a:lvl9pPr>
        </a:lstStyle>
        <a:p xmlns:a="http://schemas.openxmlformats.org/drawingml/2006/main">
          <a:pPr algn="ctr"/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(21,7%)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0.36874</cdr:x>
      <cdr:y>0.74653</cdr:y>
    </cdr:from>
    <cdr:to>
      <cdr:x>0.47558</cdr:x>
      <cdr:y>0.808</cdr:y>
    </cdr:to>
    <cdr:sp macro="" textlink="">
      <cdr:nvSpPr>
        <cdr:cNvPr id="64" name="TextBox 1"/>
        <cdr:cNvSpPr txBox="1"/>
      </cdr:nvSpPr>
      <cdr:spPr>
        <a:xfrm xmlns:a="http://schemas.openxmlformats.org/drawingml/2006/main">
          <a:off x="3134722" y="4373092"/>
          <a:ext cx="908242" cy="3600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onstantia"/>
            </a:defRPr>
          </a:lvl1pPr>
          <a:lvl2pPr marL="457200" indent="0">
            <a:defRPr sz="1100">
              <a:latin typeface="Constantia"/>
            </a:defRPr>
          </a:lvl2pPr>
          <a:lvl3pPr marL="914400" indent="0">
            <a:defRPr sz="1100">
              <a:latin typeface="Constantia"/>
            </a:defRPr>
          </a:lvl3pPr>
          <a:lvl4pPr marL="1371600" indent="0">
            <a:defRPr sz="1100">
              <a:latin typeface="Constantia"/>
            </a:defRPr>
          </a:lvl4pPr>
          <a:lvl5pPr marL="1828800" indent="0">
            <a:defRPr sz="1100">
              <a:latin typeface="Constantia"/>
            </a:defRPr>
          </a:lvl5pPr>
          <a:lvl6pPr marL="2286000" indent="0">
            <a:defRPr sz="1100">
              <a:latin typeface="Constantia"/>
            </a:defRPr>
          </a:lvl6pPr>
          <a:lvl7pPr marL="2743200" indent="0">
            <a:defRPr sz="1100">
              <a:latin typeface="Constantia"/>
            </a:defRPr>
          </a:lvl7pPr>
          <a:lvl8pPr marL="3200400" indent="0">
            <a:defRPr sz="1100">
              <a:latin typeface="Constantia"/>
            </a:defRPr>
          </a:lvl8pPr>
          <a:lvl9pPr marL="3657600" indent="0">
            <a:defRPr sz="1100">
              <a:latin typeface="Constantia"/>
            </a:defRPr>
          </a:lvl9pPr>
        </a:lstStyle>
        <a:p xmlns:a="http://schemas.openxmlformats.org/drawingml/2006/main"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+42,3%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0.53815</cdr:x>
      <cdr:y>0.70966</cdr:y>
    </cdr:from>
    <cdr:to>
      <cdr:x>0.65674</cdr:x>
      <cdr:y>0.75883</cdr:y>
    </cdr:to>
    <cdr:sp macro="" textlink="">
      <cdr:nvSpPr>
        <cdr:cNvPr id="65" name="TextBox 1"/>
        <cdr:cNvSpPr txBox="1"/>
      </cdr:nvSpPr>
      <cdr:spPr>
        <a:xfrm xmlns:a="http://schemas.openxmlformats.org/drawingml/2006/main">
          <a:off x="4574882" y="4157112"/>
          <a:ext cx="1008145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onstantia"/>
            </a:defRPr>
          </a:lvl1pPr>
          <a:lvl2pPr marL="457200" indent="0">
            <a:defRPr sz="1100">
              <a:latin typeface="Constantia"/>
            </a:defRPr>
          </a:lvl2pPr>
          <a:lvl3pPr marL="914400" indent="0">
            <a:defRPr sz="1100">
              <a:latin typeface="Constantia"/>
            </a:defRPr>
          </a:lvl3pPr>
          <a:lvl4pPr marL="1371600" indent="0">
            <a:defRPr sz="1100">
              <a:latin typeface="Constantia"/>
            </a:defRPr>
          </a:lvl4pPr>
          <a:lvl5pPr marL="1828800" indent="0">
            <a:defRPr sz="1100">
              <a:latin typeface="Constantia"/>
            </a:defRPr>
          </a:lvl5pPr>
          <a:lvl6pPr marL="2286000" indent="0">
            <a:defRPr sz="1100">
              <a:latin typeface="Constantia"/>
            </a:defRPr>
          </a:lvl6pPr>
          <a:lvl7pPr marL="2743200" indent="0">
            <a:defRPr sz="1100">
              <a:latin typeface="Constantia"/>
            </a:defRPr>
          </a:lvl7pPr>
          <a:lvl8pPr marL="3200400" indent="0">
            <a:defRPr sz="1100">
              <a:latin typeface="Constantia"/>
            </a:defRPr>
          </a:lvl8pPr>
          <a:lvl9pPr marL="3657600" indent="0">
            <a:defRPr sz="1100">
              <a:latin typeface="Constantia"/>
            </a:defRPr>
          </a:lvl9pPr>
        </a:lstStyle>
        <a:p xmlns:a="http://schemas.openxmlformats.org/drawingml/2006/main"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+38,0%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0.52968</cdr:x>
      <cdr:y>0.41464</cdr:y>
    </cdr:from>
    <cdr:to>
      <cdr:x>0.63132</cdr:x>
      <cdr:y>0.46718</cdr:y>
    </cdr:to>
    <cdr:sp macro="" textlink="">
      <cdr:nvSpPr>
        <cdr:cNvPr id="66" name="Прямоугольник 65"/>
        <cdr:cNvSpPr/>
      </cdr:nvSpPr>
      <cdr:spPr>
        <a:xfrm xmlns:a="http://schemas.openxmlformats.org/drawingml/2006/main">
          <a:off x="4502874" y="2428916"/>
          <a:ext cx="864096" cy="30777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-3,6%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0.12605</cdr:x>
      <cdr:y>0.2439</cdr:y>
    </cdr:from>
    <cdr:to>
      <cdr:x>0.47899</cdr:x>
      <cdr:y>0.2561</cdr:y>
    </cdr:to>
    <cdr:sp macro="" textlink="">
      <cdr:nvSpPr>
        <cdr:cNvPr id="68" name="Стрелка углом вверх 67"/>
        <cdr:cNvSpPr/>
      </cdr:nvSpPr>
      <cdr:spPr>
        <a:xfrm xmlns:a="http://schemas.openxmlformats.org/drawingml/2006/main" rot="10800000">
          <a:off x="1071570" y="1428760"/>
          <a:ext cx="3000396" cy="71438"/>
        </a:xfrm>
        <a:prstGeom xmlns:a="http://schemas.openxmlformats.org/drawingml/2006/main" prst="bentUpArrow">
          <a:avLst>
            <a:gd name="adj1" fmla="val 25000"/>
            <a:gd name="adj2" fmla="val 24403"/>
            <a:gd name="adj3" fmla="val 25000"/>
          </a:avLst>
        </a:prstGeom>
        <a:solidFill xmlns:a="http://schemas.openxmlformats.org/drawingml/2006/main">
          <a:schemeClr val="bg2">
            <a:lumMod val="50000"/>
          </a:schemeClr>
        </a:solidFill>
        <a:ln xmlns:a="http://schemas.openxmlformats.org/drawingml/2006/main" w="25400" cap="flat" cmpd="sng" algn="ctr">
          <a:solidFill>
            <a:srgbClr val="FF0000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Century Gothic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Century Gothic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Century Gothic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Century Gothic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Century Gothic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Century Gothic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Century Gothic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Century Gothic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Century Gothic"/>
            </a:defRPr>
          </a:lvl9pPr>
        </a:lstStyle>
        <a:p xmlns:a="http://schemas.openxmlformats.org/drawingml/2006/main">
          <a:pPr algn="ctr"/>
          <a:endParaRPr lang="ru-RU" dirty="0"/>
        </a:p>
      </cdr:txBody>
    </cdr:sp>
  </cdr:relSizeAnchor>
  <cdr:relSizeAnchor xmlns:cdr="http://schemas.openxmlformats.org/drawingml/2006/chartDrawing">
    <cdr:from>
      <cdr:x>0.12605</cdr:x>
      <cdr:y>0.21951</cdr:y>
    </cdr:from>
    <cdr:to>
      <cdr:x>0.65546</cdr:x>
      <cdr:y>0.23171</cdr:y>
    </cdr:to>
    <cdr:sp macro="" textlink="">
      <cdr:nvSpPr>
        <cdr:cNvPr id="69" name="Стрелка углом вверх 68"/>
        <cdr:cNvSpPr/>
      </cdr:nvSpPr>
      <cdr:spPr>
        <a:xfrm xmlns:a="http://schemas.openxmlformats.org/drawingml/2006/main" rot="10800000">
          <a:off x="1071570" y="1285884"/>
          <a:ext cx="4500594" cy="71438"/>
        </a:xfrm>
        <a:prstGeom xmlns:a="http://schemas.openxmlformats.org/drawingml/2006/main" prst="bentUpArrow">
          <a:avLst>
            <a:gd name="adj1" fmla="val 25000"/>
            <a:gd name="adj2" fmla="val 24403"/>
            <a:gd name="adj3" fmla="val 25000"/>
          </a:avLst>
        </a:prstGeom>
        <a:solidFill xmlns:a="http://schemas.openxmlformats.org/drawingml/2006/main">
          <a:srgbClr val="FF0000"/>
        </a:solidFill>
        <a:ln xmlns:a="http://schemas.openxmlformats.org/drawingml/2006/main" w="25400" cap="flat" cmpd="sng" algn="ctr">
          <a:solidFill>
            <a:srgbClr val="FF0000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Century Gothic"/>
            </a:defRPr>
          </a:lvl1pPr>
          <a:lvl2pPr marL="457200" indent="0">
            <a:defRPr sz="1100">
              <a:solidFill>
                <a:sysClr val="window" lastClr="FFFFFF"/>
              </a:solidFill>
              <a:latin typeface="Century Gothic"/>
            </a:defRPr>
          </a:lvl2pPr>
          <a:lvl3pPr marL="914400" indent="0">
            <a:defRPr sz="1100">
              <a:solidFill>
                <a:sysClr val="window" lastClr="FFFFFF"/>
              </a:solidFill>
              <a:latin typeface="Century Gothic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Century Gothic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Century Gothic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Century Gothic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Century Gothic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Century Gothic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Century Gothic"/>
            </a:defRPr>
          </a:lvl9pPr>
        </a:lstStyle>
        <a:p xmlns:a="http://schemas.openxmlformats.org/drawingml/2006/main">
          <a:pPr algn="ctr"/>
          <a:endParaRPr lang="ru-RU" dirty="0"/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</cdr:x>
      <cdr:y>0.82609</cdr:y>
    </cdr:from>
    <cdr:to>
      <cdr:x>0.992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0" y="1357322"/>
          <a:ext cx="8858280" cy="2857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800" b="1" dirty="0">
            <a:solidFill>
              <a:schemeClr val="tx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0.672</cdr:x>
      <cdr:y>0.16</cdr:y>
    </cdr:from>
    <cdr:to>
      <cdr:x>0.728</cdr:x>
      <cdr:y>0.32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000760" y="285752"/>
          <a:ext cx="500066" cy="2857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2400" dirty="0">
            <a:solidFill>
              <a:schemeClr val="tx2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0.896</cdr:x>
      <cdr:y>0.16</cdr:y>
    </cdr:from>
    <cdr:to>
      <cdr:x>0.952</cdr:x>
      <cdr:y>0.36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8001024" y="285752"/>
          <a:ext cx="500066" cy="3571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2400" dirty="0">
            <a:solidFill>
              <a:schemeClr val="tx2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6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-1703512" y="0"/>
          <a:ext cx="4680520" cy="2304256"/>
        </a:xfrm>
        <a:prstGeom xmlns:a="http://schemas.openxmlformats.org/drawingml/2006/main" prst="rect">
          <a:avLst/>
        </a:prstGeom>
      </cdr:spPr>
    </cdr:pic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</cdr:x>
      <cdr:y>0.87672</cdr:y>
    </cdr:from>
    <cdr:to>
      <cdr:x>1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85720" y="4616065"/>
          <a:ext cx="9001156" cy="5988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400" dirty="0"/>
        </a:p>
      </cdr:txBody>
    </cdr:sp>
  </cdr:relSizeAnchor>
  <cdr:relSizeAnchor xmlns:cdr="http://schemas.openxmlformats.org/drawingml/2006/chartDrawing">
    <cdr:from>
      <cdr:x>0.83333</cdr:x>
      <cdr:y>0</cdr:y>
    </cdr:from>
    <cdr:to>
      <cdr:x>1</cdr:x>
      <cdr:y>0.05883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9937460" y="-1643050"/>
          <a:ext cx="1987540" cy="28578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err="1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млн</a:t>
          </a:r>
          <a:r>
            <a:rPr lang="ru-RU" sz="1400" b="1" dirty="0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rPr>
            <a:t> рублей</a:t>
          </a:r>
          <a:endParaRPr lang="ru-RU" sz="1400" b="1" dirty="0">
            <a:solidFill>
              <a:schemeClr val="bg2">
                <a:lumMod val="10000"/>
              </a:schemeClr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0.12541</cdr:x>
      <cdr:y>0.34935</cdr:y>
    </cdr:from>
    <cdr:to>
      <cdr:x>0.27236</cdr:x>
      <cdr:y>0.44183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495550" y="1697050"/>
          <a:ext cx="1752320" cy="4492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800" b="1" dirty="0" smtClean="0">
              <a:solidFill>
                <a:schemeClr val="tx1"/>
              </a:solidFill>
            </a:rPr>
            <a:t>2 </a:t>
          </a:r>
          <a:r>
            <a: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846,6</a:t>
          </a:r>
          <a:endParaRPr lang="ru-RU" sz="2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0.00837</cdr:x>
      <cdr:y>0.87324</cdr:y>
    </cdr:from>
    <cdr:to>
      <cdr:x>0.20921</cdr:x>
      <cdr:y>0.9726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71438" y="4553920"/>
          <a:ext cx="1714512" cy="5181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endParaRPr lang="ru-RU" sz="1100" b="1" dirty="0">
            <a:solidFill>
              <a:schemeClr val="tx2">
                <a:lumMod val="75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0.11111</cdr:x>
      <cdr:y>0.82353</cdr:y>
    </cdr:from>
    <cdr:to>
      <cdr:x>0.25397</cdr:x>
      <cdr:y>0.97059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1000100" y="4000528"/>
          <a:ext cx="1285884" cy="7143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1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rPr>
            <a:t>2020 уточненный план</a:t>
          </a:r>
          <a:endParaRPr lang="ru-RU" sz="1100" b="1" dirty="0">
            <a:solidFill>
              <a:schemeClr val="tx1">
                <a:lumMod val="85000"/>
                <a:lumOff val="15000"/>
              </a:schemeClr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0.29365</cdr:x>
      <cdr:y>0.83824</cdr:y>
    </cdr:from>
    <cdr:to>
      <cdr:x>0.38095</cdr:x>
      <cdr:y>0.95588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2643188" y="4071988"/>
          <a:ext cx="785803" cy="5714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b="1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rPr>
            <a:t>2021 </a:t>
          </a:r>
          <a:endParaRPr lang="ru-RU" b="1" dirty="0">
            <a:solidFill>
              <a:schemeClr val="tx1">
                <a:lumMod val="85000"/>
                <a:lumOff val="15000"/>
              </a:schemeClr>
            </a:solidFill>
            <a:latin typeface="Times New Roman" pitchFamily="18" charset="0"/>
            <a:cs typeface="Times New Roman" pitchFamily="18" charset="0"/>
          </a:endParaRPr>
        </a:p>
        <a:p xmlns:a="http://schemas.openxmlformats.org/drawingml/2006/main">
          <a:pPr algn="ctr"/>
          <a:r>
            <a:rPr lang="ru-RU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rPr>
            <a:t>проект</a:t>
          </a:r>
        </a:p>
      </cdr:txBody>
    </cdr:sp>
  </cdr:relSizeAnchor>
  <cdr:relSizeAnchor xmlns:cdr="http://schemas.openxmlformats.org/drawingml/2006/chartDrawing">
    <cdr:from>
      <cdr:x>0.44444</cdr:x>
      <cdr:y>0.83824</cdr:y>
    </cdr:from>
    <cdr:to>
      <cdr:x>0.53174</cdr:x>
      <cdr:y>0.91176</cdr:y>
    </cdr:to>
    <cdr:sp macro="" textlink="">
      <cdr:nvSpPr>
        <cdr:cNvPr id="8" name="TextBox 1"/>
        <cdr:cNvSpPr txBox="1"/>
      </cdr:nvSpPr>
      <cdr:spPr>
        <a:xfrm xmlns:a="http://schemas.openxmlformats.org/drawingml/2006/main">
          <a:off x="4000496" y="4071966"/>
          <a:ext cx="785818" cy="3571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mbria"/>
            </a:defRPr>
          </a:lvl1pPr>
          <a:lvl2pPr marL="457200" indent="0">
            <a:defRPr sz="1100">
              <a:latin typeface="Cambria"/>
            </a:defRPr>
          </a:lvl2pPr>
          <a:lvl3pPr marL="914400" indent="0">
            <a:defRPr sz="1100">
              <a:latin typeface="Cambria"/>
            </a:defRPr>
          </a:lvl3pPr>
          <a:lvl4pPr marL="1371600" indent="0">
            <a:defRPr sz="1100">
              <a:latin typeface="Cambria"/>
            </a:defRPr>
          </a:lvl4pPr>
          <a:lvl5pPr marL="1828800" indent="0">
            <a:defRPr sz="1100">
              <a:latin typeface="Cambria"/>
            </a:defRPr>
          </a:lvl5pPr>
          <a:lvl6pPr marL="2286000" indent="0">
            <a:defRPr sz="1100">
              <a:latin typeface="Cambria"/>
            </a:defRPr>
          </a:lvl6pPr>
          <a:lvl7pPr marL="2743200" indent="0">
            <a:defRPr sz="1100">
              <a:latin typeface="Cambria"/>
            </a:defRPr>
          </a:lvl7pPr>
          <a:lvl8pPr marL="3200400" indent="0">
            <a:defRPr sz="1100">
              <a:latin typeface="Cambria"/>
            </a:defRPr>
          </a:lvl8pPr>
          <a:lvl9pPr marL="3657600" indent="0">
            <a:defRPr sz="1100">
              <a:latin typeface="Cambria"/>
            </a:defRPr>
          </a:lvl9pPr>
        </a:lstStyle>
        <a:p xmlns:a="http://schemas.openxmlformats.org/drawingml/2006/main">
          <a:pPr algn="ctr"/>
          <a:r>
            <a:rPr lang="ru-RU" b="1" dirty="0" smtClean="0">
              <a:solidFill>
                <a:sysClr val="windowText" lastClr="000000">
                  <a:lumMod val="85000"/>
                  <a:lumOff val="15000"/>
                </a:sysClr>
              </a:solidFill>
              <a:latin typeface="Times New Roman" pitchFamily="18" charset="0"/>
              <a:cs typeface="Times New Roman" pitchFamily="18" charset="0"/>
            </a:rPr>
            <a:t>2022 </a:t>
          </a:r>
          <a:endParaRPr lang="ru-RU" b="1" dirty="0">
            <a:solidFill>
              <a:sysClr val="windowText" lastClr="000000">
                <a:lumMod val="85000"/>
                <a:lumOff val="15000"/>
              </a:sysClr>
            </a:solidFill>
            <a:latin typeface="Times New Roman" pitchFamily="18" charset="0"/>
            <a:cs typeface="Times New Roman" pitchFamily="18" charset="0"/>
          </a:endParaRPr>
        </a:p>
        <a:p xmlns:a="http://schemas.openxmlformats.org/drawingml/2006/main">
          <a:pPr algn="ctr"/>
          <a:r>
            <a:rPr lang="ru-RU" b="1" dirty="0">
              <a:solidFill>
                <a:sysClr val="windowText" lastClr="000000">
                  <a:lumMod val="85000"/>
                  <a:lumOff val="15000"/>
                </a:sysClr>
              </a:solidFill>
              <a:latin typeface="Times New Roman" pitchFamily="18" charset="0"/>
              <a:cs typeface="Times New Roman" pitchFamily="18" charset="0"/>
            </a:rPr>
            <a:t>проект</a:t>
          </a:r>
        </a:p>
      </cdr:txBody>
    </cdr:sp>
  </cdr:relSizeAnchor>
  <cdr:relSizeAnchor xmlns:cdr="http://schemas.openxmlformats.org/drawingml/2006/chartDrawing">
    <cdr:from>
      <cdr:x>0.57936</cdr:x>
      <cdr:y>0.83824</cdr:y>
    </cdr:from>
    <cdr:to>
      <cdr:x>0.68254</cdr:x>
      <cdr:y>0.92647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5214942" y="4071966"/>
          <a:ext cx="928694" cy="4286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b="1" dirty="0" smtClean="0">
              <a:solidFill>
                <a:sysClr val="windowText" lastClr="000000">
                  <a:lumMod val="85000"/>
                  <a:lumOff val="15000"/>
                </a:sysClr>
              </a:solidFill>
              <a:latin typeface="Times New Roman" pitchFamily="18" charset="0"/>
              <a:cs typeface="Times New Roman" pitchFamily="18" charset="0"/>
            </a:rPr>
            <a:t>2023</a:t>
          </a:r>
          <a:endParaRPr lang="ru-RU" b="1" dirty="0">
            <a:solidFill>
              <a:sysClr val="windowText" lastClr="000000">
                <a:lumMod val="85000"/>
                <a:lumOff val="15000"/>
              </a:sysClr>
            </a:solidFill>
            <a:latin typeface="Times New Roman" pitchFamily="18" charset="0"/>
            <a:cs typeface="Times New Roman" pitchFamily="18" charset="0"/>
          </a:endParaRPr>
        </a:p>
        <a:p xmlns:a="http://schemas.openxmlformats.org/drawingml/2006/main">
          <a:pPr algn="ctr"/>
          <a:r>
            <a:rPr lang="ru-RU" b="1" dirty="0">
              <a:solidFill>
                <a:sysClr val="windowText" lastClr="000000">
                  <a:lumMod val="85000"/>
                  <a:lumOff val="15000"/>
                </a:sysClr>
              </a:solidFill>
              <a:latin typeface="Times New Roman" pitchFamily="18" charset="0"/>
              <a:cs typeface="Times New Roman" pitchFamily="18" charset="0"/>
            </a:rPr>
            <a:t>проект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0.74014</cdr:x>
      <cdr:y>0.2999</cdr:y>
    </cdr:from>
    <cdr:to>
      <cdr:x>0.875</cdr:x>
      <cdr:y>0.35443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075916" y="1692509"/>
          <a:ext cx="924876" cy="3077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0.89474</cdr:x>
      <cdr:y>0.42857</cdr:y>
    </cdr:from>
    <cdr:to>
      <cdr:x>1</cdr:x>
      <cdr:y>0.6306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8692879" y="2357454"/>
          <a:ext cx="1022657" cy="11113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0.43119</cdr:x>
      <cdr:y>0.08861</cdr:y>
    </cdr:from>
    <cdr:to>
      <cdr:x>0.54128</cdr:x>
      <cdr:y>0.16456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357586" y="500067"/>
          <a:ext cx="857222" cy="4286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600" dirty="0"/>
        </a:p>
      </cdr:txBody>
    </cdr:sp>
  </cdr:relSizeAnchor>
  <cdr:relSizeAnchor xmlns:cdr="http://schemas.openxmlformats.org/drawingml/2006/chartDrawing">
    <cdr:from>
      <cdr:x>0.25</cdr:x>
      <cdr:y>0.71605</cdr:y>
    </cdr:from>
    <cdr:to>
      <cdr:x>0.44791</cdr:x>
      <cdr:y>0.8467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643042" y="4143404"/>
          <a:ext cx="1300717" cy="75599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Ожидаемое исполнение</a:t>
          </a:r>
        </a:p>
        <a:p xmlns:a="http://schemas.openxmlformats.org/drawingml/2006/main">
          <a:pPr algn="ctr"/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2020</a:t>
          </a:r>
          <a:endParaRPr lang="ru-RU" sz="12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0.30275</cdr:x>
      <cdr:y>0.72152</cdr:y>
    </cdr:from>
    <cdr:to>
      <cdr:x>0.5625</cdr:x>
      <cdr:y>0.81013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2076274" y="4071966"/>
          <a:ext cx="1781378" cy="5000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endParaRPr lang="ru-RU" sz="1100" dirty="0"/>
        </a:p>
      </cdr:txBody>
    </cdr:sp>
  </cdr:relSizeAnchor>
  <cdr:relSizeAnchor xmlns:cdr="http://schemas.openxmlformats.org/drawingml/2006/chartDrawing">
    <cdr:from>
      <cdr:x>0.20472</cdr:x>
      <cdr:y>0.06306</cdr:y>
    </cdr:from>
    <cdr:to>
      <cdr:x>0.27559</cdr:x>
      <cdr:y>0.13901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2340000" y="315000"/>
          <a:ext cx="810044" cy="37937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89,5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0.54983</cdr:x>
      <cdr:y>0.07272</cdr:y>
    </cdr:from>
    <cdr:to>
      <cdr:x>0.67827</cdr:x>
      <cdr:y>0.14867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4968552" y="420766"/>
          <a:ext cx="1160648" cy="4394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600" dirty="0"/>
        </a:p>
      </cdr:txBody>
    </cdr:sp>
  </cdr:relSizeAnchor>
  <cdr:relSizeAnchor xmlns:cdr="http://schemas.openxmlformats.org/drawingml/2006/chartDrawing">
    <cdr:from>
      <cdr:x>0.45275</cdr:x>
      <cdr:y>0.42115</cdr:y>
    </cdr:from>
    <cdr:to>
      <cdr:x>0.51575</cdr:x>
      <cdr:y>0.47093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4091274" y="2436990"/>
          <a:ext cx="569299" cy="2880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23,2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0.69895</cdr:x>
      <cdr:y>0.41086</cdr:y>
    </cdr:from>
    <cdr:to>
      <cdr:x>0.84479</cdr:x>
      <cdr:y>0.47259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6391199" y="2377404"/>
          <a:ext cx="1333561" cy="3571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25,5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0.32292</cdr:x>
      <cdr:y>0.32912</cdr:y>
    </cdr:from>
    <cdr:to>
      <cdr:x>0.44792</cdr:x>
      <cdr:y>0.39241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2214578" y="1857388"/>
          <a:ext cx="857256" cy="3571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endParaRPr lang="ru-RU" sz="1100" dirty="0"/>
        </a:p>
      </cdr:txBody>
    </cdr:sp>
  </cdr:relSizeAnchor>
  <cdr:relSizeAnchor xmlns:cdr="http://schemas.openxmlformats.org/drawingml/2006/chartDrawing">
    <cdr:from>
      <cdr:x>0.33333</cdr:x>
      <cdr:y>0.22785</cdr:y>
    </cdr:from>
    <cdr:to>
      <cdr:x>0.4375</cdr:x>
      <cdr:y>0.29114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2286016" y="1285884"/>
          <a:ext cx="714403" cy="3571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endParaRPr lang="ru-RU" sz="1100" dirty="0"/>
        </a:p>
      </cdr:txBody>
    </cdr:sp>
  </cdr:relSizeAnchor>
  <cdr:relSizeAnchor xmlns:cdr="http://schemas.openxmlformats.org/drawingml/2006/chartDrawing">
    <cdr:from>
      <cdr:x>0.46875</cdr:x>
      <cdr:y>0.54431</cdr:y>
    </cdr:from>
    <cdr:to>
      <cdr:x>0.63333</cdr:x>
      <cdr:y>0.71899</cdr:y>
    </cdr:to>
    <cdr:sp macro="" textlink="">
      <cdr:nvSpPr>
        <cdr:cNvPr id="15" name="TextBox 14"/>
        <cdr:cNvSpPr txBox="1"/>
      </cdr:nvSpPr>
      <cdr:spPr>
        <a:xfrm xmlns:a="http://schemas.openxmlformats.org/drawingml/2006/main">
          <a:off x="3214710" y="3071834"/>
          <a:ext cx="1128714" cy="9858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0.44792</cdr:x>
      <cdr:y>0.31646</cdr:y>
    </cdr:from>
    <cdr:to>
      <cdr:x>0.58125</cdr:x>
      <cdr:y>0.36709</cdr:y>
    </cdr:to>
    <cdr:sp macro="" textlink="">
      <cdr:nvSpPr>
        <cdr:cNvPr id="16" name="TextBox 15"/>
        <cdr:cNvSpPr txBox="1"/>
      </cdr:nvSpPr>
      <cdr:spPr>
        <a:xfrm xmlns:a="http://schemas.openxmlformats.org/drawingml/2006/main">
          <a:off x="3071834" y="1785950"/>
          <a:ext cx="914400" cy="2857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0.53261</cdr:x>
      <cdr:y>0.19753</cdr:y>
    </cdr:from>
    <cdr:to>
      <cdr:x>0.59212</cdr:x>
      <cdr:y>0.24691</cdr:y>
    </cdr:to>
    <cdr:sp macro="" textlink="">
      <cdr:nvSpPr>
        <cdr:cNvPr id="17" name="TextBox 16"/>
        <cdr:cNvSpPr txBox="1"/>
      </cdr:nvSpPr>
      <cdr:spPr>
        <a:xfrm xmlns:a="http://schemas.openxmlformats.org/drawingml/2006/main">
          <a:off x="3500430" y="1143008"/>
          <a:ext cx="391136" cy="2857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0.52083</cdr:x>
      <cdr:y>0.18987</cdr:y>
    </cdr:from>
    <cdr:to>
      <cdr:x>0.65416</cdr:x>
      <cdr:y>0.24051</cdr:y>
    </cdr:to>
    <cdr:sp macro="" textlink="">
      <cdr:nvSpPr>
        <cdr:cNvPr id="18" name="TextBox 17"/>
        <cdr:cNvSpPr txBox="1"/>
      </cdr:nvSpPr>
      <cdr:spPr>
        <a:xfrm xmlns:a="http://schemas.openxmlformats.org/drawingml/2006/main">
          <a:off x="3571900" y="1071570"/>
          <a:ext cx="914384" cy="28579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0.53125</cdr:x>
      <cdr:y>0.53165</cdr:y>
    </cdr:from>
    <cdr:to>
      <cdr:x>0.64583</cdr:x>
      <cdr:y>0.59494</cdr:y>
    </cdr:to>
    <cdr:sp macro="" textlink="">
      <cdr:nvSpPr>
        <cdr:cNvPr id="20" name="TextBox 19"/>
        <cdr:cNvSpPr txBox="1"/>
      </cdr:nvSpPr>
      <cdr:spPr>
        <a:xfrm xmlns:a="http://schemas.openxmlformats.org/drawingml/2006/main">
          <a:off x="3643338" y="3000396"/>
          <a:ext cx="785818" cy="3571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endParaRPr lang="ru-RU" sz="1100" dirty="0"/>
        </a:p>
      </cdr:txBody>
    </cdr:sp>
  </cdr:relSizeAnchor>
  <cdr:relSizeAnchor xmlns:cdr="http://schemas.openxmlformats.org/drawingml/2006/chartDrawing">
    <cdr:from>
      <cdr:x>0.52083</cdr:x>
      <cdr:y>0.32912</cdr:y>
    </cdr:from>
    <cdr:to>
      <cdr:x>0.66667</cdr:x>
      <cdr:y>0.37975</cdr:y>
    </cdr:to>
    <cdr:sp macro="" textlink="">
      <cdr:nvSpPr>
        <cdr:cNvPr id="21" name="TextBox 20"/>
        <cdr:cNvSpPr txBox="1"/>
      </cdr:nvSpPr>
      <cdr:spPr>
        <a:xfrm xmlns:a="http://schemas.openxmlformats.org/drawingml/2006/main">
          <a:off x="3571901" y="1857388"/>
          <a:ext cx="1000132" cy="2857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endParaRPr lang="ru-RU" sz="1100" dirty="0" smtClean="0"/>
        </a:p>
        <a:p xmlns:a="http://schemas.openxmlformats.org/drawingml/2006/main">
          <a:pPr algn="ctr"/>
          <a:endParaRPr lang="ru-RU" sz="1100" dirty="0"/>
        </a:p>
      </cdr:txBody>
    </cdr:sp>
  </cdr:relSizeAnchor>
  <cdr:relSizeAnchor xmlns:cdr="http://schemas.openxmlformats.org/drawingml/2006/chartDrawing">
    <cdr:from>
      <cdr:x>0.53125</cdr:x>
      <cdr:y>0.17722</cdr:y>
    </cdr:from>
    <cdr:to>
      <cdr:x>0.65625</cdr:x>
      <cdr:y>0.24051</cdr:y>
    </cdr:to>
    <cdr:sp macro="" textlink="">
      <cdr:nvSpPr>
        <cdr:cNvPr id="23" name="TextBox 22"/>
        <cdr:cNvSpPr txBox="1"/>
      </cdr:nvSpPr>
      <cdr:spPr>
        <a:xfrm xmlns:a="http://schemas.openxmlformats.org/drawingml/2006/main">
          <a:off x="3643339" y="1000132"/>
          <a:ext cx="857256" cy="3572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endParaRPr lang="ru-RU" sz="1100" dirty="0" smtClean="0"/>
        </a:p>
        <a:p xmlns:a="http://schemas.openxmlformats.org/drawingml/2006/main">
          <a:pPr algn="ctr"/>
          <a:endParaRPr lang="ru-RU" sz="1100" dirty="0"/>
        </a:p>
      </cdr:txBody>
    </cdr:sp>
  </cdr:relSizeAnchor>
  <cdr:relSizeAnchor xmlns:cdr="http://schemas.openxmlformats.org/drawingml/2006/chartDrawing">
    <cdr:from>
      <cdr:x>0.73311</cdr:x>
      <cdr:y>0.51899</cdr:y>
    </cdr:from>
    <cdr:to>
      <cdr:x>0.87654</cdr:x>
      <cdr:y>0.59494</cdr:y>
    </cdr:to>
    <cdr:sp macro="" textlink="">
      <cdr:nvSpPr>
        <cdr:cNvPr id="24" name="TextBox 23"/>
        <cdr:cNvSpPr txBox="1"/>
      </cdr:nvSpPr>
      <cdr:spPr>
        <a:xfrm xmlns:a="http://schemas.openxmlformats.org/drawingml/2006/main">
          <a:off x="6624736" y="3003112"/>
          <a:ext cx="1296144" cy="4394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endParaRPr lang="ru-RU" sz="1100" dirty="0"/>
        </a:p>
      </cdr:txBody>
    </cdr:sp>
  </cdr:relSizeAnchor>
  <cdr:relSizeAnchor xmlns:cdr="http://schemas.openxmlformats.org/drawingml/2006/chartDrawing">
    <cdr:from>
      <cdr:x>0.6875</cdr:x>
      <cdr:y>0.43038</cdr:y>
    </cdr:from>
    <cdr:to>
      <cdr:x>0.86458</cdr:x>
      <cdr:y>0.48101</cdr:y>
    </cdr:to>
    <cdr:sp macro="" textlink="">
      <cdr:nvSpPr>
        <cdr:cNvPr id="25" name="TextBox 24"/>
        <cdr:cNvSpPr txBox="1"/>
      </cdr:nvSpPr>
      <cdr:spPr>
        <a:xfrm xmlns:a="http://schemas.openxmlformats.org/drawingml/2006/main">
          <a:off x="4714908" y="2428892"/>
          <a:ext cx="1214447" cy="2857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endParaRPr lang="ru-RU" dirty="0"/>
        </a:p>
        <a:p xmlns:a="http://schemas.openxmlformats.org/drawingml/2006/main">
          <a:pPr algn="ctr"/>
          <a:endParaRPr lang="ru-RU" sz="1100" dirty="0" smtClean="0"/>
        </a:p>
        <a:p xmlns:a="http://schemas.openxmlformats.org/drawingml/2006/main">
          <a:pPr algn="ctr"/>
          <a:endParaRPr lang="ru-RU" sz="1100" dirty="0" smtClean="0"/>
        </a:p>
        <a:p xmlns:a="http://schemas.openxmlformats.org/drawingml/2006/main">
          <a:pPr algn="ctr"/>
          <a:endParaRPr lang="ru-RU" sz="1100" dirty="0"/>
        </a:p>
      </cdr:txBody>
    </cdr:sp>
  </cdr:relSizeAnchor>
  <cdr:relSizeAnchor xmlns:cdr="http://schemas.openxmlformats.org/drawingml/2006/chartDrawing">
    <cdr:from>
      <cdr:x>0.69792</cdr:x>
      <cdr:y>0.36709</cdr:y>
    </cdr:from>
    <cdr:to>
      <cdr:x>0.85417</cdr:x>
      <cdr:y>0.41772</cdr:y>
    </cdr:to>
    <cdr:sp macro="" textlink="">
      <cdr:nvSpPr>
        <cdr:cNvPr id="26" name="TextBox 25"/>
        <cdr:cNvSpPr txBox="1"/>
      </cdr:nvSpPr>
      <cdr:spPr>
        <a:xfrm xmlns:a="http://schemas.openxmlformats.org/drawingml/2006/main">
          <a:off x="4786347" y="2071702"/>
          <a:ext cx="1071570" cy="2857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endParaRPr lang="ru-RU" sz="1100" dirty="0" smtClean="0"/>
        </a:p>
        <a:p xmlns:a="http://schemas.openxmlformats.org/drawingml/2006/main">
          <a:pPr algn="ctr"/>
          <a:endParaRPr lang="ru-RU" sz="1100" dirty="0"/>
        </a:p>
      </cdr:txBody>
    </cdr:sp>
  </cdr:relSizeAnchor>
  <cdr:relSizeAnchor xmlns:cdr="http://schemas.openxmlformats.org/drawingml/2006/chartDrawing">
    <cdr:from>
      <cdr:x>0.85417</cdr:x>
      <cdr:y>0.05063</cdr:y>
    </cdr:from>
    <cdr:to>
      <cdr:x>0.9875</cdr:x>
      <cdr:y>0.21266</cdr:y>
    </cdr:to>
    <cdr:sp macro="" textlink="">
      <cdr:nvSpPr>
        <cdr:cNvPr id="27" name="TextBox 26"/>
        <cdr:cNvSpPr txBox="1"/>
      </cdr:nvSpPr>
      <cdr:spPr>
        <a:xfrm xmlns:a="http://schemas.openxmlformats.org/drawingml/2006/main">
          <a:off x="5857916" y="28575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0.56577</cdr:x>
      <cdr:y>0.42115</cdr:y>
    </cdr:from>
    <cdr:to>
      <cdr:x>0.67733</cdr:x>
      <cdr:y>0.48493</cdr:y>
    </cdr:to>
    <cdr:sp macro="" textlink="">
      <cdr:nvSpPr>
        <cdr:cNvPr id="29" name="TextBox 28"/>
        <cdr:cNvSpPr txBox="1"/>
      </cdr:nvSpPr>
      <cdr:spPr>
        <a:xfrm xmlns:a="http://schemas.openxmlformats.org/drawingml/2006/main">
          <a:off x="5112568" y="2436990"/>
          <a:ext cx="1008112" cy="3690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24,2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0.23225</cdr:x>
      <cdr:y>0.94576</cdr:y>
    </cdr:from>
    <cdr:to>
      <cdr:x>0.76775</cdr:x>
      <cdr:y>0.95366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2123728" y="5472608"/>
          <a:ext cx="4896544" cy="457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0.29134</cdr:x>
      <cdr:y>0.96665</cdr:y>
    </cdr:from>
    <cdr:to>
      <cdr:x>0.30474</cdr:x>
      <cdr:y>0.98953</cdr:y>
    </cdr:to>
    <cdr:sp macro="" textlink="">
      <cdr:nvSpPr>
        <cdr:cNvPr id="19" name="Скругленный прямоугольник 18"/>
        <cdr:cNvSpPr/>
      </cdr:nvSpPr>
      <cdr:spPr>
        <a:xfrm xmlns:a="http://schemas.openxmlformats.org/drawingml/2006/main" flipH="1">
          <a:off x="3330000" y="4680000"/>
          <a:ext cx="153162" cy="110772"/>
        </a:xfrm>
        <a:prstGeom xmlns:a="http://schemas.openxmlformats.org/drawingml/2006/main" prst="roundRect">
          <a:avLst/>
        </a:prstGeom>
        <a:solidFill xmlns:a="http://schemas.openxmlformats.org/drawingml/2006/main">
          <a:srgbClr val="FFFF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>
            <a:solidFill>
              <a:srgbClr val="FFC000"/>
            </a:solidFill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0.12605</cdr:x>
      <cdr:y>0.75904</cdr:y>
    </cdr:from>
    <cdr:to>
      <cdr:x>0.26984</cdr:x>
      <cdr:y>0.89157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134597" y="4500599"/>
          <a:ext cx="1294296" cy="78581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Фактическое исполнение </a:t>
          </a:r>
        </a:p>
        <a:p xmlns:a="http://schemas.openxmlformats.org/drawingml/2006/main">
          <a:pPr algn="ctr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2019</a:t>
          </a:r>
        </a:p>
        <a:p xmlns:a="http://schemas.openxmlformats.org/drawingml/2006/main">
          <a:pPr algn="ctr"/>
          <a:endParaRPr lang="ru-RU" sz="1100" b="1" dirty="0"/>
        </a:p>
      </cdr:txBody>
    </cdr:sp>
  </cdr:relSizeAnchor>
  <cdr:relSizeAnchor xmlns:cdr="http://schemas.openxmlformats.org/drawingml/2006/chartDrawing">
    <cdr:from>
      <cdr:x>0.28571</cdr:x>
      <cdr:y>0.64557</cdr:y>
    </cdr:from>
    <cdr:to>
      <cdr:x>0.54762</cdr:x>
      <cdr:y>0.73418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571736" y="3643338"/>
          <a:ext cx="2357454" cy="5000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endParaRPr lang="ru-RU" sz="1100" b="1" dirty="0"/>
        </a:p>
      </cdr:txBody>
    </cdr:sp>
  </cdr:relSizeAnchor>
  <cdr:relSizeAnchor xmlns:cdr="http://schemas.openxmlformats.org/drawingml/2006/chartDrawing">
    <cdr:from>
      <cdr:x>0.45238</cdr:x>
      <cdr:y>0.75904</cdr:y>
    </cdr:from>
    <cdr:to>
      <cdr:x>0.59523</cdr:x>
      <cdr:y>0.89744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942689" y="4229476"/>
          <a:ext cx="1245000" cy="77118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ПРОЕКТ</a:t>
          </a:r>
        </a:p>
        <a:p xmlns:a="http://schemas.openxmlformats.org/drawingml/2006/main">
          <a:pPr algn="ctr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2021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0.61905</cdr:x>
      <cdr:y>0.77109</cdr:y>
    </cdr:from>
    <cdr:to>
      <cdr:x>0.7535</cdr:x>
      <cdr:y>0.87952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5572164" y="4572032"/>
          <a:ext cx="1210206" cy="6429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ПРОЕКТ </a:t>
          </a:r>
        </a:p>
        <a:p xmlns:a="http://schemas.openxmlformats.org/drawingml/2006/main">
          <a:pPr algn="ctr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2022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0.39682</cdr:x>
      <cdr:y>0.03797</cdr:y>
    </cdr:from>
    <cdr:to>
      <cdr:x>0.50793</cdr:x>
      <cdr:y>0.10127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571868" y="214314"/>
          <a:ext cx="1000132" cy="3571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0.40476</cdr:x>
      <cdr:y>0.06329</cdr:y>
    </cdr:from>
    <cdr:to>
      <cdr:x>0.50793</cdr:x>
      <cdr:y>0.13924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3643306" y="357190"/>
          <a:ext cx="928694" cy="4286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0.39682</cdr:x>
      <cdr:y>0.02532</cdr:y>
    </cdr:from>
    <cdr:to>
      <cdr:x>0.52381</cdr:x>
      <cdr:y>0.10127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3571868" y="142876"/>
          <a:ext cx="1143008" cy="4286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l" rtl="0" fontAlgn="base">
            <a:spcBef>
              <a:spcPct val="0"/>
            </a:spcBef>
            <a:spcAft>
              <a:spcPct val="0"/>
            </a:spcAft>
          </a:pPr>
          <a:endParaRPr lang="ru-RU" sz="1800" b="1" kern="1200" dirty="0">
            <a:solidFill>
              <a:schemeClr val="tx1"/>
            </a:solidFill>
            <a:latin typeface="Verdana" pitchFamily="34" charset="0"/>
          </a:endParaRPr>
        </a:p>
      </cdr:txBody>
    </cdr:sp>
  </cdr:relSizeAnchor>
  <cdr:relSizeAnchor xmlns:cdr="http://schemas.openxmlformats.org/drawingml/2006/chartDrawing">
    <cdr:from>
      <cdr:x>0.5873</cdr:x>
      <cdr:y>0.03797</cdr:y>
    </cdr:from>
    <cdr:to>
      <cdr:x>0.70635</cdr:x>
      <cdr:y>0.10127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5286380" y="214314"/>
          <a:ext cx="1071570" cy="3571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0.46695</cdr:x>
      <cdr:y>0.08739</cdr:y>
    </cdr:from>
    <cdr:to>
      <cdr:x>0.57634</cdr:x>
      <cdr:y>0.15968</cdr:y>
    </cdr:to>
    <cdr:sp macro="" textlink="">
      <cdr:nvSpPr>
        <cdr:cNvPr id="10" name="TextBox 9"/>
        <cdr:cNvSpPr txBox="1"/>
      </cdr:nvSpPr>
      <cdr:spPr>
        <a:xfrm xmlns:a="http://schemas.openxmlformats.org/drawingml/2006/main" flipH="1">
          <a:off x="4069686" y="486956"/>
          <a:ext cx="953363" cy="4028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1 682,9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0.77265</cdr:x>
      <cdr:y>0.08739</cdr:y>
    </cdr:from>
    <cdr:to>
      <cdr:x>0.8987</cdr:x>
      <cdr:y>0.17173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6733982" y="486956"/>
          <a:ext cx="1098581" cy="4699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1 659,8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0.61111</cdr:x>
      <cdr:y>0.71085</cdr:y>
    </cdr:from>
    <cdr:to>
      <cdr:x>0.7396</cdr:x>
      <cdr:y>0.75904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5326090" y="3960956"/>
          <a:ext cx="1119860" cy="2685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300" b="1" dirty="0" smtClean="0">
              <a:latin typeface="Times New Roman" pitchFamily="18" charset="0"/>
              <a:cs typeface="Times New Roman" pitchFamily="18" charset="0"/>
            </a:rPr>
            <a:t>11,7%</a:t>
          </a:r>
        </a:p>
        <a:p xmlns:a="http://schemas.openxmlformats.org/drawingml/2006/main">
          <a:pPr algn="ctr"/>
          <a:endParaRPr lang="ru-RU" sz="1300" dirty="0"/>
        </a:p>
      </cdr:txBody>
    </cdr:sp>
  </cdr:relSizeAnchor>
  <cdr:relSizeAnchor xmlns:cdr="http://schemas.openxmlformats.org/drawingml/2006/chartDrawing">
    <cdr:from>
      <cdr:x>0.5042</cdr:x>
      <cdr:y>0.51807</cdr:y>
    </cdr:from>
    <cdr:to>
      <cdr:x>0.61176</cdr:x>
      <cdr:y>0.67229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4286280" y="307183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0.46826</cdr:x>
      <cdr:y>0.44923</cdr:y>
    </cdr:from>
    <cdr:to>
      <cdr:x>0.57937</cdr:x>
      <cdr:y>0.55422</cdr:y>
    </cdr:to>
    <cdr:sp macro="" textlink="">
      <cdr:nvSpPr>
        <cdr:cNvPr id="15" name="TextBox 14"/>
        <cdr:cNvSpPr txBox="1"/>
      </cdr:nvSpPr>
      <cdr:spPr>
        <a:xfrm xmlns:a="http://schemas.openxmlformats.org/drawingml/2006/main">
          <a:off x="4081090" y="2503180"/>
          <a:ext cx="968372" cy="5850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82,7%</a:t>
          </a: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0.15873</cdr:x>
      <cdr:y>0.488</cdr:y>
    </cdr:from>
    <cdr:to>
      <cdr:x>0.25117</cdr:x>
      <cdr:y>0.57832</cdr:y>
    </cdr:to>
    <cdr:sp macro="" textlink="">
      <cdr:nvSpPr>
        <cdr:cNvPr id="16" name="TextBox 15"/>
        <cdr:cNvSpPr txBox="1"/>
      </cdr:nvSpPr>
      <cdr:spPr>
        <a:xfrm xmlns:a="http://schemas.openxmlformats.org/drawingml/2006/main">
          <a:off x="1383401" y="2719204"/>
          <a:ext cx="805655" cy="5032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81,5%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0.30159</cdr:x>
      <cdr:y>0.68675</cdr:y>
    </cdr:from>
    <cdr:to>
      <cdr:x>0.41083</cdr:x>
      <cdr:y>0.74699</cdr:y>
    </cdr:to>
    <cdr:sp macro="" textlink="">
      <cdr:nvSpPr>
        <cdr:cNvPr id="17" name="TextBox 16"/>
        <cdr:cNvSpPr txBox="1"/>
      </cdr:nvSpPr>
      <cdr:spPr>
        <a:xfrm xmlns:a="http://schemas.openxmlformats.org/drawingml/2006/main">
          <a:off x="2714644" y="4071966"/>
          <a:ext cx="983287" cy="3571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300" b="1" dirty="0" smtClean="0">
              <a:latin typeface="Times New Roman" pitchFamily="18" charset="0"/>
              <a:cs typeface="Times New Roman" pitchFamily="18" charset="0"/>
            </a:rPr>
            <a:t>15,1%</a:t>
          </a:r>
          <a:endParaRPr lang="ru-RU" sz="13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0.55462</cdr:x>
      <cdr:y>0.74684</cdr:y>
    </cdr:from>
    <cdr:to>
      <cdr:x>0.66218</cdr:x>
      <cdr:y>0.85939</cdr:y>
    </cdr:to>
    <cdr:sp macro="" textlink="">
      <cdr:nvSpPr>
        <cdr:cNvPr id="18" name="TextBox 17"/>
        <cdr:cNvSpPr txBox="1"/>
      </cdr:nvSpPr>
      <cdr:spPr>
        <a:xfrm xmlns:a="http://schemas.openxmlformats.org/drawingml/2006/main">
          <a:off x="4714908" y="4214842"/>
          <a:ext cx="914381" cy="6352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0.65546</cdr:x>
      <cdr:y>0.62651</cdr:y>
    </cdr:from>
    <cdr:to>
      <cdr:x>0.76302</cdr:x>
      <cdr:y>0.78072</cdr:y>
    </cdr:to>
    <cdr:sp macro="" textlink="">
      <cdr:nvSpPr>
        <cdr:cNvPr id="19" name="TextBox 18"/>
        <cdr:cNvSpPr txBox="1"/>
      </cdr:nvSpPr>
      <cdr:spPr>
        <a:xfrm xmlns:a="http://schemas.openxmlformats.org/drawingml/2006/main">
          <a:off x="5572164" y="371477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0.48348</cdr:x>
      <cdr:y>0.68675</cdr:y>
    </cdr:from>
    <cdr:to>
      <cdr:x>0.58262</cdr:x>
      <cdr:y>0.74699</cdr:y>
    </cdr:to>
    <cdr:sp macro="" textlink="">
      <cdr:nvSpPr>
        <cdr:cNvPr id="21" name="TextBox 20"/>
        <cdr:cNvSpPr txBox="1"/>
      </cdr:nvSpPr>
      <cdr:spPr>
        <a:xfrm xmlns:a="http://schemas.openxmlformats.org/drawingml/2006/main">
          <a:off x="4213702" y="3826667"/>
          <a:ext cx="864096" cy="3356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300" b="1" dirty="0" smtClean="0">
              <a:latin typeface="Times New Roman" pitchFamily="18" charset="0"/>
              <a:cs typeface="Times New Roman" pitchFamily="18" charset="0"/>
            </a:rPr>
            <a:t>17,3%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0.7395</cdr:x>
      <cdr:y>0.46988</cdr:y>
    </cdr:from>
    <cdr:to>
      <cdr:x>0.91428</cdr:x>
      <cdr:y>0.54217</cdr:y>
    </cdr:to>
    <cdr:sp macro="" textlink="">
      <cdr:nvSpPr>
        <cdr:cNvPr id="20" name="TextBox 19"/>
        <cdr:cNvSpPr txBox="1"/>
      </cdr:nvSpPr>
      <cdr:spPr>
        <a:xfrm xmlns:a="http://schemas.openxmlformats.org/drawingml/2006/main">
          <a:off x="6286544" y="2786082"/>
          <a:ext cx="1485904" cy="4286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0.73109</cdr:x>
      <cdr:y>0.74699</cdr:y>
    </cdr:from>
    <cdr:to>
      <cdr:x>0.91428</cdr:x>
      <cdr:y>0.96145</cdr:y>
    </cdr:to>
    <cdr:sp macro="" textlink="">
      <cdr:nvSpPr>
        <cdr:cNvPr id="22" name="TextBox 21"/>
        <cdr:cNvSpPr txBox="1"/>
      </cdr:nvSpPr>
      <cdr:spPr>
        <a:xfrm xmlns:a="http://schemas.openxmlformats.org/drawingml/2006/main">
          <a:off x="6215106" y="4429156"/>
          <a:ext cx="1557342" cy="12715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0.77778</cdr:x>
      <cdr:y>0.75904</cdr:y>
    </cdr:from>
    <cdr:to>
      <cdr:x>0.90542</cdr:x>
      <cdr:y>0.86076</cdr:y>
    </cdr:to>
    <cdr:sp macro="" textlink="">
      <cdr:nvSpPr>
        <cdr:cNvPr id="23" name="TextBox 22"/>
        <cdr:cNvSpPr txBox="1"/>
      </cdr:nvSpPr>
      <cdr:spPr>
        <a:xfrm xmlns:a="http://schemas.openxmlformats.org/drawingml/2006/main">
          <a:off x="7000924" y="4500594"/>
          <a:ext cx="1148871" cy="6031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ПРОЕКТ</a:t>
          </a:r>
        </a:p>
        <a:p xmlns:a="http://schemas.openxmlformats.org/drawingml/2006/main">
          <a:pPr algn="ctr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 2023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0.80672</cdr:x>
      <cdr:y>0.51807</cdr:y>
    </cdr:from>
    <cdr:to>
      <cdr:x>0.8121</cdr:x>
      <cdr:y>0.52579</cdr:y>
    </cdr:to>
    <cdr:sp macro="" textlink="">
      <cdr:nvSpPr>
        <cdr:cNvPr id="24" name="TextBox 23"/>
        <cdr:cNvSpPr txBox="1"/>
      </cdr:nvSpPr>
      <cdr:spPr>
        <a:xfrm xmlns:a="http://schemas.openxmlformats.org/drawingml/2006/main">
          <a:off x="6858048" y="3071834"/>
          <a:ext cx="45719" cy="457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0.79365</cdr:x>
      <cdr:y>0.48193</cdr:y>
    </cdr:from>
    <cdr:to>
      <cdr:x>0.88608</cdr:x>
      <cdr:y>0.55696</cdr:y>
    </cdr:to>
    <cdr:sp macro="" textlink="">
      <cdr:nvSpPr>
        <cdr:cNvPr id="25" name="TextBox 24"/>
        <cdr:cNvSpPr txBox="1"/>
      </cdr:nvSpPr>
      <cdr:spPr>
        <a:xfrm xmlns:a="http://schemas.openxmlformats.org/drawingml/2006/main">
          <a:off x="7143800" y="2857520"/>
          <a:ext cx="831977" cy="4448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88,8%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0.80159</cdr:x>
      <cdr:y>0.71085</cdr:y>
    </cdr:from>
    <cdr:to>
      <cdr:x>0.87302</cdr:x>
      <cdr:y>0.77109</cdr:y>
    </cdr:to>
    <cdr:sp macro="" textlink="">
      <cdr:nvSpPr>
        <cdr:cNvPr id="26" name="TextBox 25"/>
        <cdr:cNvSpPr txBox="1"/>
      </cdr:nvSpPr>
      <cdr:spPr>
        <a:xfrm xmlns:a="http://schemas.openxmlformats.org/drawingml/2006/main">
          <a:off x="7215238" y="4214842"/>
          <a:ext cx="642942" cy="3571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300" b="1" dirty="0" smtClean="0">
              <a:latin typeface="Times New Roman" pitchFamily="18" charset="0"/>
              <a:cs typeface="Times New Roman" pitchFamily="18" charset="0"/>
            </a:rPr>
            <a:t>11,2%</a:t>
          </a:r>
          <a:endParaRPr lang="ru-RU" sz="13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0.29365</cdr:x>
      <cdr:y>0.75904</cdr:y>
    </cdr:from>
    <cdr:to>
      <cdr:x>0.43744</cdr:x>
      <cdr:y>0.89157</cdr:y>
    </cdr:to>
    <cdr:sp macro="" textlink="">
      <cdr:nvSpPr>
        <cdr:cNvPr id="27" name="TextBox 1"/>
        <cdr:cNvSpPr txBox="1"/>
      </cdr:nvSpPr>
      <cdr:spPr>
        <a:xfrm xmlns:a="http://schemas.openxmlformats.org/drawingml/2006/main">
          <a:off x="2643206" y="4500594"/>
          <a:ext cx="1294296" cy="78581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onstantia"/>
            </a:defRPr>
          </a:lvl1pPr>
          <a:lvl2pPr marL="457200" indent="0">
            <a:defRPr sz="1100">
              <a:latin typeface="Constantia"/>
            </a:defRPr>
          </a:lvl2pPr>
          <a:lvl3pPr marL="914400" indent="0">
            <a:defRPr sz="1100">
              <a:latin typeface="Constantia"/>
            </a:defRPr>
          </a:lvl3pPr>
          <a:lvl4pPr marL="1371600" indent="0">
            <a:defRPr sz="1100">
              <a:latin typeface="Constantia"/>
            </a:defRPr>
          </a:lvl4pPr>
          <a:lvl5pPr marL="1828800" indent="0">
            <a:defRPr sz="1100">
              <a:latin typeface="Constantia"/>
            </a:defRPr>
          </a:lvl5pPr>
          <a:lvl6pPr marL="2286000" indent="0">
            <a:defRPr sz="1100">
              <a:latin typeface="Constantia"/>
            </a:defRPr>
          </a:lvl6pPr>
          <a:lvl7pPr marL="2743200" indent="0">
            <a:defRPr sz="1100">
              <a:latin typeface="Constantia"/>
            </a:defRPr>
          </a:lvl7pPr>
          <a:lvl8pPr marL="3200400" indent="0">
            <a:defRPr sz="1100">
              <a:latin typeface="Constantia"/>
            </a:defRPr>
          </a:lvl8pPr>
          <a:lvl9pPr marL="3657600" indent="0">
            <a:defRPr sz="1100">
              <a:latin typeface="Constantia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Ожидаемое исполнение</a:t>
          </a:r>
        </a:p>
        <a:p xmlns:a="http://schemas.openxmlformats.org/drawingml/2006/main">
          <a:pPr algn="ctr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2020</a:t>
          </a:r>
        </a:p>
        <a:p xmlns:a="http://schemas.openxmlformats.org/drawingml/2006/main">
          <a:pPr algn="ctr"/>
          <a:endParaRPr lang="ru-RU" sz="1100" b="1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0.22299</cdr:x>
      <cdr:y>0.1</cdr:y>
    </cdr:from>
    <cdr:to>
      <cdr:x>0.34305</cdr:x>
      <cdr:y>0.175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857388" y="571504"/>
          <a:ext cx="1000132" cy="4286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800" dirty="0"/>
        </a:p>
      </cdr:txBody>
    </cdr:sp>
  </cdr:relSizeAnchor>
  <cdr:relSizeAnchor xmlns:cdr="http://schemas.openxmlformats.org/drawingml/2006/chartDrawing">
    <cdr:from>
      <cdr:x>0.56604</cdr:x>
      <cdr:y>0.0125</cdr:y>
    </cdr:from>
    <cdr:to>
      <cdr:x>0.69469</cdr:x>
      <cdr:y>0.0875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714908" y="71438"/>
          <a:ext cx="1071570" cy="4286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0.66896</cdr:x>
      <cdr:y>0.05</cdr:y>
    </cdr:from>
    <cdr:to>
      <cdr:x>0.77873</cdr:x>
      <cdr:y>0.21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5572164" y="28575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0.58319</cdr:x>
      <cdr:y>0.0125</cdr:y>
    </cdr:from>
    <cdr:to>
      <cdr:x>0.69469</cdr:x>
      <cdr:y>0.0875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857784" y="71438"/>
          <a:ext cx="928694" cy="4286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0.84906</cdr:x>
      <cdr:y>0.05</cdr:y>
    </cdr:from>
    <cdr:to>
      <cdr:x>0.95884</cdr:x>
      <cdr:y>0.21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7072362" y="28575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0.89022</cdr:x>
      <cdr:y>0.2375</cdr:y>
    </cdr:from>
    <cdr:to>
      <cdr:x>1</cdr:x>
      <cdr:y>0.3975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8001056" y="135732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600" dirty="0"/>
        </a:p>
      </cdr:txBody>
    </cdr:sp>
  </cdr:relSizeAnchor>
  <cdr:relSizeAnchor xmlns:cdr="http://schemas.openxmlformats.org/drawingml/2006/chartDrawing">
    <cdr:from>
      <cdr:x>0.88336</cdr:x>
      <cdr:y>0.6</cdr:y>
    </cdr:from>
    <cdr:to>
      <cdr:x>1</cdr:x>
      <cdr:y>0.725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7429552" y="3429024"/>
          <a:ext cx="979902" cy="7143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800" dirty="0"/>
        </a:p>
      </cdr:txBody>
    </cdr:sp>
  </cdr:relSizeAnchor>
  <cdr:relSizeAnchor xmlns:cdr="http://schemas.openxmlformats.org/drawingml/2006/chartDrawing">
    <cdr:from>
      <cdr:x>0.4375</cdr:x>
      <cdr:y>0.75641</cdr:y>
    </cdr:from>
    <cdr:to>
      <cdr:x>0.59375</cdr:x>
      <cdr:y>0.91026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4000496" y="4214842"/>
          <a:ext cx="1428760" cy="8572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Акцизы на </a:t>
          </a:r>
        </a:p>
        <a:p xmlns:a="http://schemas.openxmlformats.org/drawingml/2006/main">
          <a:pPr algn="ctr"/>
          <a:r>
            <a:rPr lang="ru-RU" sz="1800" b="1" dirty="0">
              <a:latin typeface="Times New Roman" pitchFamily="18" charset="0"/>
              <a:cs typeface="Times New Roman" pitchFamily="18" charset="0"/>
            </a:rPr>
            <a:t>н</a:t>
          </a:r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ефтепродукты 1,2%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0.18585</cdr:x>
      <cdr:y>0.7402</cdr:y>
    </cdr:from>
    <cdr:to>
      <cdr:x>0.3352</cdr:x>
      <cdr:y>0.91949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1651858" y="4230232"/>
          <a:ext cx="1327446" cy="10246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800" b="1" dirty="0">
              <a:latin typeface="Times New Roman" pitchFamily="18" charset="0"/>
              <a:cs typeface="Times New Roman" pitchFamily="18" charset="0"/>
            </a:rPr>
            <a:t>Налоги на </a:t>
          </a:r>
          <a:endParaRPr lang="ru-RU" sz="1800" b="1" dirty="0" smtClean="0">
            <a:latin typeface="Times New Roman" pitchFamily="18" charset="0"/>
            <a:cs typeface="Times New Roman" pitchFamily="18" charset="0"/>
          </a:endParaRPr>
        </a:p>
        <a:p xmlns:a="http://schemas.openxmlformats.org/drawingml/2006/main">
          <a:pPr algn="ctr"/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совокупный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  <a:p xmlns:a="http://schemas.openxmlformats.org/drawingml/2006/main">
          <a:pPr algn="ctr"/>
          <a:r>
            <a:rPr lang="ru-RU" sz="18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доход 1,7%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0.57472</cdr:x>
      <cdr:y>0.08501</cdr:y>
    </cdr:from>
    <cdr:to>
      <cdr:x>0.72407</cdr:x>
      <cdr:y>0.19751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5108242" y="485816"/>
          <a:ext cx="1327446" cy="6429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600" b="1" dirty="0">
              <a:latin typeface="Times New Roman" pitchFamily="18" charset="0"/>
              <a:cs typeface="Times New Roman" pitchFamily="18" charset="0"/>
            </a:rPr>
            <a:t>НДФЛ</a:t>
          </a:r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 55,0%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0.02343</cdr:x>
      <cdr:y>0.71795</cdr:y>
    </cdr:from>
    <cdr:to>
      <cdr:x>0.17969</cdr:x>
      <cdr:y>0.94263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214282" y="4000528"/>
          <a:ext cx="1428760" cy="12519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800" b="1" dirty="0">
              <a:latin typeface="Times New Roman" pitchFamily="18" charset="0"/>
              <a:cs typeface="Times New Roman" pitchFamily="18" charset="0"/>
            </a:rPr>
            <a:t>Налог на </a:t>
          </a:r>
          <a:endParaRPr lang="ru-RU" sz="1800" b="1" dirty="0" smtClean="0">
            <a:latin typeface="Times New Roman" pitchFamily="18" charset="0"/>
            <a:cs typeface="Times New Roman" pitchFamily="18" charset="0"/>
          </a:endParaRPr>
        </a:p>
        <a:p xmlns:a="http://schemas.openxmlformats.org/drawingml/2006/main">
          <a:pPr algn="ctr"/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имущество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  <a:p xmlns:a="http://schemas.openxmlformats.org/drawingml/2006/main">
          <a:pPr algn="ctr"/>
          <a:r>
            <a:rPr lang="ru-RU" sz="1800" b="1" dirty="0">
              <a:latin typeface="Times New Roman" pitchFamily="18" charset="0"/>
              <a:cs typeface="Times New Roman" pitchFamily="18" charset="0"/>
            </a:rPr>
            <a:t> физических</a:t>
          </a:r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 </a:t>
          </a:r>
        </a:p>
        <a:p xmlns:a="http://schemas.openxmlformats.org/drawingml/2006/main">
          <a:pPr algn="ctr"/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лиц 4,7%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</cdr:x>
      <cdr:y>0.07426</cdr:y>
    </cdr:from>
    <cdr:to>
      <cdr:x>0.27663</cdr:x>
      <cdr:y>0.19926</cdr:y>
    </cdr:to>
    <cdr:sp macro="" textlink="">
      <cdr:nvSpPr>
        <cdr:cNvPr id="14" name="TextBox 13"/>
        <cdr:cNvSpPr txBox="1"/>
      </cdr:nvSpPr>
      <cdr:spPr>
        <a:xfrm xmlns:a="http://schemas.openxmlformats.org/drawingml/2006/main">
          <a:off x="0" y="413808"/>
          <a:ext cx="2529505" cy="6965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800" b="1" dirty="0">
              <a:latin typeface="Times New Roman" pitchFamily="18" charset="0"/>
              <a:cs typeface="Times New Roman" pitchFamily="18" charset="0"/>
            </a:rPr>
            <a:t>Земельный</a:t>
          </a:r>
        </a:p>
        <a:p xmlns:a="http://schemas.openxmlformats.org/drawingml/2006/main">
          <a:pPr algn="ctr"/>
          <a:r>
            <a:rPr lang="ru-RU" sz="1800" b="1" dirty="0">
              <a:latin typeface="Times New Roman" pitchFamily="18" charset="0"/>
              <a:cs typeface="Times New Roman" pitchFamily="18" charset="0"/>
            </a:rPr>
            <a:t> налог </a:t>
          </a:r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26,0%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0.0114</cdr:x>
      <cdr:y>0.0375</cdr:y>
    </cdr:from>
    <cdr:to>
      <cdr:x>0.17054</cdr:x>
      <cdr:y>0.0875</cdr:y>
    </cdr:to>
    <cdr:sp macro="" textlink="">
      <cdr:nvSpPr>
        <cdr:cNvPr id="15" name="TextBox 14"/>
        <cdr:cNvSpPr txBox="1"/>
      </cdr:nvSpPr>
      <cdr:spPr>
        <a:xfrm xmlns:a="http://schemas.openxmlformats.org/drawingml/2006/main">
          <a:off x="101312" y="214314"/>
          <a:ext cx="1414461" cy="2857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0.29117</cdr:x>
      <cdr:y>0.04721</cdr:y>
    </cdr:from>
    <cdr:to>
      <cdr:x>0.54033</cdr:x>
      <cdr:y>0.11991</cdr:y>
    </cdr:to>
    <cdr:sp macro="" textlink="">
      <cdr:nvSpPr>
        <cdr:cNvPr id="16" name="TextBox 15"/>
        <cdr:cNvSpPr txBox="1"/>
      </cdr:nvSpPr>
      <cdr:spPr>
        <a:xfrm xmlns:a="http://schemas.openxmlformats.org/drawingml/2006/main">
          <a:off x="2587962" y="269792"/>
          <a:ext cx="2214573" cy="4155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marL="0" indent="0" algn="ctr"/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Госпошлина 2,8%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0.09051</cdr:x>
      <cdr:y>0.17765</cdr:y>
    </cdr:from>
    <cdr:to>
      <cdr:x>0.13776</cdr:x>
      <cdr:y>0.24226</cdr:y>
    </cdr:to>
    <cdr:sp macro="" textlink="">
      <cdr:nvSpPr>
        <cdr:cNvPr id="23" name="Прямая соединительная линия 22"/>
        <cdr:cNvSpPr/>
      </cdr:nvSpPr>
      <cdr:spPr>
        <a:xfrm xmlns:a="http://schemas.openxmlformats.org/drawingml/2006/main">
          <a:off x="827584" y="989872"/>
          <a:ext cx="432049" cy="36004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0.35598</cdr:x>
      <cdr:y>0.11021</cdr:y>
    </cdr:from>
    <cdr:to>
      <cdr:x>0.35825</cdr:x>
      <cdr:y>0.20349</cdr:y>
    </cdr:to>
    <cdr:sp macro="" textlink="">
      <cdr:nvSpPr>
        <cdr:cNvPr id="25" name="Прямая соединительная линия 24"/>
        <cdr:cNvSpPr/>
      </cdr:nvSpPr>
      <cdr:spPr>
        <a:xfrm xmlns:a="http://schemas.openxmlformats.org/drawingml/2006/main">
          <a:off x="3255080" y="614108"/>
          <a:ext cx="20776" cy="51978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0.29525</cdr:x>
      <cdr:y>0.69456</cdr:y>
    </cdr:from>
    <cdr:to>
      <cdr:x>0.49213</cdr:x>
      <cdr:y>0.7721</cdr:y>
    </cdr:to>
    <cdr:sp macro="" textlink="">
      <cdr:nvSpPr>
        <cdr:cNvPr id="27" name="Прямая соединительная линия 26"/>
        <cdr:cNvSpPr/>
      </cdr:nvSpPr>
      <cdr:spPr>
        <a:xfrm xmlns:a="http://schemas.openxmlformats.org/drawingml/2006/main">
          <a:off x="2699792" y="3870192"/>
          <a:ext cx="1800200" cy="432048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0.54991</cdr:x>
      <cdr:y>0.13888</cdr:y>
    </cdr:from>
    <cdr:to>
      <cdr:x>0.61025</cdr:x>
      <cdr:y>0.2625</cdr:y>
    </cdr:to>
    <cdr:sp macro="" textlink="">
      <cdr:nvSpPr>
        <cdr:cNvPr id="29" name="Прямая соединительная линия 28"/>
        <cdr:cNvSpPr/>
      </cdr:nvSpPr>
      <cdr:spPr>
        <a:xfrm xmlns:a="http://schemas.openxmlformats.org/drawingml/2006/main" flipH="1">
          <a:off x="5028376" y="773848"/>
          <a:ext cx="551735" cy="688845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0.10626</cdr:x>
      <cdr:y>0.66871</cdr:y>
    </cdr:from>
    <cdr:to>
      <cdr:x>0.16252</cdr:x>
      <cdr:y>0.74371</cdr:y>
    </cdr:to>
    <cdr:sp macro="" textlink="">
      <cdr:nvSpPr>
        <cdr:cNvPr id="33" name="Прямая соединительная линия 32"/>
        <cdr:cNvSpPr/>
      </cdr:nvSpPr>
      <cdr:spPr>
        <a:xfrm xmlns:a="http://schemas.openxmlformats.org/drawingml/2006/main" flipV="1">
          <a:off x="971600" y="3726176"/>
          <a:ext cx="514441" cy="417913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0.22438</cdr:x>
      <cdr:y>0.70748</cdr:y>
    </cdr:from>
    <cdr:to>
      <cdr:x>0.24013</cdr:x>
      <cdr:y>0.77209</cdr:y>
    </cdr:to>
    <cdr:sp macro="" textlink="">
      <cdr:nvSpPr>
        <cdr:cNvPr id="22" name="Прямая соединительная линия 21"/>
        <cdr:cNvSpPr/>
      </cdr:nvSpPr>
      <cdr:spPr>
        <a:xfrm xmlns:a="http://schemas.openxmlformats.org/drawingml/2006/main" flipV="1">
          <a:off x="2051720" y="3942199"/>
          <a:ext cx="144016" cy="360038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0.05962</cdr:x>
      <cdr:y>0.4375</cdr:y>
    </cdr:from>
    <cdr:to>
      <cdr:x>0.1625</cdr:x>
      <cdr:y>0.5975</cdr:y>
    </cdr:to>
    <cdr:sp macro="" textlink="">
      <cdr:nvSpPr>
        <cdr:cNvPr id="24" name="TextBox 23"/>
        <cdr:cNvSpPr txBox="1"/>
      </cdr:nvSpPr>
      <cdr:spPr>
        <a:xfrm xmlns:a="http://schemas.openxmlformats.org/drawingml/2006/main">
          <a:off x="529940" y="250033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0.0625</cdr:x>
      <cdr:y>0.48718</cdr:y>
    </cdr:from>
    <cdr:to>
      <cdr:x>0.16538</cdr:x>
      <cdr:y>0.64718</cdr:y>
    </cdr:to>
    <cdr:sp macro="" textlink="">
      <cdr:nvSpPr>
        <cdr:cNvPr id="26" name="TextBox 25"/>
        <cdr:cNvSpPr txBox="1"/>
      </cdr:nvSpPr>
      <cdr:spPr>
        <a:xfrm xmlns:a="http://schemas.openxmlformats.org/drawingml/2006/main">
          <a:off x="571472" y="2714644"/>
          <a:ext cx="940735" cy="8915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  <cdr:relSizeAnchor xmlns:cdr="http://schemas.openxmlformats.org/drawingml/2006/chartDrawing">
    <cdr:from>
      <cdr:x>0.11589</cdr:x>
      <cdr:y>0.4875</cdr:y>
    </cdr:from>
    <cdr:to>
      <cdr:x>0.21876</cdr:x>
      <cdr:y>0.635</cdr:y>
    </cdr:to>
    <cdr:sp macro="" textlink="">
      <cdr:nvSpPr>
        <cdr:cNvPr id="32" name="TextBox 31"/>
        <cdr:cNvSpPr txBox="1"/>
      </cdr:nvSpPr>
      <cdr:spPr>
        <a:xfrm xmlns:a="http://schemas.openxmlformats.org/drawingml/2006/main">
          <a:off x="1030006" y="2786082"/>
          <a:ext cx="914400" cy="8429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</cdr:x>
      <cdr:y>0.82609</cdr:y>
    </cdr:from>
    <cdr:to>
      <cdr:x>0.992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0" y="1357322"/>
          <a:ext cx="8858280" cy="2857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800" b="1" dirty="0">
            <a:solidFill>
              <a:schemeClr val="tx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0.672</cdr:x>
      <cdr:y>0.16</cdr:y>
    </cdr:from>
    <cdr:to>
      <cdr:x>0.728</cdr:x>
      <cdr:y>0.32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000760" y="285752"/>
          <a:ext cx="500066" cy="2857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2400" dirty="0">
            <a:solidFill>
              <a:schemeClr val="tx2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0.896</cdr:x>
      <cdr:y>0.16</cdr:y>
    </cdr:from>
    <cdr:to>
      <cdr:x>0.952</cdr:x>
      <cdr:y>0.36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8001024" y="285752"/>
          <a:ext cx="500066" cy="3571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2400" dirty="0">
            <a:solidFill>
              <a:schemeClr val="tx2">
                <a:lumMod val="50000"/>
              </a:schemeClr>
            </a:solidFill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0.74014</cdr:x>
      <cdr:y>0.2999</cdr:y>
    </cdr:from>
    <cdr:to>
      <cdr:x>0.875</cdr:x>
      <cdr:y>0.35443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075916" y="1692509"/>
          <a:ext cx="924876" cy="3077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0.89474</cdr:x>
      <cdr:y>0.42857</cdr:y>
    </cdr:from>
    <cdr:to>
      <cdr:x>1</cdr:x>
      <cdr:y>0.6306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8692879" y="2357454"/>
          <a:ext cx="1022657" cy="11113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0.43119</cdr:x>
      <cdr:y>0.08861</cdr:y>
    </cdr:from>
    <cdr:to>
      <cdr:x>0.54128</cdr:x>
      <cdr:y>0.16456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357586" y="500067"/>
          <a:ext cx="857222" cy="4286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600" dirty="0"/>
        </a:p>
      </cdr:txBody>
    </cdr:sp>
  </cdr:relSizeAnchor>
  <cdr:relSizeAnchor xmlns:cdr="http://schemas.openxmlformats.org/drawingml/2006/chartDrawing">
    <cdr:from>
      <cdr:x>0.26587</cdr:x>
      <cdr:y>0.72585</cdr:y>
    </cdr:from>
    <cdr:to>
      <cdr:x>0.46378</cdr:x>
      <cdr:y>0.8565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3015000" y="4050950"/>
          <a:ext cx="2244299" cy="7291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Ожидаемое исполнение</a:t>
          </a:r>
        </a:p>
        <a:p xmlns:a="http://schemas.openxmlformats.org/drawingml/2006/main">
          <a:pPr algn="ctr"/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2020</a:t>
          </a:r>
          <a:endParaRPr lang="ru-RU" sz="12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0.30275</cdr:x>
      <cdr:y>0.72152</cdr:y>
    </cdr:from>
    <cdr:to>
      <cdr:x>0.5625</cdr:x>
      <cdr:y>0.81013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2076274" y="4071966"/>
          <a:ext cx="1781378" cy="5000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endParaRPr lang="ru-RU" sz="1100" dirty="0"/>
        </a:p>
      </cdr:txBody>
    </cdr:sp>
  </cdr:relSizeAnchor>
  <cdr:relSizeAnchor xmlns:cdr="http://schemas.openxmlformats.org/drawingml/2006/chartDrawing">
    <cdr:from>
      <cdr:x>0.17713</cdr:x>
      <cdr:y>0.18666</cdr:y>
    </cdr:from>
    <cdr:to>
      <cdr:x>0.248</cdr:x>
      <cdr:y>0.24888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1619677" y="1080120"/>
          <a:ext cx="648035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421,3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0.55193</cdr:x>
      <cdr:y>0.08987</cdr:y>
    </cdr:from>
    <cdr:to>
      <cdr:x>0.68037</cdr:x>
      <cdr:y>0.1516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5046848" y="520016"/>
          <a:ext cx="1174455" cy="3571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600" dirty="0"/>
        </a:p>
      </cdr:txBody>
    </cdr:sp>
  </cdr:relSizeAnchor>
  <cdr:relSizeAnchor xmlns:cdr="http://schemas.openxmlformats.org/drawingml/2006/chartDrawing">
    <cdr:from>
      <cdr:x>0.45275</cdr:x>
      <cdr:y>0.07467</cdr:y>
    </cdr:from>
    <cdr:to>
      <cdr:x>0.53125</cdr:x>
      <cdr:y>0.1516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4139946" y="432049"/>
          <a:ext cx="717804" cy="4451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547,8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0.69841</cdr:x>
      <cdr:y>0.04464</cdr:y>
    </cdr:from>
    <cdr:to>
      <cdr:x>0.80502</cdr:x>
      <cdr:y>0.13391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7920000" y="225000"/>
          <a:ext cx="1208907" cy="4499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557,3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0.32292</cdr:x>
      <cdr:y>0.32912</cdr:y>
    </cdr:from>
    <cdr:to>
      <cdr:x>0.44792</cdr:x>
      <cdr:y>0.39241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2214578" y="1857388"/>
          <a:ext cx="857256" cy="3571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endParaRPr lang="ru-RU" sz="1100" dirty="0"/>
        </a:p>
      </cdr:txBody>
    </cdr:sp>
  </cdr:relSizeAnchor>
  <cdr:relSizeAnchor xmlns:cdr="http://schemas.openxmlformats.org/drawingml/2006/chartDrawing">
    <cdr:from>
      <cdr:x>0.33333</cdr:x>
      <cdr:y>0.22785</cdr:y>
    </cdr:from>
    <cdr:to>
      <cdr:x>0.4375</cdr:x>
      <cdr:y>0.29114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2286016" y="1285884"/>
          <a:ext cx="714403" cy="3571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endParaRPr lang="ru-RU" sz="1100" dirty="0"/>
        </a:p>
      </cdr:txBody>
    </cdr:sp>
  </cdr:relSizeAnchor>
  <cdr:relSizeAnchor xmlns:cdr="http://schemas.openxmlformats.org/drawingml/2006/chartDrawing">
    <cdr:from>
      <cdr:x>0.46875</cdr:x>
      <cdr:y>0.54431</cdr:y>
    </cdr:from>
    <cdr:to>
      <cdr:x>0.63333</cdr:x>
      <cdr:y>0.71899</cdr:y>
    </cdr:to>
    <cdr:sp macro="" textlink="">
      <cdr:nvSpPr>
        <cdr:cNvPr id="15" name="TextBox 14"/>
        <cdr:cNvSpPr txBox="1"/>
      </cdr:nvSpPr>
      <cdr:spPr>
        <a:xfrm xmlns:a="http://schemas.openxmlformats.org/drawingml/2006/main">
          <a:off x="3214710" y="3071834"/>
          <a:ext cx="1128714" cy="9858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0.44792</cdr:x>
      <cdr:y>0.31646</cdr:y>
    </cdr:from>
    <cdr:to>
      <cdr:x>0.58125</cdr:x>
      <cdr:y>0.36709</cdr:y>
    </cdr:to>
    <cdr:sp macro="" textlink="">
      <cdr:nvSpPr>
        <cdr:cNvPr id="16" name="TextBox 15"/>
        <cdr:cNvSpPr txBox="1"/>
      </cdr:nvSpPr>
      <cdr:spPr>
        <a:xfrm xmlns:a="http://schemas.openxmlformats.org/drawingml/2006/main">
          <a:off x="3071834" y="1785950"/>
          <a:ext cx="914400" cy="2857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0.53261</cdr:x>
      <cdr:y>0.19753</cdr:y>
    </cdr:from>
    <cdr:to>
      <cdr:x>0.59212</cdr:x>
      <cdr:y>0.24691</cdr:y>
    </cdr:to>
    <cdr:sp macro="" textlink="">
      <cdr:nvSpPr>
        <cdr:cNvPr id="17" name="TextBox 16"/>
        <cdr:cNvSpPr txBox="1"/>
      </cdr:nvSpPr>
      <cdr:spPr>
        <a:xfrm xmlns:a="http://schemas.openxmlformats.org/drawingml/2006/main">
          <a:off x="3500430" y="1143008"/>
          <a:ext cx="391136" cy="2857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0.52083</cdr:x>
      <cdr:y>0.18987</cdr:y>
    </cdr:from>
    <cdr:to>
      <cdr:x>0.65416</cdr:x>
      <cdr:y>0.24051</cdr:y>
    </cdr:to>
    <cdr:sp macro="" textlink="">
      <cdr:nvSpPr>
        <cdr:cNvPr id="18" name="TextBox 17"/>
        <cdr:cNvSpPr txBox="1"/>
      </cdr:nvSpPr>
      <cdr:spPr>
        <a:xfrm xmlns:a="http://schemas.openxmlformats.org/drawingml/2006/main">
          <a:off x="3571900" y="1071570"/>
          <a:ext cx="914384" cy="28579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0.53125</cdr:x>
      <cdr:y>0.46024</cdr:y>
    </cdr:from>
    <cdr:to>
      <cdr:x>0.67969</cdr:x>
      <cdr:y>0.52197</cdr:y>
    </cdr:to>
    <cdr:sp macro="" textlink="">
      <cdr:nvSpPr>
        <cdr:cNvPr id="20" name="TextBox 19"/>
        <cdr:cNvSpPr txBox="1"/>
      </cdr:nvSpPr>
      <cdr:spPr>
        <a:xfrm xmlns:a="http://schemas.openxmlformats.org/drawingml/2006/main">
          <a:off x="4857750" y="2663157"/>
          <a:ext cx="1357324" cy="3571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endParaRPr lang="ru-RU" sz="1100" dirty="0"/>
        </a:p>
      </cdr:txBody>
    </cdr:sp>
  </cdr:relSizeAnchor>
  <cdr:relSizeAnchor xmlns:cdr="http://schemas.openxmlformats.org/drawingml/2006/chartDrawing">
    <cdr:from>
      <cdr:x>0.52083</cdr:x>
      <cdr:y>0.32912</cdr:y>
    </cdr:from>
    <cdr:to>
      <cdr:x>0.66667</cdr:x>
      <cdr:y>0.37975</cdr:y>
    </cdr:to>
    <cdr:sp macro="" textlink="">
      <cdr:nvSpPr>
        <cdr:cNvPr id="21" name="TextBox 20"/>
        <cdr:cNvSpPr txBox="1"/>
      </cdr:nvSpPr>
      <cdr:spPr>
        <a:xfrm xmlns:a="http://schemas.openxmlformats.org/drawingml/2006/main">
          <a:off x="3571901" y="1857388"/>
          <a:ext cx="1000132" cy="2857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endParaRPr lang="ru-RU" sz="1100" dirty="0" smtClean="0"/>
        </a:p>
        <a:p xmlns:a="http://schemas.openxmlformats.org/drawingml/2006/main">
          <a:pPr algn="ctr"/>
          <a:endParaRPr lang="ru-RU" sz="1100" dirty="0"/>
        </a:p>
      </cdr:txBody>
    </cdr:sp>
  </cdr:relSizeAnchor>
  <cdr:relSizeAnchor xmlns:cdr="http://schemas.openxmlformats.org/drawingml/2006/chartDrawing">
    <cdr:from>
      <cdr:x>0.53125</cdr:x>
      <cdr:y>0.17722</cdr:y>
    </cdr:from>
    <cdr:to>
      <cdr:x>0.65625</cdr:x>
      <cdr:y>0.24051</cdr:y>
    </cdr:to>
    <cdr:sp macro="" textlink="">
      <cdr:nvSpPr>
        <cdr:cNvPr id="23" name="TextBox 22"/>
        <cdr:cNvSpPr txBox="1"/>
      </cdr:nvSpPr>
      <cdr:spPr>
        <a:xfrm xmlns:a="http://schemas.openxmlformats.org/drawingml/2006/main">
          <a:off x="3643339" y="1000132"/>
          <a:ext cx="857256" cy="3572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endParaRPr lang="ru-RU" sz="1100" dirty="0" smtClean="0"/>
        </a:p>
        <a:p xmlns:a="http://schemas.openxmlformats.org/drawingml/2006/main">
          <a:pPr algn="ctr"/>
          <a:endParaRPr lang="ru-RU" sz="1100" dirty="0"/>
        </a:p>
      </cdr:txBody>
    </cdr:sp>
  </cdr:relSizeAnchor>
  <cdr:relSizeAnchor xmlns:cdr="http://schemas.openxmlformats.org/drawingml/2006/chartDrawing">
    <cdr:from>
      <cdr:x>0.72656</cdr:x>
      <cdr:y>0.4232</cdr:y>
    </cdr:from>
    <cdr:to>
      <cdr:x>0.8724</cdr:x>
      <cdr:y>0.49915</cdr:y>
    </cdr:to>
    <cdr:sp macro="" textlink="">
      <cdr:nvSpPr>
        <cdr:cNvPr id="24" name="TextBox 23"/>
        <cdr:cNvSpPr txBox="1"/>
      </cdr:nvSpPr>
      <cdr:spPr>
        <a:xfrm xmlns:a="http://schemas.openxmlformats.org/drawingml/2006/main">
          <a:off x="6643702" y="2448842"/>
          <a:ext cx="1333560" cy="4394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endParaRPr lang="ru-RU" sz="1100" dirty="0"/>
        </a:p>
      </cdr:txBody>
    </cdr:sp>
  </cdr:relSizeAnchor>
  <cdr:relSizeAnchor xmlns:cdr="http://schemas.openxmlformats.org/drawingml/2006/chartDrawing">
    <cdr:from>
      <cdr:x>0.6875</cdr:x>
      <cdr:y>0.43038</cdr:y>
    </cdr:from>
    <cdr:to>
      <cdr:x>0.86458</cdr:x>
      <cdr:y>0.48101</cdr:y>
    </cdr:to>
    <cdr:sp macro="" textlink="">
      <cdr:nvSpPr>
        <cdr:cNvPr id="25" name="TextBox 24"/>
        <cdr:cNvSpPr txBox="1"/>
      </cdr:nvSpPr>
      <cdr:spPr>
        <a:xfrm xmlns:a="http://schemas.openxmlformats.org/drawingml/2006/main">
          <a:off x="4714908" y="2428892"/>
          <a:ext cx="1214447" cy="2857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endParaRPr lang="ru-RU" dirty="0"/>
        </a:p>
        <a:p xmlns:a="http://schemas.openxmlformats.org/drawingml/2006/main">
          <a:pPr algn="ctr"/>
          <a:endParaRPr lang="ru-RU" sz="1100" dirty="0" smtClean="0"/>
        </a:p>
        <a:p xmlns:a="http://schemas.openxmlformats.org/drawingml/2006/main">
          <a:pPr algn="ctr"/>
          <a:endParaRPr lang="ru-RU" sz="1100" dirty="0" smtClean="0"/>
        </a:p>
        <a:p xmlns:a="http://schemas.openxmlformats.org/drawingml/2006/main">
          <a:pPr algn="ctr"/>
          <a:endParaRPr lang="ru-RU" sz="1100" dirty="0"/>
        </a:p>
      </cdr:txBody>
    </cdr:sp>
  </cdr:relSizeAnchor>
  <cdr:relSizeAnchor xmlns:cdr="http://schemas.openxmlformats.org/drawingml/2006/chartDrawing">
    <cdr:from>
      <cdr:x>0.69792</cdr:x>
      <cdr:y>0.36709</cdr:y>
    </cdr:from>
    <cdr:to>
      <cdr:x>0.85417</cdr:x>
      <cdr:y>0.41772</cdr:y>
    </cdr:to>
    <cdr:sp macro="" textlink="">
      <cdr:nvSpPr>
        <cdr:cNvPr id="26" name="TextBox 25"/>
        <cdr:cNvSpPr txBox="1"/>
      </cdr:nvSpPr>
      <cdr:spPr>
        <a:xfrm xmlns:a="http://schemas.openxmlformats.org/drawingml/2006/main">
          <a:off x="4786347" y="2071702"/>
          <a:ext cx="1071570" cy="2857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endParaRPr lang="ru-RU" sz="1100" dirty="0" smtClean="0"/>
        </a:p>
        <a:p xmlns:a="http://schemas.openxmlformats.org/drawingml/2006/main">
          <a:pPr algn="ctr"/>
          <a:endParaRPr lang="ru-RU" sz="1100" dirty="0"/>
        </a:p>
      </cdr:txBody>
    </cdr:sp>
  </cdr:relSizeAnchor>
  <cdr:relSizeAnchor xmlns:cdr="http://schemas.openxmlformats.org/drawingml/2006/chartDrawing">
    <cdr:from>
      <cdr:x>0.85417</cdr:x>
      <cdr:y>0.05063</cdr:y>
    </cdr:from>
    <cdr:to>
      <cdr:x>0.9875</cdr:x>
      <cdr:y>0.21266</cdr:y>
    </cdr:to>
    <cdr:sp macro="" textlink="">
      <cdr:nvSpPr>
        <cdr:cNvPr id="27" name="TextBox 26"/>
        <cdr:cNvSpPr txBox="1"/>
      </cdr:nvSpPr>
      <cdr:spPr>
        <a:xfrm xmlns:a="http://schemas.openxmlformats.org/drawingml/2006/main">
          <a:off x="5857916" y="28575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0.57875</cdr:x>
      <cdr:y>0.43555</cdr:y>
    </cdr:from>
    <cdr:to>
      <cdr:x>0.68112</cdr:x>
      <cdr:y>0.48493</cdr:y>
    </cdr:to>
    <cdr:sp macro="" textlink="">
      <cdr:nvSpPr>
        <cdr:cNvPr id="29" name="TextBox 28"/>
        <cdr:cNvSpPr txBox="1"/>
      </cdr:nvSpPr>
      <cdr:spPr>
        <a:xfrm xmlns:a="http://schemas.openxmlformats.org/drawingml/2006/main">
          <a:off x="5292090" y="2520280"/>
          <a:ext cx="936071" cy="2857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endParaRPr lang="ru-RU" sz="1600" b="1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0.22299</cdr:x>
      <cdr:y>0.1</cdr:y>
    </cdr:from>
    <cdr:to>
      <cdr:x>0.34305</cdr:x>
      <cdr:y>0.175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857388" y="571504"/>
          <a:ext cx="1000132" cy="4286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800" dirty="0"/>
        </a:p>
      </cdr:txBody>
    </cdr:sp>
  </cdr:relSizeAnchor>
  <cdr:relSizeAnchor xmlns:cdr="http://schemas.openxmlformats.org/drawingml/2006/chartDrawing">
    <cdr:from>
      <cdr:x>0.56604</cdr:x>
      <cdr:y>0.0125</cdr:y>
    </cdr:from>
    <cdr:to>
      <cdr:x>0.69469</cdr:x>
      <cdr:y>0.0875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714908" y="71438"/>
          <a:ext cx="1071570" cy="4286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0.66896</cdr:x>
      <cdr:y>0.05</cdr:y>
    </cdr:from>
    <cdr:to>
      <cdr:x>0.77873</cdr:x>
      <cdr:y>0.21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5572164" y="28575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0.58319</cdr:x>
      <cdr:y>0.0125</cdr:y>
    </cdr:from>
    <cdr:to>
      <cdr:x>0.69469</cdr:x>
      <cdr:y>0.0875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857784" y="71438"/>
          <a:ext cx="928694" cy="4286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0.84906</cdr:x>
      <cdr:y>0.05</cdr:y>
    </cdr:from>
    <cdr:to>
      <cdr:x>0.95884</cdr:x>
      <cdr:y>0.21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7072362" y="28575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0.89022</cdr:x>
      <cdr:y>0.2375</cdr:y>
    </cdr:from>
    <cdr:to>
      <cdr:x>1</cdr:x>
      <cdr:y>0.3975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8001056" y="135732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600" dirty="0"/>
        </a:p>
      </cdr:txBody>
    </cdr:sp>
  </cdr:relSizeAnchor>
  <cdr:relSizeAnchor xmlns:cdr="http://schemas.openxmlformats.org/drawingml/2006/chartDrawing">
    <cdr:from>
      <cdr:x>0.88336</cdr:x>
      <cdr:y>0.6</cdr:y>
    </cdr:from>
    <cdr:to>
      <cdr:x>1</cdr:x>
      <cdr:y>0.725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7429552" y="3429024"/>
          <a:ext cx="979902" cy="7143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800" dirty="0"/>
        </a:p>
      </cdr:txBody>
    </cdr:sp>
  </cdr:relSizeAnchor>
  <cdr:relSizeAnchor xmlns:cdr="http://schemas.openxmlformats.org/drawingml/2006/chartDrawing">
    <cdr:from>
      <cdr:x>0.04822</cdr:x>
      <cdr:y>0.14458</cdr:y>
    </cdr:from>
    <cdr:to>
      <cdr:x>0.27663</cdr:x>
      <cdr:y>0.28916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428596" y="857280"/>
          <a:ext cx="2030171" cy="8572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600" b="1" i="1" dirty="0"/>
        </a:p>
      </cdr:txBody>
    </cdr:sp>
  </cdr:relSizeAnchor>
  <cdr:relSizeAnchor xmlns:cdr="http://schemas.openxmlformats.org/drawingml/2006/chartDrawing">
    <cdr:from>
      <cdr:x>0.04355</cdr:x>
      <cdr:y>0.75</cdr:y>
    </cdr:from>
    <cdr:to>
      <cdr:x>0.25252</cdr:x>
      <cdr:y>1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387065" y="4447016"/>
          <a:ext cx="1857388" cy="14823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800" b="1" i="1" dirty="0"/>
        </a:p>
      </cdr:txBody>
    </cdr:sp>
  </cdr:relSizeAnchor>
  <cdr:relSizeAnchor xmlns:cdr="http://schemas.openxmlformats.org/drawingml/2006/chartDrawing">
    <cdr:from>
      <cdr:x>0.3376</cdr:x>
      <cdr:y>0.84809</cdr:y>
    </cdr:from>
    <cdr:to>
      <cdr:x>0.65909</cdr:x>
      <cdr:y>0.95652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4116000" y="4930312"/>
          <a:ext cx="3919606" cy="6303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Доходы от использования имущества 60,1%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0.01607</cdr:x>
      <cdr:y>0.66552</cdr:y>
    </cdr:from>
    <cdr:to>
      <cdr:x>0.2668</cdr:x>
      <cdr:y>0.80179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138790" y="3868506"/>
          <a:ext cx="2165465" cy="7920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Плата за </a:t>
          </a:r>
        </a:p>
        <a:p xmlns:a="http://schemas.openxmlformats.org/drawingml/2006/main">
          <a:pPr algn="ctr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негативное</a:t>
          </a:r>
        </a:p>
        <a:p xmlns:a="http://schemas.openxmlformats.org/drawingml/2006/main">
          <a:pPr algn="ctr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 воздействие 1,1%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</cdr:x>
      <cdr:y>0.10844</cdr:y>
    </cdr:from>
    <cdr:to>
      <cdr:x>0.22841</cdr:x>
      <cdr:y>0.28433</cdr:y>
    </cdr:to>
    <cdr:sp macro="" textlink="">
      <cdr:nvSpPr>
        <cdr:cNvPr id="14" name="TextBox 13"/>
        <cdr:cNvSpPr txBox="1"/>
      </cdr:nvSpPr>
      <cdr:spPr>
        <a:xfrm xmlns:a="http://schemas.openxmlformats.org/drawingml/2006/main">
          <a:off x="-214346" y="642966"/>
          <a:ext cx="2030143" cy="10429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Доходы от </a:t>
          </a:r>
        </a:p>
        <a:p xmlns:a="http://schemas.openxmlformats.org/drawingml/2006/main">
          <a:pPr algn="ctr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продажи материальных и </a:t>
          </a:r>
        </a:p>
        <a:p xmlns:a="http://schemas.openxmlformats.org/drawingml/2006/main">
          <a:pPr algn="ctr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нематериальных</a:t>
          </a:r>
        </a:p>
        <a:p xmlns:a="http://schemas.openxmlformats.org/drawingml/2006/main">
          <a:pPr algn="ctr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активов 32,8%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0.0114</cdr:x>
      <cdr:y>0.0375</cdr:y>
    </cdr:from>
    <cdr:to>
      <cdr:x>0.17054</cdr:x>
      <cdr:y>0.0875</cdr:y>
    </cdr:to>
    <cdr:sp macro="" textlink="">
      <cdr:nvSpPr>
        <cdr:cNvPr id="15" name="TextBox 14"/>
        <cdr:cNvSpPr txBox="1"/>
      </cdr:nvSpPr>
      <cdr:spPr>
        <a:xfrm xmlns:a="http://schemas.openxmlformats.org/drawingml/2006/main">
          <a:off x="101312" y="214314"/>
          <a:ext cx="1414461" cy="2857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0.43356</cdr:x>
      <cdr:y>0.06183</cdr:y>
    </cdr:from>
    <cdr:to>
      <cdr:x>0.7073</cdr:x>
      <cdr:y>0.23299</cdr:y>
    </cdr:to>
    <cdr:sp macro="" textlink="">
      <cdr:nvSpPr>
        <cdr:cNvPr id="16" name="TextBox 15"/>
        <cdr:cNvSpPr txBox="1"/>
      </cdr:nvSpPr>
      <cdr:spPr>
        <a:xfrm xmlns:a="http://schemas.openxmlformats.org/drawingml/2006/main">
          <a:off x="5286000" y="359425"/>
          <a:ext cx="3337402" cy="9950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marL="0" indent="0" algn="ctr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Штрафы,</a:t>
          </a:r>
        </a:p>
        <a:p xmlns:a="http://schemas.openxmlformats.org/drawingml/2006/main">
          <a:pPr marL="0" indent="0" algn="ctr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санкции 2,5%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0.18486</cdr:x>
      <cdr:y>0.22892</cdr:y>
    </cdr:from>
    <cdr:to>
      <cdr:x>0.24112</cdr:x>
      <cdr:y>0.27711</cdr:y>
    </cdr:to>
    <cdr:sp macro="" textlink="">
      <cdr:nvSpPr>
        <cdr:cNvPr id="25" name="Прямая соединительная линия 24"/>
        <cdr:cNvSpPr/>
      </cdr:nvSpPr>
      <cdr:spPr>
        <a:xfrm xmlns:a="http://schemas.openxmlformats.org/drawingml/2006/main">
          <a:off x="1643064" y="1357348"/>
          <a:ext cx="500044" cy="28575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0.18343</cdr:x>
      <cdr:y>0.65314</cdr:y>
    </cdr:from>
    <cdr:to>
      <cdr:x>0.23849</cdr:x>
      <cdr:y>0.70269</cdr:y>
    </cdr:to>
    <cdr:sp macro="" textlink="">
      <cdr:nvSpPr>
        <cdr:cNvPr id="27" name="Прямая соединительная линия 26"/>
        <cdr:cNvSpPr/>
      </cdr:nvSpPr>
      <cdr:spPr>
        <a:xfrm xmlns:a="http://schemas.openxmlformats.org/drawingml/2006/main" flipV="1">
          <a:off x="1584176" y="3796498"/>
          <a:ext cx="475533" cy="288032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0.41511</cdr:x>
      <cdr:y>0.68675</cdr:y>
    </cdr:from>
    <cdr:to>
      <cdr:x>0.49027</cdr:x>
      <cdr:y>0.84035</cdr:y>
    </cdr:to>
    <cdr:sp macro="" textlink="">
      <cdr:nvSpPr>
        <cdr:cNvPr id="29" name="Прямая соединительная линия 28"/>
        <cdr:cNvSpPr/>
      </cdr:nvSpPr>
      <cdr:spPr>
        <a:xfrm xmlns:a="http://schemas.openxmlformats.org/drawingml/2006/main" flipH="1">
          <a:off x="5061000" y="3992370"/>
          <a:ext cx="916372" cy="892942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0.35851</cdr:x>
      <cdr:y>0.17</cdr:y>
    </cdr:from>
    <cdr:to>
      <cdr:x>0.51693</cdr:x>
      <cdr:y>0.23194</cdr:y>
    </cdr:to>
    <cdr:sp macro="" textlink="">
      <cdr:nvSpPr>
        <cdr:cNvPr id="33" name="Прямая соединительная линия 32"/>
        <cdr:cNvSpPr/>
      </cdr:nvSpPr>
      <cdr:spPr>
        <a:xfrm xmlns:a="http://schemas.openxmlformats.org/drawingml/2006/main" flipV="1">
          <a:off x="3096344" y="988186"/>
          <a:ext cx="1368153" cy="36004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0.13663</cdr:x>
      <cdr:y>0.86747</cdr:y>
    </cdr:from>
    <cdr:to>
      <cdr:x>0.36168</cdr:x>
      <cdr:y>0.95181</cdr:y>
    </cdr:to>
    <cdr:sp macro="" textlink="">
      <cdr:nvSpPr>
        <cdr:cNvPr id="21" name="TextBox 20"/>
        <cdr:cNvSpPr txBox="1"/>
      </cdr:nvSpPr>
      <cdr:spPr>
        <a:xfrm xmlns:a="http://schemas.openxmlformats.org/drawingml/2006/main">
          <a:off x="1214414" y="5143560"/>
          <a:ext cx="2000264" cy="5000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0.3335</cdr:x>
      <cdr:y>0.15762</cdr:y>
    </cdr:from>
    <cdr:to>
      <cdr:x>0.34184</cdr:x>
      <cdr:y>0.23194</cdr:y>
    </cdr:to>
    <cdr:sp macro="" textlink="">
      <cdr:nvSpPr>
        <cdr:cNvPr id="22" name="Прямая соединительная линия 21"/>
        <cdr:cNvSpPr/>
      </cdr:nvSpPr>
      <cdr:spPr>
        <a:xfrm xmlns:a="http://schemas.openxmlformats.org/drawingml/2006/main" flipV="1">
          <a:off x="2880319" y="916178"/>
          <a:ext cx="72009" cy="432048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 cap="flat" cmpd="sng" algn="ctr">
          <a:solidFill>
            <a:sysClr val="windowText" lastClr="000000">
              <a:shade val="95000"/>
              <a:satMod val="105000"/>
            </a:sysClr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Century Gothic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Century Gothic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Century Gothic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Century Gothic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Century Gothic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Century Gothic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Century Gothic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Century Gothic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Century Gothic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0.19365</cdr:x>
      <cdr:y>0.05409</cdr:y>
    </cdr:from>
    <cdr:to>
      <cdr:x>0.49907</cdr:x>
      <cdr:y>0.21513</cdr:y>
    </cdr:to>
    <cdr:sp macro="" textlink="">
      <cdr:nvSpPr>
        <cdr:cNvPr id="23" name="TextBox 22"/>
        <cdr:cNvSpPr txBox="1"/>
      </cdr:nvSpPr>
      <cdr:spPr>
        <a:xfrm xmlns:a="http://schemas.openxmlformats.org/drawingml/2006/main">
          <a:off x="2361000" y="314425"/>
          <a:ext cx="3723681" cy="9361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Доходы от оказания платных услуг (работ) и компенсации затрат государства 0,3%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0.95081</cdr:x>
      <cdr:y>0.85875</cdr:y>
    </cdr:from>
    <cdr:to>
      <cdr:x>1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792616" y="2782662"/>
          <a:ext cx="247944" cy="45769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800" b="1" dirty="0">
            <a:solidFill>
              <a:schemeClr val="tx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0.672</cdr:x>
      <cdr:y>0.16</cdr:y>
    </cdr:from>
    <cdr:to>
      <cdr:x>0.728</cdr:x>
      <cdr:y>0.32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000760" y="285752"/>
          <a:ext cx="500066" cy="2857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2400" dirty="0">
            <a:solidFill>
              <a:schemeClr val="tx2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0.896</cdr:x>
      <cdr:y>0.16</cdr:y>
    </cdr:from>
    <cdr:to>
      <cdr:x>0.952</cdr:x>
      <cdr:y>0.36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8001024" y="285752"/>
          <a:ext cx="500066" cy="3571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2400" dirty="0">
            <a:solidFill>
              <a:schemeClr val="tx2">
                <a:lumMod val="50000"/>
              </a:schemeClr>
            </a:solidFill>
          </a:endParaRP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</cdr:x>
      <cdr:y>0.67532</cdr:y>
    </cdr:from>
    <cdr:to>
      <cdr:x>0.98437</cdr:x>
      <cdr:y>0.98701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3744416"/>
          <a:ext cx="4571429" cy="1728192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761E27-72FF-49AB-BC5E-6CBDBC700FA9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5F23D4-C405-44DA-AAAC-42382862B3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1804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43368-2591-4BAF-B7A5-A0EF120E2556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59829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43368-2591-4BAF-B7A5-A0EF120E2556}" type="slidenum">
              <a:rPr lang="ru-RU" smtClean="0"/>
              <a:pPr/>
              <a:t>42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310532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5F23D4-C405-44DA-AAAC-42382862B3B9}" type="slidenum">
              <a:rPr lang="ru-RU" smtClean="0"/>
              <a:pPr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461996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43368-2591-4BAF-B7A5-A0EF120E2556}" type="slidenum">
              <a:rPr lang="ru-RU" smtClean="0">
                <a:solidFill>
                  <a:prstClr val="black"/>
                </a:solidFill>
              </a:rPr>
              <a:pPr/>
              <a:t>49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134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43368-2591-4BAF-B7A5-A0EF120E2556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6395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43368-2591-4BAF-B7A5-A0EF120E2556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17583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43368-2591-4BAF-B7A5-A0EF120E2556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48724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43368-2591-4BAF-B7A5-A0EF120E2556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67953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43368-2591-4BAF-B7A5-A0EF120E2556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9211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43368-2591-4BAF-B7A5-A0EF120E2556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97966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987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43368-2591-4BAF-B7A5-A0EF120E2556}" type="slidenum">
              <a:rPr lang="ru-RU" smtClean="0"/>
              <a:pPr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106581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305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43368-2591-4BAF-B7A5-A0EF120E2556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3359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8929FC4-113A-4F52-964A-B0FCDC5131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4510F087-D5EF-4BAF-A9BC-A533BFE27B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2075B40-1580-46AE-8B52-03FCC592F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F96C-8259-4C6E-9537-7A3459B8F19D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E561159-8E6A-49CD-88EA-ADE567FB0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7E768B6-B4D4-4D05-9647-1EFD5DAEE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6F7DA-FEC8-41FA-8C28-1CEDC114BC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75125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C1305C4-9222-4B89-90D1-42C1D7F96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930CDAB-447E-4F7E-B644-4DEAE8405E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91DC4876-DC13-4D0A-B475-3C8F165A4C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8DFBC3BA-A162-4772-8002-882DE46F2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F96C-8259-4C6E-9537-7A3459B8F19D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C7211457-E8E6-4D3D-B741-6A4384D97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BEF32CF4-2F0B-4294-9FD9-031C318F6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6F7DA-FEC8-41FA-8C28-1CEDC114BC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33207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969F0FF-6BB8-40AE-A743-B80F333F3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4A39E51-F741-422B-8304-98C11F406E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2CDC2EFB-9ABF-4F79-89F7-EBD729DE01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E563E081-A5CF-496C-A4F1-EAC2BE4047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A5E3F270-6F0E-4D0F-972E-594075DC0F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6C06222C-3407-4696-B6ED-239742DA8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F96C-8259-4C6E-9537-7A3459B8F19D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18A43130-33CC-406B-BA77-69427520F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2EEE362D-1469-4D43-A214-5D7C59C13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6F7DA-FEC8-41FA-8C28-1CEDC114BC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965506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C63E939-2A62-4F1F-BC30-BA7EB933B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AF29FBF9-8DC1-4D31-AE5C-C5D57F7FC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F96C-8259-4C6E-9537-7A3459B8F19D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CDDCDF1F-A307-4A7D-9086-4B8D597DC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7E3B9F58-B9D2-4BC0-AA97-F79EA30F2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6F7DA-FEC8-41FA-8C28-1CEDC114BC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00553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ACBD78B4-CBD5-4B9C-9A83-9694EE2FF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F96C-8259-4C6E-9537-7A3459B8F19D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0B31544B-9E86-40AE-9C19-B296A066E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06C4CB79-8306-40FB-A1EA-690991B65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6F7DA-FEC8-41FA-8C28-1CEDC114BC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270430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367D84D-F2A3-4C73-94CD-CE88C0095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233B9B7-8F63-4182-9B8B-B60A2A3136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3E4D5058-FDEE-4D97-A581-F1D92254E3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04F9596D-B68E-4A37-8B3F-62926A211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F96C-8259-4C6E-9537-7A3459B8F19D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4A6C94D8-A5AF-47F9-A394-2D3EE6537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93D231BC-5FF7-46CF-8C2D-59D28C1B4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6F7DA-FEC8-41FA-8C28-1CEDC114BC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940602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7563BAF-5E7D-49BC-84BF-CE9FF52A0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31185D7D-48D7-4E77-9D45-814AB984D3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98C60F91-3750-4CB2-8225-A706005818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90AD629B-59CE-4BE7-A560-1E4F9656E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F96C-8259-4C6E-9537-7A3459B8F19D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BAE882F0-A152-4CF6-A3F2-84DD82000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C01A659C-809B-4B94-9A65-A23B4B77D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6F7DA-FEC8-41FA-8C28-1CEDC114BC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466692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3EB5E43-0C07-4AE2-9FB2-C6F58BB62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BBC0B98E-5688-4FA4-89C0-9596782BF3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D31A1AA-1A08-4E9C-BB50-EE3C87C15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F96C-8259-4C6E-9537-7A3459B8F19D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1B970C0-D747-4091-98BD-0D471D6B5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E347AEE-F09C-44A7-B2EB-E514EFBAF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6F7DA-FEC8-41FA-8C28-1CEDC114BC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510814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465FDA6D-DDA5-4745-A415-606736F44F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64383B58-EBCB-4047-A077-B5D1D65CBE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A83017C-F4C1-4F5A-BE18-66000B8B2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F96C-8259-4C6E-9537-7A3459B8F19D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40E1B77-0A2E-49A3-A752-02D6D02F9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6B724BC-A40E-4168-8774-51D6439FA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6F7DA-FEC8-41FA-8C28-1CEDC114BC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230115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ользовательский макет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5942356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04756F5F-238C-4EA5-953D-83BC7A40E2A5}"/>
              </a:ext>
            </a:extLst>
          </p:cNvPr>
          <p:cNvSpPr/>
          <p:nvPr userDrawn="1"/>
        </p:nvSpPr>
        <p:spPr>
          <a:xfrm>
            <a:off x="0" y="1674000"/>
            <a:ext cx="12192000" cy="135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4A24F890-6633-4AD3-9C24-3D0B92AF4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E2BC0BA3-1E1F-4BDD-8E19-DB8F68551C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3294063"/>
            <a:ext cx="10515600" cy="2970212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None/>
              <a:defRPr>
                <a:solidFill>
                  <a:schemeClr val="accent1"/>
                </a:solidFill>
              </a:defRPr>
            </a:lvl3pPr>
            <a:lvl4pPr marL="1371600" indent="0">
              <a:buNone/>
              <a:defRPr>
                <a:solidFill>
                  <a:schemeClr val="accent1"/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xmlns="" id="{4560B685-5836-4067-85B7-2D3D4F5E09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1989141"/>
            <a:ext cx="10515600" cy="80962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3784705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1270321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CA75B666-56EB-4BC3-A2DA-3F26BD5CBF9B}"/>
              </a:ext>
            </a:extLst>
          </p:cNvPr>
          <p:cNvSpPr/>
          <p:nvPr userDrawn="1"/>
        </p:nvSpPr>
        <p:spPr>
          <a:xfrm>
            <a:off x="8031000" y="447747"/>
            <a:ext cx="3735000" cy="5962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xmlns="" id="{848B91CB-D8C9-4DA9-8CED-26CE57EE34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98503" y="3654002"/>
            <a:ext cx="6525000" cy="260999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7B65CF81-B173-4646-A374-B2745ECC3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501" y="594001"/>
            <a:ext cx="6525000" cy="855000"/>
          </a:xfrm>
        </p:spPr>
        <p:txBody>
          <a:bodyPr>
            <a:norm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xmlns="" id="{71819EB9-C582-4395-9B13-E428103A36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98501" y="1764001"/>
            <a:ext cx="6525000" cy="168556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552628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24B881EB-1784-473B-8081-FDC8508B7613}"/>
              </a:ext>
            </a:extLst>
          </p:cNvPr>
          <p:cNvSpPr/>
          <p:nvPr userDrawn="1"/>
        </p:nvSpPr>
        <p:spPr>
          <a:xfrm>
            <a:off x="0" y="0"/>
            <a:ext cx="12192000" cy="9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B119E31C-4778-49B4-88E9-494EF71DCCA4}"/>
              </a:ext>
            </a:extLst>
          </p:cNvPr>
          <p:cNvSpPr/>
          <p:nvPr userDrawn="1"/>
        </p:nvSpPr>
        <p:spPr>
          <a:xfrm>
            <a:off x="0" y="6759000"/>
            <a:ext cx="12192000" cy="9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/>
              </a:solidFill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xmlns="" id="{AB8690DA-5449-464D-80A9-DCC9C148D31F}"/>
              </a:ext>
            </a:extLst>
          </p:cNvPr>
          <p:cNvGrpSpPr/>
          <p:nvPr userDrawn="1"/>
        </p:nvGrpSpPr>
        <p:grpSpPr>
          <a:xfrm>
            <a:off x="9347253" y="37980"/>
            <a:ext cx="2844751" cy="286020"/>
            <a:chOff x="9347250" y="37980"/>
            <a:chExt cx="2844750" cy="286020"/>
          </a:xfrm>
          <a:solidFill>
            <a:schemeClr val="accent2"/>
          </a:solidFill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xmlns="" id="{315118C4-713A-4AB9-B08B-BD62864C2E6A}"/>
                </a:ext>
              </a:extLst>
            </p:cNvPr>
            <p:cNvSpPr/>
            <p:nvPr userDrawn="1"/>
          </p:nvSpPr>
          <p:spPr>
            <a:xfrm>
              <a:off x="9651000" y="49500"/>
              <a:ext cx="2541000" cy="27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1"/>
                </a:solidFill>
              </a:endParaRPr>
            </a:p>
          </p:txBody>
        </p:sp>
        <p:sp>
          <p:nvSpPr>
            <p:cNvPr id="13" name="Блок-схема: объединение 12">
              <a:extLst>
                <a:ext uri="{FF2B5EF4-FFF2-40B4-BE49-F238E27FC236}">
                  <a16:creationId xmlns:a16="http://schemas.microsoft.com/office/drawing/2014/main" xmlns="" id="{A0898C5B-FFF0-4624-824E-84E4C17CBB18}"/>
                </a:ext>
              </a:extLst>
            </p:cNvPr>
            <p:cNvSpPr/>
            <p:nvPr userDrawn="1"/>
          </p:nvSpPr>
          <p:spPr>
            <a:xfrm>
              <a:off x="9347250" y="37980"/>
              <a:ext cx="607500" cy="274500"/>
            </a:xfrm>
            <a:prstGeom prst="flowChartMerg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accent1"/>
                </a:solidFill>
              </a:endParaRPr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7BCAD506-BA00-4E33-B68C-E5911E34BEAB}"/>
              </a:ext>
            </a:extLst>
          </p:cNvPr>
          <p:cNvGrpSpPr/>
          <p:nvPr userDrawn="1"/>
        </p:nvGrpSpPr>
        <p:grpSpPr>
          <a:xfrm>
            <a:off x="-35248" y="6583500"/>
            <a:ext cx="2844751" cy="274500"/>
            <a:chOff x="-35250" y="6583500"/>
            <a:chExt cx="2844750" cy="274500"/>
          </a:xfrm>
          <a:solidFill>
            <a:schemeClr val="accent2"/>
          </a:solidFill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xmlns="" id="{501341E1-EFB0-48B5-8780-45599BABAF41}"/>
                </a:ext>
              </a:extLst>
            </p:cNvPr>
            <p:cNvSpPr/>
            <p:nvPr userDrawn="1"/>
          </p:nvSpPr>
          <p:spPr>
            <a:xfrm>
              <a:off x="-35250" y="6583500"/>
              <a:ext cx="2541000" cy="27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1"/>
                </a:solidFill>
              </a:endParaRPr>
            </a:p>
          </p:txBody>
        </p:sp>
        <p:sp>
          <p:nvSpPr>
            <p:cNvPr id="16" name="Блок-схема: объединение 15">
              <a:extLst>
                <a:ext uri="{FF2B5EF4-FFF2-40B4-BE49-F238E27FC236}">
                  <a16:creationId xmlns:a16="http://schemas.microsoft.com/office/drawing/2014/main" xmlns="" id="{DE8C835F-D205-4D6A-8A82-F0DFE38F02AB}"/>
                </a:ext>
              </a:extLst>
            </p:cNvPr>
            <p:cNvSpPr/>
            <p:nvPr userDrawn="1"/>
          </p:nvSpPr>
          <p:spPr>
            <a:xfrm rot="10800000">
              <a:off x="2202000" y="6583500"/>
              <a:ext cx="607500" cy="274500"/>
            </a:xfrm>
            <a:prstGeom prst="flowChartMerg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984338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3721462-A9E1-4536-9F2D-B2F8F2185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2" y="365126"/>
            <a:ext cx="5257801" cy="1325563"/>
          </a:xfrm>
        </p:spPr>
        <p:txBody>
          <a:bodyPr/>
          <a:lstStyle>
            <a:lvl1pPr>
              <a:defRPr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A18D8509-D379-49B3-A4FE-EDBEE06417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0FB3E60-2F82-4C12-95B3-7ACC1B0E5862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1D1B458C-BFE5-4FED-890B-A3C81CBD9E00}"/>
              </a:ext>
            </a:extLst>
          </p:cNvPr>
          <p:cNvSpPr/>
          <p:nvPr userDrawn="1"/>
        </p:nvSpPr>
        <p:spPr>
          <a:xfrm>
            <a:off x="0" y="0"/>
            <a:ext cx="12192000" cy="9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474EC097-BE1E-47C5-A4A4-558BFD9F9C06}"/>
              </a:ext>
            </a:extLst>
          </p:cNvPr>
          <p:cNvSpPr/>
          <p:nvPr userDrawn="1"/>
        </p:nvSpPr>
        <p:spPr>
          <a:xfrm>
            <a:off x="12449" y="6772425"/>
            <a:ext cx="12192000" cy="9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/>
              </a:solidFill>
            </a:endParaRPr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xmlns="" id="{17DD4B55-CA6E-4B68-97C9-646C6EC1FBE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0849" y="-573"/>
            <a:ext cx="5186363" cy="6858575"/>
          </a:xfrm>
          <a:solidFill>
            <a:schemeClr val="bg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ECD6CA42-8F84-4EF7-AC44-C6D7CA7B5256}"/>
              </a:ext>
            </a:extLst>
          </p:cNvPr>
          <p:cNvGrpSpPr/>
          <p:nvPr userDrawn="1"/>
        </p:nvGrpSpPr>
        <p:grpSpPr>
          <a:xfrm>
            <a:off x="5207215" y="36075"/>
            <a:ext cx="2844751" cy="274500"/>
            <a:chOff x="5228062" y="49500"/>
            <a:chExt cx="2844750" cy="274500"/>
          </a:xfrm>
          <a:solidFill>
            <a:schemeClr val="accent2"/>
          </a:solidFill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xmlns="" id="{EF73193D-4957-4A8F-A457-261D1530DEC3}"/>
                </a:ext>
              </a:extLst>
            </p:cNvPr>
            <p:cNvSpPr/>
            <p:nvPr userDrawn="1"/>
          </p:nvSpPr>
          <p:spPr>
            <a:xfrm>
              <a:off x="5228062" y="49500"/>
              <a:ext cx="2541000" cy="27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1"/>
                </a:solidFill>
              </a:endParaRPr>
            </a:p>
          </p:txBody>
        </p:sp>
        <p:sp>
          <p:nvSpPr>
            <p:cNvPr id="11" name="Блок-схема: объединение 10">
              <a:extLst>
                <a:ext uri="{FF2B5EF4-FFF2-40B4-BE49-F238E27FC236}">
                  <a16:creationId xmlns:a16="http://schemas.microsoft.com/office/drawing/2014/main" xmlns="" id="{9CA2CB59-7E2E-4FE6-B4DA-BC82267C4973}"/>
                </a:ext>
              </a:extLst>
            </p:cNvPr>
            <p:cNvSpPr/>
            <p:nvPr userDrawn="1"/>
          </p:nvSpPr>
          <p:spPr>
            <a:xfrm>
              <a:off x="7465312" y="49500"/>
              <a:ext cx="607500" cy="274500"/>
            </a:xfrm>
            <a:prstGeom prst="flowChartMerg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accent1"/>
                </a:solidFill>
              </a:endParaRPr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xmlns="" id="{F77822EB-8A6C-4A70-8594-303E6651250C}"/>
              </a:ext>
            </a:extLst>
          </p:cNvPr>
          <p:cNvGrpSpPr/>
          <p:nvPr userDrawn="1"/>
        </p:nvGrpSpPr>
        <p:grpSpPr>
          <a:xfrm>
            <a:off x="9382653" y="6596925"/>
            <a:ext cx="2844751" cy="274500"/>
            <a:chOff x="9347250" y="6571200"/>
            <a:chExt cx="2844750" cy="274500"/>
          </a:xfrm>
          <a:solidFill>
            <a:schemeClr val="accent2"/>
          </a:solidFill>
        </p:grpSpPr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xmlns="" id="{1DA2A97F-749F-48D2-AE48-5762F540EF28}"/>
                </a:ext>
              </a:extLst>
            </p:cNvPr>
            <p:cNvSpPr/>
            <p:nvPr userDrawn="1"/>
          </p:nvSpPr>
          <p:spPr>
            <a:xfrm>
              <a:off x="9651000" y="6571200"/>
              <a:ext cx="2541000" cy="27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1"/>
                </a:solidFill>
              </a:endParaRPr>
            </a:p>
          </p:txBody>
        </p:sp>
        <p:sp>
          <p:nvSpPr>
            <p:cNvPr id="14" name="Блок-схема: объединение 13">
              <a:extLst>
                <a:ext uri="{FF2B5EF4-FFF2-40B4-BE49-F238E27FC236}">
                  <a16:creationId xmlns:a16="http://schemas.microsoft.com/office/drawing/2014/main" xmlns="" id="{3E93E1D6-3B3B-47F6-966E-B20E50008B90}"/>
                </a:ext>
              </a:extLst>
            </p:cNvPr>
            <p:cNvSpPr/>
            <p:nvPr userDrawn="1"/>
          </p:nvSpPr>
          <p:spPr>
            <a:xfrm rot="10800000">
              <a:off x="9347250" y="6571200"/>
              <a:ext cx="607500" cy="274500"/>
            </a:xfrm>
            <a:prstGeom prst="flowChartMerg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accent1"/>
                </a:solidFill>
              </a:endParaRPr>
            </a:p>
          </p:txBody>
        </p:sp>
      </p:grpSp>
      <p:sp>
        <p:nvSpPr>
          <p:cNvPr id="16" name="Текст 18">
            <a:extLst>
              <a:ext uri="{FF2B5EF4-FFF2-40B4-BE49-F238E27FC236}">
                <a16:creationId xmlns:a16="http://schemas.microsoft.com/office/drawing/2014/main" xmlns="" id="{57C0137E-3F0D-4D70-B2CA-0E5AD27AD1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1" y="2033588"/>
            <a:ext cx="5186363" cy="4049712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  <a:lvl2pPr>
              <a:defRPr b="0">
                <a:solidFill>
                  <a:schemeClr val="accent2"/>
                </a:solidFill>
              </a:defRPr>
            </a:lvl2pPr>
            <a:lvl3pPr>
              <a:defRPr b="0">
                <a:solidFill>
                  <a:schemeClr val="accent2"/>
                </a:solidFill>
              </a:defRPr>
            </a:lvl3pPr>
            <a:lvl4pPr>
              <a:defRPr b="0">
                <a:solidFill>
                  <a:schemeClr val="accent2"/>
                </a:solidFill>
              </a:defRPr>
            </a:lvl4pPr>
            <a:lvl5pPr>
              <a:defRPr b="0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1046073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8929FC4-113A-4F52-964A-B0FCDC5131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4510F087-D5EF-4BAF-A9BC-A533BFE27B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2075B40-1580-46AE-8B52-03FCC592F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F96C-8259-4C6E-9537-7A3459B8F1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E561159-8E6A-49CD-88EA-ADE567FB0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7E768B6-B4D4-4D05-9647-1EFD5DAEE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6F7DA-FEC8-41FA-8C28-1CEDC114BC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9879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8262026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E11ABB4-84E6-4957-916D-CC332F6B4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FC7823A-AB17-46E4-B7FA-475AC7D0D3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36528C9-5884-4B4D-B36C-1A614FA16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00526-881B-4EFB-A2B1-E2EC6E67364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3A9552C-5650-405C-942C-79F245E32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7EA733B-55B7-42F8-B642-7A4DC9DAF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E403C-4EB7-40BC-9395-955F62C492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640E1113-501F-42FF-A817-B71D295CCD2C}"/>
              </a:ext>
            </a:extLst>
          </p:cNvPr>
          <p:cNvSpPr/>
          <p:nvPr userDrawn="1"/>
        </p:nvSpPr>
        <p:spPr>
          <a:xfrm>
            <a:off x="0" y="0"/>
            <a:ext cx="12192000" cy="9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90F0F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939F007F-2479-4E1B-962F-B6FEF354E7FF}"/>
              </a:ext>
            </a:extLst>
          </p:cNvPr>
          <p:cNvSpPr/>
          <p:nvPr userDrawn="1"/>
        </p:nvSpPr>
        <p:spPr>
          <a:xfrm>
            <a:off x="0" y="6759000"/>
            <a:ext cx="12192000" cy="9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90F0F"/>
              </a:solidFill>
            </a:endParaRPr>
          </a:p>
        </p:txBody>
      </p:sp>
      <p:grpSp>
        <p:nvGrpSpPr>
          <p:cNvPr id="7" name="Группа 10">
            <a:extLst>
              <a:ext uri="{FF2B5EF4-FFF2-40B4-BE49-F238E27FC236}">
                <a16:creationId xmlns="" xmlns:a16="http://schemas.microsoft.com/office/drawing/2014/main" id="{4FBB389D-F645-4EF0-A313-F1760EDDD65D}"/>
              </a:ext>
            </a:extLst>
          </p:cNvPr>
          <p:cNvGrpSpPr/>
          <p:nvPr userDrawn="1"/>
        </p:nvGrpSpPr>
        <p:grpSpPr>
          <a:xfrm>
            <a:off x="9347250" y="37980"/>
            <a:ext cx="2844750" cy="286020"/>
            <a:chOff x="9347250" y="37980"/>
            <a:chExt cx="2844750" cy="286020"/>
          </a:xfrm>
          <a:solidFill>
            <a:schemeClr val="accent2"/>
          </a:solidFill>
        </p:grpSpPr>
        <p:sp>
          <p:nvSpPr>
            <p:cNvPr id="12" name="Прямоугольник 11">
              <a:extLst>
                <a:ext uri="{FF2B5EF4-FFF2-40B4-BE49-F238E27FC236}">
                  <a16:creationId xmlns="" xmlns:a16="http://schemas.microsoft.com/office/drawing/2014/main" id="{E8DDD8ED-37DB-433B-9BE3-ED56AB186990}"/>
                </a:ext>
              </a:extLst>
            </p:cNvPr>
            <p:cNvSpPr/>
            <p:nvPr userDrawn="1"/>
          </p:nvSpPr>
          <p:spPr>
            <a:xfrm>
              <a:off x="9651000" y="49500"/>
              <a:ext cx="2541000" cy="27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F25050"/>
                </a:solidFill>
              </a:endParaRPr>
            </a:p>
          </p:txBody>
        </p:sp>
        <p:sp>
          <p:nvSpPr>
            <p:cNvPr id="13" name="Блок-схема: объединение 12">
              <a:extLst>
                <a:ext uri="{FF2B5EF4-FFF2-40B4-BE49-F238E27FC236}">
                  <a16:creationId xmlns="" xmlns:a16="http://schemas.microsoft.com/office/drawing/2014/main" id="{8A9AC1B6-7038-462A-A7C2-D0F29619BF17}"/>
                </a:ext>
              </a:extLst>
            </p:cNvPr>
            <p:cNvSpPr/>
            <p:nvPr userDrawn="1"/>
          </p:nvSpPr>
          <p:spPr>
            <a:xfrm>
              <a:off x="9347250" y="37980"/>
              <a:ext cx="607500" cy="274500"/>
            </a:xfrm>
            <a:prstGeom prst="flowChartMerg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25050"/>
                </a:solidFill>
              </a:endParaRPr>
            </a:p>
          </p:txBody>
        </p:sp>
      </p:grpSp>
      <p:grpSp>
        <p:nvGrpSpPr>
          <p:cNvPr id="8" name="Группа 13">
            <a:extLst>
              <a:ext uri="{FF2B5EF4-FFF2-40B4-BE49-F238E27FC236}">
                <a16:creationId xmlns="" xmlns:a16="http://schemas.microsoft.com/office/drawing/2014/main" id="{E463789D-0C7C-454D-BFD9-1DE51E4C5BFC}"/>
              </a:ext>
            </a:extLst>
          </p:cNvPr>
          <p:cNvGrpSpPr/>
          <p:nvPr userDrawn="1"/>
        </p:nvGrpSpPr>
        <p:grpSpPr>
          <a:xfrm>
            <a:off x="-35250" y="6583500"/>
            <a:ext cx="2844750" cy="274500"/>
            <a:chOff x="-35250" y="6583500"/>
            <a:chExt cx="2844750" cy="274500"/>
          </a:xfrm>
          <a:solidFill>
            <a:schemeClr val="accent2"/>
          </a:solidFill>
        </p:grpSpPr>
        <p:sp>
          <p:nvSpPr>
            <p:cNvPr id="15" name="Прямоугольник 14">
              <a:extLst>
                <a:ext uri="{FF2B5EF4-FFF2-40B4-BE49-F238E27FC236}">
                  <a16:creationId xmlns="" xmlns:a16="http://schemas.microsoft.com/office/drawing/2014/main" id="{84D431FD-AB15-4701-9AC6-CDB8CE4C764C}"/>
                </a:ext>
              </a:extLst>
            </p:cNvPr>
            <p:cNvSpPr/>
            <p:nvPr userDrawn="1"/>
          </p:nvSpPr>
          <p:spPr>
            <a:xfrm>
              <a:off x="-35250" y="6583500"/>
              <a:ext cx="2541000" cy="27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590F0F"/>
                </a:solidFill>
              </a:endParaRPr>
            </a:p>
          </p:txBody>
        </p:sp>
        <p:sp>
          <p:nvSpPr>
            <p:cNvPr id="16" name="Блок-схема: объединение 15">
              <a:extLst>
                <a:ext uri="{FF2B5EF4-FFF2-40B4-BE49-F238E27FC236}">
                  <a16:creationId xmlns="" xmlns:a16="http://schemas.microsoft.com/office/drawing/2014/main" id="{E7D3F83A-004E-403A-8F03-CC8948CF9F67}"/>
                </a:ext>
              </a:extLst>
            </p:cNvPr>
            <p:cNvSpPr/>
            <p:nvPr userDrawn="1"/>
          </p:nvSpPr>
          <p:spPr>
            <a:xfrm rot="10800000">
              <a:off x="2202000" y="6583500"/>
              <a:ext cx="607500" cy="274500"/>
            </a:xfrm>
            <a:prstGeom prst="flowChartMerg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90F0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054587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24B881EB-1784-473B-8081-FDC8508B7613}"/>
              </a:ext>
            </a:extLst>
          </p:cNvPr>
          <p:cNvSpPr/>
          <p:nvPr userDrawn="1"/>
        </p:nvSpPr>
        <p:spPr>
          <a:xfrm>
            <a:off x="0" y="0"/>
            <a:ext cx="12192000" cy="9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90F0F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B119E31C-4778-49B4-88E9-494EF71DCCA4}"/>
              </a:ext>
            </a:extLst>
          </p:cNvPr>
          <p:cNvSpPr/>
          <p:nvPr userDrawn="1"/>
        </p:nvSpPr>
        <p:spPr>
          <a:xfrm>
            <a:off x="0" y="6759000"/>
            <a:ext cx="12192000" cy="9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90F0F"/>
              </a:solidFill>
            </a:endParaRPr>
          </a:p>
        </p:txBody>
      </p:sp>
      <p:grpSp>
        <p:nvGrpSpPr>
          <p:cNvPr id="2" name="Группа 10">
            <a:extLst>
              <a:ext uri="{FF2B5EF4-FFF2-40B4-BE49-F238E27FC236}">
                <a16:creationId xmlns="" xmlns:a16="http://schemas.microsoft.com/office/drawing/2014/main" id="{AB8690DA-5449-464D-80A9-DCC9C148D31F}"/>
              </a:ext>
            </a:extLst>
          </p:cNvPr>
          <p:cNvGrpSpPr/>
          <p:nvPr userDrawn="1"/>
        </p:nvGrpSpPr>
        <p:grpSpPr>
          <a:xfrm>
            <a:off x="9347250" y="37980"/>
            <a:ext cx="2844750" cy="286020"/>
            <a:chOff x="9347250" y="37980"/>
            <a:chExt cx="2844750" cy="286020"/>
          </a:xfrm>
          <a:solidFill>
            <a:schemeClr val="accent2"/>
          </a:solidFill>
        </p:grpSpPr>
        <p:sp>
          <p:nvSpPr>
            <p:cNvPr id="12" name="Прямоугольник 11">
              <a:extLst>
                <a:ext uri="{FF2B5EF4-FFF2-40B4-BE49-F238E27FC236}">
                  <a16:creationId xmlns="" xmlns:a16="http://schemas.microsoft.com/office/drawing/2014/main" id="{315118C4-713A-4AB9-B08B-BD62864C2E6A}"/>
                </a:ext>
              </a:extLst>
            </p:cNvPr>
            <p:cNvSpPr/>
            <p:nvPr userDrawn="1"/>
          </p:nvSpPr>
          <p:spPr>
            <a:xfrm>
              <a:off x="9651000" y="49500"/>
              <a:ext cx="2541000" cy="27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590F0F"/>
                </a:solidFill>
              </a:endParaRPr>
            </a:p>
          </p:txBody>
        </p:sp>
        <p:sp>
          <p:nvSpPr>
            <p:cNvPr id="13" name="Блок-схема: объединение 12">
              <a:extLst>
                <a:ext uri="{FF2B5EF4-FFF2-40B4-BE49-F238E27FC236}">
                  <a16:creationId xmlns="" xmlns:a16="http://schemas.microsoft.com/office/drawing/2014/main" id="{A0898C5B-FFF0-4624-824E-84E4C17CBB18}"/>
                </a:ext>
              </a:extLst>
            </p:cNvPr>
            <p:cNvSpPr/>
            <p:nvPr userDrawn="1"/>
          </p:nvSpPr>
          <p:spPr>
            <a:xfrm>
              <a:off x="9347250" y="37980"/>
              <a:ext cx="607500" cy="274500"/>
            </a:xfrm>
            <a:prstGeom prst="flowChartMerg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90F0F"/>
                </a:solidFill>
              </a:endParaRPr>
            </a:p>
          </p:txBody>
        </p:sp>
      </p:grpSp>
      <p:grpSp>
        <p:nvGrpSpPr>
          <p:cNvPr id="3" name="Группа 13">
            <a:extLst>
              <a:ext uri="{FF2B5EF4-FFF2-40B4-BE49-F238E27FC236}">
                <a16:creationId xmlns="" xmlns:a16="http://schemas.microsoft.com/office/drawing/2014/main" id="{7BCAD506-BA00-4E33-B68C-E5911E34BEAB}"/>
              </a:ext>
            </a:extLst>
          </p:cNvPr>
          <p:cNvGrpSpPr/>
          <p:nvPr userDrawn="1"/>
        </p:nvGrpSpPr>
        <p:grpSpPr>
          <a:xfrm>
            <a:off x="-35250" y="6583500"/>
            <a:ext cx="2844750" cy="274500"/>
            <a:chOff x="-35250" y="6583500"/>
            <a:chExt cx="2844750" cy="274500"/>
          </a:xfrm>
          <a:solidFill>
            <a:schemeClr val="accent2"/>
          </a:solidFill>
        </p:grpSpPr>
        <p:sp>
          <p:nvSpPr>
            <p:cNvPr id="15" name="Прямоугольник 14">
              <a:extLst>
                <a:ext uri="{FF2B5EF4-FFF2-40B4-BE49-F238E27FC236}">
                  <a16:creationId xmlns="" xmlns:a16="http://schemas.microsoft.com/office/drawing/2014/main" id="{501341E1-EFB0-48B5-8780-45599BABAF41}"/>
                </a:ext>
              </a:extLst>
            </p:cNvPr>
            <p:cNvSpPr/>
            <p:nvPr userDrawn="1"/>
          </p:nvSpPr>
          <p:spPr>
            <a:xfrm>
              <a:off x="-35250" y="6583500"/>
              <a:ext cx="2541000" cy="27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590F0F"/>
                </a:solidFill>
              </a:endParaRPr>
            </a:p>
          </p:txBody>
        </p:sp>
        <p:sp>
          <p:nvSpPr>
            <p:cNvPr id="16" name="Блок-схема: объединение 15">
              <a:extLst>
                <a:ext uri="{FF2B5EF4-FFF2-40B4-BE49-F238E27FC236}">
                  <a16:creationId xmlns="" xmlns:a16="http://schemas.microsoft.com/office/drawing/2014/main" id="{DE8C835F-D205-4D6A-8A82-F0DFE38F02AB}"/>
                </a:ext>
              </a:extLst>
            </p:cNvPr>
            <p:cNvSpPr/>
            <p:nvPr userDrawn="1"/>
          </p:nvSpPr>
          <p:spPr>
            <a:xfrm rot="10800000">
              <a:off x="2202000" y="6583500"/>
              <a:ext cx="607500" cy="274500"/>
            </a:xfrm>
            <a:prstGeom prst="flowChartMerg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90F0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984338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3721462-A9E1-4536-9F2D-B2F8F2185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8" y="365125"/>
            <a:ext cx="5257801" cy="1325563"/>
          </a:xfrm>
        </p:spPr>
        <p:txBody>
          <a:bodyPr/>
          <a:lstStyle>
            <a:lvl1pPr>
              <a:defRPr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A18D8509-D379-49B3-A4FE-EDBEE0641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0FB3E60-2F82-4C12-95B3-7ACC1B0E5862}" type="datetimeFigureOut">
              <a:rPr lang="ru-RU" smtClean="0">
                <a:solidFill>
                  <a:srgbClr val="590F0F"/>
                </a:solidFill>
              </a:rPr>
              <a:pPr/>
              <a:t>25.11.2020</a:t>
            </a:fld>
            <a:endParaRPr lang="ru-RU">
              <a:solidFill>
                <a:srgbClr val="590F0F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1D1B458C-BFE5-4FED-890B-A3C81CBD9E00}"/>
              </a:ext>
            </a:extLst>
          </p:cNvPr>
          <p:cNvSpPr/>
          <p:nvPr userDrawn="1"/>
        </p:nvSpPr>
        <p:spPr>
          <a:xfrm>
            <a:off x="0" y="0"/>
            <a:ext cx="12192000" cy="9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90F0F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474EC097-BE1E-47C5-A4A4-558BFD9F9C06}"/>
              </a:ext>
            </a:extLst>
          </p:cNvPr>
          <p:cNvSpPr/>
          <p:nvPr userDrawn="1"/>
        </p:nvSpPr>
        <p:spPr>
          <a:xfrm>
            <a:off x="12450" y="6772425"/>
            <a:ext cx="12192000" cy="9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90F0F"/>
              </a:solidFill>
            </a:endParaRPr>
          </a:p>
        </p:txBody>
      </p:sp>
      <p:sp>
        <p:nvSpPr>
          <p:cNvPr id="8" name="Рисунок 2">
            <a:extLst>
              <a:ext uri="{FF2B5EF4-FFF2-40B4-BE49-F238E27FC236}">
                <a16:creationId xmlns="" xmlns:a16="http://schemas.microsoft.com/office/drawing/2014/main" id="{17DD4B55-CA6E-4B68-97C9-646C6EC1FBE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0850" y="-575"/>
            <a:ext cx="5186362" cy="6858575"/>
          </a:xfrm>
          <a:solidFill>
            <a:schemeClr val="bg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grpSp>
        <p:nvGrpSpPr>
          <p:cNvPr id="4" name="Группа 8">
            <a:extLst>
              <a:ext uri="{FF2B5EF4-FFF2-40B4-BE49-F238E27FC236}">
                <a16:creationId xmlns="" xmlns:a16="http://schemas.microsoft.com/office/drawing/2014/main" id="{ECD6CA42-8F84-4EF7-AC44-C6D7CA7B5256}"/>
              </a:ext>
            </a:extLst>
          </p:cNvPr>
          <p:cNvGrpSpPr/>
          <p:nvPr userDrawn="1"/>
        </p:nvGrpSpPr>
        <p:grpSpPr>
          <a:xfrm>
            <a:off x="5207212" y="36075"/>
            <a:ext cx="2844750" cy="274500"/>
            <a:chOff x="5228062" y="49500"/>
            <a:chExt cx="2844750" cy="274500"/>
          </a:xfrm>
          <a:solidFill>
            <a:schemeClr val="accent2"/>
          </a:solidFill>
        </p:grpSpPr>
        <p:sp>
          <p:nvSpPr>
            <p:cNvPr id="10" name="Прямоугольник 9">
              <a:extLst>
                <a:ext uri="{FF2B5EF4-FFF2-40B4-BE49-F238E27FC236}">
                  <a16:creationId xmlns="" xmlns:a16="http://schemas.microsoft.com/office/drawing/2014/main" id="{EF73193D-4957-4A8F-A457-261D1530DEC3}"/>
                </a:ext>
              </a:extLst>
            </p:cNvPr>
            <p:cNvSpPr/>
            <p:nvPr userDrawn="1"/>
          </p:nvSpPr>
          <p:spPr>
            <a:xfrm>
              <a:off x="5228062" y="49500"/>
              <a:ext cx="2541000" cy="27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590F0F"/>
                </a:solidFill>
              </a:endParaRPr>
            </a:p>
          </p:txBody>
        </p:sp>
        <p:sp>
          <p:nvSpPr>
            <p:cNvPr id="11" name="Блок-схема: объединение 10">
              <a:extLst>
                <a:ext uri="{FF2B5EF4-FFF2-40B4-BE49-F238E27FC236}">
                  <a16:creationId xmlns="" xmlns:a16="http://schemas.microsoft.com/office/drawing/2014/main" id="{9CA2CB59-7E2E-4FE6-B4DA-BC82267C4973}"/>
                </a:ext>
              </a:extLst>
            </p:cNvPr>
            <p:cNvSpPr/>
            <p:nvPr userDrawn="1"/>
          </p:nvSpPr>
          <p:spPr>
            <a:xfrm>
              <a:off x="7465312" y="49500"/>
              <a:ext cx="607500" cy="274500"/>
            </a:xfrm>
            <a:prstGeom prst="flowChartMerg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90F0F"/>
                </a:solidFill>
              </a:endParaRPr>
            </a:p>
          </p:txBody>
        </p:sp>
      </p:grpSp>
      <p:grpSp>
        <p:nvGrpSpPr>
          <p:cNvPr id="5" name="Группа 11">
            <a:extLst>
              <a:ext uri="{FF2B5EF4-FFF2-40B4-BE49-F238E27FC236}">
                <a16:creationId xmlns="" xmlns:a16="http://schemas.microsoft.com/office/drawing/2014/main" id="{F77822EB-8A6C-4A70-8594-303E6651250C}"/>
              </a:ext>
            </a:extLst>
          </p:cNvPr>
          <p:cNvGrpSpPr/>
          <p:nvPr userDrawn="1"/>
        </p:nvGrpSpPr>
        <p:grpSpPr>
          <a:xfrm>
            <a:off x="9382650" y="6596925"/>
            <a:ext cx="2844750" cy="274500"/>
            <a:chOff x="9347250" y="6571200"/>
            <a:chExt cx="2844750" cy="274500"/>
          </a:xfrm>
          <a:solidFill>
            <a:schemeClr val="accent2"/>
          </a:solidFill>
        </p:grpSpPr>
        <p:sp>
          <p:nvSpPr>
            <p:cNvPr id="13" name="Прямоугольник 12">
              <a:extLst>
                <a:ext uri="{FF2B5EF4-FFF2-40B4-BE49-F238E27FC236}">
                  <a16:creationId xmlns="" xmlns:a16="http://schemas.microsoft.com/office/drawing/2014/main" id="{1DA2A97F-749F-48D2-AE48-5762F540EF28}"/>
                </a:ext>
              </a:extLst>
            </p:cNvPr>
            <p:cNvSpPr/>
            <p:nvPr userDrawn="1"/>
          </p:nvSpPr>
          <p:spPr>
            <a:xfrm>
              <a:off x="9651000" y="6571200"/>
              <a:ext cx="2541000" cy="27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590F0F"/>
                </a:solidFill>
              </a:endParaRPr>
            </a:p>
          </p:txBody>
        </p:sp>
        <p:sp>
          <p:nvSpPr>
            <p:cNvPr id="14" name="Блок-схема: объединение 13">
              <a:extLst>
                <a:ext uri="{FF2B5EF4-FFF2-40B4-BE49-F238E27FC236}">
                  <a16:creationId xmlns="" xmlns:a16="http://schemas.microsoft.com/office/drawing/2014/main" id="{3E93E1D6-3B3B-47F6-966E-B20E50008B90}"/>
                </a:ext>
              </a:extLst>
            </p:cNvPr>
            <p:cNvSpPr/>
            <p:nvPr userDrawn="1"/>
          </p:nvSpPr>
          <p:spPr>
            <a:xfrm rot="10800000">
              <a:off x="9347250" y="6571200"/>
              <a:ext cx="607500" cy="274500"/>
            </a:xfrm>
            <a:prstGeom prst="flowChartMerg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90F0F"/>
                </a:solidFill>
              </a:endParaRPr>
            </a:p>
          </p:txBody>
        </p:sp>
      </p:grpSp>
      <p:sp>
        <p:nvSpPr>
          <p:cNvPr id="16" name="Текст 18">
            <a:extLst>
              <a:ext uri="{FF2B5EF4-FFF2-40B4-BE49-F238E27FC236}">
                <a16:creationId xmlns="" xmlns:a16="http://schemas.microsoft.com/office/drawing/2014/main" id="{57C0137E-3F0D-4D70-B2CA-0E5AD27AD1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2033588"/>
            <a:ext cx="5186363" cy="4049712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  <a:lvl2pPr>
              <a:defRPr b="0">
                <a:solidFill>
                  <a:schemeClr val="accent2"/>
                </a:solidFill>
              </a:defRPr>
            </a:lvl2pPr>
            <a:lvl3pPr>
              <a:defRPr b="0">
                <a:solidFill>
                  <a:schemeClr val="accent2"/>
                </a:solidFill>
              </a:defRPr>
            </a:lvl3pPr>
            <a:lvl4pPr>
              <a:defRPr b="0">
                <a:solidFill>
                  <a:schemeClr val="accent2"/>
                </a:solidFill>
              </a:defRPr>
            </a:lvl4pPr>
            <a:lvl5pPr>
              <a:defRPr b="0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1046073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04756F5F-238C-4EA5-953D-83BC7A40E2A5}"/>
              </a:ext>
            </a:extLst>
          </p:cNvPr>
          <p:cNvSpPr/>
          <p:nvPr userDrawn="1"/>
        </p:nvSpPr>
        <p:spPr>
          <a:xfrm>
            <a:off x="0" y="1674000"/>
            <a:ext cx="12192000" cy="135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4A24F890-6633-4AD3-9C24-3D0B92AF4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E2BC0BA3-1E1F-4BDD-8E19-DB8F68551C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3294063"/>
            <a:ext cx="10515600" cy="2970212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None/>
              <a:defRPr>
                <a:solidFill>
                  <a:schemeClr val="accent1"/>
                </a:solidFill>
              </a:defRPr>
            </a:lvl3pPr>
            <a:lvl4pPr marL="1371600" indent="0">
              <a:buNone/>
              <a:defRPr>
                <a:solidFill>
                  <a:schemeClr val="accent1"/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="" xmlns:a16="http://schemas.microsoft.com/office/drawing/2014/main" id="{4560B685-5836-4067-85B7-2D3D4F5E09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1989138"/>
            <a:ext cx="10515600" cy="80962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1077236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CA75B666-56EB-4BC3-A2DA-3F26BD5CBF9B}"/>
              </a:ext>
            </a:extLst>
          </p:cNvPr>
          <p:cNvSpPr/>
          <p:nvPr userDrawn="1"/>
        </p:nvSpPr>
        <p:spPr>
          <a:xfrm>
            <a:off x="8031000" y="447747"/>
            <a:ext cx="3735000" cy="5962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Рисунок 7">
            <a:extLst>
              <a:ext uri="{FF2B5EF4-FFF2-40B4-BE49-F238E27FC236}">
                <a16:creationId xmlns="" xmlns:a16="http://schemas.microsoft.com/office/drawing/2014/main" id="{848B91CB-D8C9-4DA9-8CED-26CE57EE34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98502" y="3654002"/>
            <a:ext cx="6525000" cy="260999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Заголовок 9">
            <a:extLst>
              <a:ext uri="{FF2B5EF4-FFF2-40B4-BE49-F238E27FC236}">
                <a16:creationId xmlns="" xmlns:a16="http://schemas.microsoft.com/office/drawing/2014/main" id="{7B65CF81-B173-4646-A374-B2745ECC3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501" y="594001"/>
            <a:ext cx="6525000" cy="855000"/>
          </a:xfrm>
        </p:spPr>
        <p:txBody>
          <a:bodyPr>
            <a:norm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="" xmlns:a16="http://schemas.microsoft.com/office/drawing/2014/main" id="{71819EB9-C582-4395-9B13-E428103A36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98501" y="1764001"/>
            <a:ext cx="6525000" cy="168556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4260538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E11ABB4-84E6-4957-916D-CC332F6B4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accent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FC7823A-AB17-46E4-B7FA-475AC7D0D3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36528C9-5884-4B4D-B36C-1A614FA16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00526-881B-4EFB-A2B1-E2EC6E673644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3A9552C-5650-405C-942C-79F245E32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7EA733B-55B7-42F8-B642-7A4DC9DAF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E403C-4EB7-40BC-9395-955F62C492F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640E1113-501F-42FF-A817-B71D295CCD2C}"/>
              </a:ext>
            </a:extLst>
          </p:cNvPr>
          <p:cNvSpPr/>
          <p:nvPr/>
        </p:nvSpPr>
        <p:spPr>
          <a:xfrm>
            <a:off x="0" y="0"/>
            <a:ext cx="12192000" cy="9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939F007F-2479-4E1B-962F-B6FEF354E7FF}"/>
              </a:ext>
            </a:extLst>
          </p:cNvPr>
          <p:cNvSpPr/>
          <p:nvPr/>
        </p:nvSpPr>
        <p:spPr>
          <a:xfrm>
            <a:off x="0" y="6759000"/>
            <a:ext cx="12192000" cy="9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/>
              </a:solidFill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="" xmlns:a16="http://schemas.microsoft.com/office/drawing/2014/main" id="{4FBB389D-F645-4EF0-A313-F1760EDDD65D}"/>
              </a:ext>
            </a:extLst>
          </p:cNvPr>
          <p:cNvGrpSpPr/>
          <p:nvPr/>
        </p:nvGrpSpPr>
        <p:grpSpPr>
          <a:xfrm>
            <a:off x="9347253" y="37980"/>
            <a:ext cx="2844751" cy="286020"/>
            <a:chOff x="9347250" y="37980"/>
            <a:chExt cx="2844750" cy="286020"/>
          </a:xfrm>
          <a:solidFill>
            <a:schemeClr val="accent2"/>
          </a:solidFill>
        </p:grpSpPr>
        <p:sp>
          <p:nvSpPr>
            <p:cNvPr id="12" name="Прямоугольник 11">
              <a:extLst>
                <a:ext uri="{FF2B5EF4-FFF2-40B4-BE49-F238E27FC236}">
                  <a16:creationId xmlns="" xmlns:a16="http://schemas.microsoft.com/office/drawing/2014/main" id="{E8DDD8ED-37DB-433B-9BE3-ED56AB186990}"/>
                </a:ext>
              </a:extLst>
            </p:cNvPr>
            <p:cNvSpPr/>
            <p:nvPr/>
          </p:nvSpPr>
          <p:spPr>
            <a:xfrm>
              <a:off x="9651000" y="49500"/>
              <a:ext cx="2541000" cy="27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2"/>
                </a:solidFill>
              </a:endParaRPr>
            </a:p>
          </p:txBody>
        </p:sp>
        <p:sp>
          <p:nvSpPr>
            <p:cNvPr id="13" name="Блок-схема: объединение 12">
              <a:extLst>
                <a:ext uri="{FF2B5EF4-FFF2-40B4-BE49-F238E27FC236}">
                  <a16:creationId xmlns="" xmlns:a16="http://schemas.microsoft.com/office/drawing/2014/main" id="{8A9AC1B6-7038-462A-A7C2-D0F29619BF17}"/>
                </a:ext>
              </a:extLst>
            </p:cNvPr>
            <p:cNvSpPr/>
            <p:nvPr/>
          </p:nvSpPr>
          <p:spPr>
            <a:xfrm>
              <a:off x="9347250" y="37980"/>
              <a:ext cx="607500" cy="274500"/>
            </a:xfrm>
            <a:prstGeom prst="flowChartMerg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accent2"/>
                </a:solidFill>
              </a:endParaRPr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="" xmlns:a16="http://schemas.microsoft.com/office/drawing/2014/main" id="{E463789D-0C7C-454D-BFD9-1DE51E4C5BFC}"/>
              </a:ext>
            </a:extLst>
          </p:cNvPr>
          <p:cNvGrpSpPr/>
          <p:nvPr/>
        </p:nvGrpSpPr>
        <p:grpSpPr>
          <a:xfrm>
            <a:off x="-35248" y="6583500"/>
            <a:ext cx="2844751" cy="274500"/>
            <a:chOff x="-35250" y="6583500"/>
            <a:chExt cx="2844750" cy="274500"/>
          </a:xfrm>
          <a:solidFill>
            <a:schemeClr val="accent2"/>
          </a:solidFill>
        </p:grpSpPr>
        <p:sp>
          <p:nvSpPr>
            <p:cNvPr id="15" name="Прямоугольник 14">
              <a:extLst>
                <a:ext uri="{FF2B5EF4-FFF2-40B4-BE49-F238E27FC236}">
                  <a16:creationId xmlns="" xmlns:a16="http://schemas.microsoft.com/office/drawing/2014/main" id="{84D431FD-AB15-4701-9AC6-CDB8CE4C764C}"/>
                </a:ext>
              </a:extLst>
            </p:cNvPr>
            <p:cNvSpPr/>
            <p:nvPr/>
          </p:nvSpPr>
          <p:spPr>
            <a:xfrm>
              <a:off x="-35250" y="6583500"/>
              <a:ext cx="2541000" cy="27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1"/>
                </a:solidFill>
              </a:endParaRPr>
            </a:p>
          </p:txBody>
        </p:sp>
        <p:sp>
          <p:nvSpPr>
            <p:cNvPr id="16" name="Блок-схема: объединение 15">
              <a:extLst>
                <a:ext uri="{FF2B5EF4-FFF2-40B4-BE49-F238E27FC236}">
                  <a16:creationId xmlns="" xmlns:a16="http://schemas.microsoft.com/office/drawing/2014/main" id="{E7D3F83A-004E-403A-8F03-CC8948CF9F67}"/>
                </a:ext>
              </a:extLst>
            </p:cNvPr>
            <p:cNvSpPr/>
            <p:nvPr/>
          </p:nvSpPr>
          <p:spPr>
            <a:xfrm rot="10800000">
              <a:off x="2202000" y="6583500"/>
              <a:ext cx="607500" cy="274500"/>
            </a:xfrm>
            <a:prstGeom prst="flowChartMerg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accent1"/>
                </a:solidFill>
              </a:endParaRPr>
            </a:p>
          </p:txBody>
        </p:sp>
      </p:grp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640E1113-501F-42FF-A817-B71D295CCD2C}"/>
              </a:ext>
            </a:extLst>
          </p:cNvPr>
          <p:cNvSpPr/>
          <p:nvPr userDrawn="1"/>
        </p:nvSpPr>
        <p:spPr>
          <a:xfrm>
            <a:off x="0" y="0"/>
            <a:ext cx="12192000" cy="9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/>
              </a:solidFill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939F007F-2479-4E1B-962F-B6FEF354E7FF}"/>
              </a:ext>
            </a:extLst>
          </p:cNvPr>
          <p:cNvSpPr/>
          <p:nvPr userDrawn="1"/>
        </p:nvSpPr>
        <p:spPr>
          <a:xfrm>
            <a:off x="0" y="6759000"/>
            <a:ext cx="12192000" cy="9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/>
              </a:solidFill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xmlns="" id="{4FBB389D-F645-4EF0-A313-F1760EDDD65D}"/>
              </a:ext>
            </a:extLst>
          </p:cNvPr>
          <p:cNvGrpSpPr/>
          <p:nvPr userDrawn="1"/>
        </p:nvGrpSpPr>
        <p:grpSpPr>
          <a:xfrm>
            <a:off x="9347253" y="37980"/>
            <a:ext cx="2844751" cy="286020"/>
            <a:chOff x="9347250" y="37980"/>
            <a:chExt cx="2844750" cy="286020"/>
          </a:xfrm>
          <a:solidFill>
            <a:schemeClr val="accent2"/>
          </a:solidFill>
        </p:grpSpPr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xmlns="" id="{E8DDD8ED-37DB-433B-9BE3-ED56AB186990}"/>
                </a:ext>
              </a:extLst>
            </p:cNvPr>
            <p:cNvSpPr/>
            <p:nvPr userDrawn="1"/>
          </p:nvSpPr>
          <p:spPr>
            <a:xfrm>
              <a:off x="9651000" y="49500"/>
              <a:ext cx="2541000" cy="27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2"/>
                </a:solidFill>
              </a:endParaRPr>
            </a:p>
          </p:txBody>
        </p:sp>
        <p:sp>
          <p:nvSpPr>
            <p:cNvPr id="21" name="Блок-схема: объединение 20">
              <a:extLst>
                <a:ext uri="{FF2B5EF4-FFF2-40B4-BE49-F238E27FC236}">
                  <a16:creationId xmlns:a16="http://schemas.microsoft.com/office/drawing/2014/main" xmlns="" id="{8A9AC1B6-7038-462A-A7C2-D0F29619BF17}"/>
                </a:ext>
              </a:extLst>
            </p:cNvPr>
            <p:cNvSpPr/>
            <p:nvPr userDrawn="1"/>
          </p:nvSpPr>
          <p:spPr>
            <a:xfrm>
              <a:off x="9347250" y="37980"/>
              <a:ext cx="607500" cy="274500"/>
            </a:xfrm>
            <a:prstGeom prst="flowChartMerg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accent2"/>
                </a:solidFill>
              </a:endParaRP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xmlns="" id="{E463789D-0C7C-454D-BFD9-1DE51E4C5BFC}"/>
              </a:ext>
            </a:extLst>
          </p:cNvPr>
          <p:cNvGrpSpPr/>
          <p:nvPr userDrawn="1"/>
        </p:nvGrpSpPr>
        <p:grpSpPr>
          <a:xfrm>
            <a:off x="-35248" y="6583500"/>
            <a:ext cx="2844751" cy="274500"/>
            <a:chOff x="-35250" y="6583500"/>
            <a:chExt cx="2844750" cy="274500"/>
          </a:xfrm>
          <a:solidFill>
            <a:schemeClr val="accent2"/>
          </a:solidFill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xmlns="" id="{84D431FD-AB15-4701-9AC6-CDB8CE4C764C}"/>
                </a:ext>
              </a:extLst>
            </p:cNvPr>
            <p:cNvSpPr/>
            <p:nvPr userDrawn="1"/>
          </p:nvSpPr>
          <p:spPr>
            <a:xfrm>
              <a:off x="-35250" y="6583500"/>
              <a:ext cx="2541000" cy="27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1"/>
                </a:solidFill>
              </a:endParaRPr>
            </a:p>
          </p:txBody>
        </p:sp>
        <p:sp>
          <p:nvSpPr>
            <p:cNvPr id="24" name="Блок-схема: объединение 23">
              <a:extLst>
                <a:ext uri="{FF2B5EF4-FFF2-40B4-BE49-F238E27FC236}">
                  <a16:creationId xmlns:a16="http://schemas.microsoft.com/office/drawing/2014/main" xmlns="" id="{E7D3F83A-004E-403A-8F03-CC8948CF9F67}"/>
                </a:ext>
              </a:extLst>
            </p:cNvPr>
            <p:cNvSpPr/>
            <p:nvPr userDrawn="1"/>
          </p:nvSpPr>
          <p:spPr>
            <a:xfrm rot="10800000">
              <a:off x="2202000" y="6583500"/>
              <a:ext cx="607500" cy="274500"/>
            </a:xfrm>
            <a:prstGeom prst="flowChartMerg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562787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C25A4E8-4491-4B8E-8D46-FF66BEA6C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613CA45-84EF-4365-A83D-693B46FB01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9ABCA0D-97A4-4A8D-A228-B176B2919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F96C-8259-4C6E-9537-7A3459B8F1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991FA1D-E700-4D19-8AE0-0132EC2A0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CD4A97C-AF01-4C13-9ECA-9C6A0DF12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6F7DA-FEC8-41FA-8C28-1CEDC114BC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15952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CDB844A-5F06-438E-8D5B-EEBE30AF1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F70AA84-1516-4BB4-BB32-CFEEC7EC05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E39FFDD-06F0-4DB8-9B8B-4832B4DE1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F96C-8259-4C6E-9537-7A3459B8F1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45DAC9F-0BE9-4A2E-8BC2-5BAFA3F77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D621F7C-1841-4558-93E8-402A42ADC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6F7DA-FEC8-41FA-8C28-1CEDC114BC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03162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C1305C4-9222-4B89-90D1-42C1D7F96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930CDAB-447E-4F7E-B644-4DEAE8405E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91DC4876-DC13-4D0A-B475-3C8F165A4C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8DFBC3BA-A162-4772-8002-882DE46F2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F96C-8259-4C6E-9537-7A3459B8F1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C7211457-E8E6-4D3D-B741-6A4384D97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BEF32CF4-2F0B-4294-9FD9-031C318F6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6F7DA-FEC8-41FA-8C28-1CEDC114BC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92393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969F0FF-6BB8-40AE-A743-B80F333F3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4A39E51-F741-422B-8304-98C11F406E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2CDC2EFB-9ABF-4F79-89F7-EBD729DE01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E563E081-A5CF-496C-A4F1-EAC2BE4047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A5E3F270-6F0E-4D0F-972E-594075DC0F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6C06222C-3407-4696-B6ED-239742DA8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F96C-8259-4C6E-9537-7A3459B8F1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18A43130-33CC-406B-BA77-69427520F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2EEE362D-1469-4D43-A214-5D7C59C13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6F7DA-FEC8-41FA-8C28-1CEDC114BC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39826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C63E939-2A62-4F1F-BC30-BA7EB933B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AF29FBF9-8DC1-4D31-AE5C-C5D57F7FC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F96C-8259-4C6E-9537-7A3459B8F1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CDDCDF1F-A307-4A7D-9086-4B8D597DC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7E3B9F58-B9D2-4BC0-AA97-F79EA30F2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6F7DA-FEC8-41FA-8C28-1CEDC114BC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13743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ACBD78B4-CBD5-4B9C-9A83-9694EE2FF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F96C-8259-4C6E-9537-7A3459B8F1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0B31544B-9E86-40AE-9C19-B296A066E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06C4CB79-8306-40FB-A1EA-690991B65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6F7DA-FEC8-41FA-8C28-1CEDC114BC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28795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367D84D-F2A3-4C73-94CD-CE88C0095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233B9B7-8F63-4182-9B8B-B60A2A3136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3E4D5058-FDEE-4D97-A581-F1D92254E3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04F9596D-B68E-4A37-8B3F-62926A211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F96C-8259-4C6E-9537-7A3459B8F1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4A6C94D8-A5AF-47F9-A394-2D3EE6537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93D231BC-5FF7-46CF-8C2D-59D28C1B4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6F7DA-FEC8-41FA-8C28-1CEDC114BC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65065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7563BAF-5E7D-49BC-84BF-CE9FF52A0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31185D7D-48D7-4E77-9D45-814AB984D3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98C60F91-3750-4CB2-8225-A706005818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90AD629B-59CE-4BE7-A560-1E4F9656E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F96C-8259-4C6E-9537-7A3459B8F1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BAE882F0-A152-4CF6-A3F2-84DD82000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C01A659C-809B-4B94-9A65-A23B4B77D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6F7DA-FEC8-41FA-8C28-1CEDC114BC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80106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3EB5E43-0C07-4AE2-9FB2-C6F58BB62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BBC0B98E-5688-4FA4-89C0-9596782BF3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D31A1AA-1A08-4E9C-BB50-EE3C87C15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F96C-8259-4C6E-9537-7A3459B8F1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1B970C0-D747-4091-98BD-0D471D6B5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E347AEE-F09C-44A7-B2EB-E514EFBAF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6F7DA-FEC8-41FA-8C28-1CEDC114BC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32839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465FDA6D-DDA5-4745-A415-606736F44F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64383B58-EBCB-4047-A077-B5D1D65CBE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A83017C-F4C1-4F5A-BE18-66000B8B2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F96C-8259-4C6E-9537-7A3459B8F1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40E1B77-0A2E-49A3-A752-02D6D02F9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6B724BC-A40E-4168-8774-51D6439FA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6F7DA-FEC8-41FA-8C28-1CEDC114BC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5542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24B881EB-1784-473B-8081-FDC8508B7613}"/>
              </a:ext>
            </a:extLst>
          </p:cNvPr>
          <p:cNvSpPr/>
          <p:nvPr/>
        </p:nvSpPr>
        <p:spPr>
          <a:xfrm>
            <a:off x="0" y="0"/>
            <a:ext cx="12192000" cy="9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B119E31C-4778-49B4-88E9-494EF71DCCA4}"/>
              </a:ext>
            </a:extLst>
          </p:cNvPr>
          <p:cNvSpPr/>
          <p:nvPr/>
        </p:nvSpPr>
        <p:spPr>
          <a:xfrm>
            <a:off x="0" y="6759000"/>
            <a:ext cx="12192000" cy="9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/>
              </a:solidFill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="" xmlns:a16="http://schemas.microsoft.com/office/drawing/2014/main" id="{AB8690DA-5449-464D-80A9-DCC9C148D31F}"/>
              </a:ext>
            </a:extLst>
          </p:cNvPr>
          <p:cNvGrpSpPr/>
          <p:nvPr/>
        </p:nvGrpSpPr>
        <p:grpSpPr>
          <a:xfrm>
            <a:off x="9347253" y="37980"/>
            <a:ext cx="2844751" cy="286020"/>
            <a:chOff x="9347250" y="37980"/>
            <a:chExt cx="2844750" cy="286020"/>
          </a:xfrm>
          <a:solidFill>
            <a:schemeClr val="accent2"/>
          </a:solidFill>
        </p:grpSpPr>
        <p:sp>
          <p:nvSpPr>
            <p:cNvPr id="12" name="Прямоугольник 11">
              <a:extLst>
                <a:ext uri="{FF2B5EF4-FFF2-40B4-BE49-F238E27FC236}">
                  <a16:creationId xmlns="" xmlns:a16="http://schemas.microsoft.com/office/drawing/2014/main" id="{315118C4-713A-4AB9-B08B-BD62864C2E6A}"/>
                </a:ext>
              </a:extLst>
            </p:cNvPr>
            <p:cNvSpPr/>
            <p:nvPr/>
          </p:nvSpPr>
          <p:spPr>
            <a:xfrm>
              <a:off x="9651000" y="49500"/>
              <a:ext cx="2541000" cy="27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1"/>
                </a:solidFill>
              </a:endParaRPr>
            </a:p>
          </p:txBody>
        </p:sp>
        <p:sp>
          <p:nvSpPr>
            <p:cNvPr id="13" name="Блок-схема: объединение 12">
              <a:extLst>
                <a:ext uri="{FF2B5EF4-FFF2-40B4-BE49-F238E27FC236}">
                  <a16:creationId xmlns="" xmlns:a16="http://schemas.microsoft.com/office/drawing/2014/main" id="{A0898C5B-FFF0-4624-824E-84E4C17CBB18}"/>
                </a:ext>
              </a:extLst>
            </p:cNvPr>
            <p:cNvSpPr/>
            <p:nvPr/>
          </p:nvSpPr>
          <p:spPr>
            <a:xfrm>
              <a:off x="9347250" y="37980"/>
              <a:ext cx="607500" cy="274500"/>
            </a:xfrm>
            <a:prstGeom prst="flowChartMerg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accent1"/>
                </a:solidFill>
              </a:endParaRPr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="" xmlns:a16="http://schemas.microsoft.com/office/drawing/2014/main" id="{7BCAD506-BA00-4E33-B68C-E5911E34BEAB}"/>
              </a:ext>
            </a:extLst>
          </p:cNvPr>
          <p:cNvGrpSpPr/>
          <p:nvPr/>
        </p:nvGrpSpPr>
        <p:grpSpPr>
          <a:xfrm>
            <a:off x="-35248" y="6583500"/>
            <a:ext cx="2844751" cy="274500"/>
            <a:chOff x="-35250" y="6583500"/>
            <a:chExt cx="2844750" cy="274500"/>
          </a:xfrm>
          <a:solidFill>
            <a:schemeClr val="accent2"/>
          </a:solidFill>
        </p:grpSpPr>
        <p:sp>
          <p:nvSpPr>
            <p:cNvPr id="15" name="Прямоугольник 14">
              <a:extLst>
                <a:ext uri="{FF2B5EF4-FFF2-40B4-BE49-F238E27FC236}">
                  <a16:creationId xmlns="" xmlns:a16="http://schemas.microsoft.com/office/drawing/2014/main" id="{501341E1-EFB0-48B5-8780-45599BABAF41}"/>
                </a:ext>
              </a:extLst>
            </p:cNvPr>
            <p:cNvSpPr/>
            <p:nvPr/>
          </p:nvSpPr>
          <p:spPr>
            <a:xfrm>
              <a:off x="-35250" y="6583500"/>
              <a:ext cx="2541000" cy="27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1"/>
                </a:solidFill>
              </a:endParaRPr>
            </a:p>
          </p:txBody>
        </p:sp>
        <p:sp>
          <p:nvSpPr>
            <p:cNvPr id="16" name="Блок-схема: объединение 15">
              <a:extLst>
                <a:ext uri="{FF2B5EF4-FFF2-40B4-BE49-F238E27FC236}">
                  <a16:creationId xmlns="" xmlns:a16="http://schemas.microsoft.com/office/drawing/2014/main" id="{DE8C835F-D205-4D6A-8A82-F0DFE38F02AB}"/>
                </a:ext>
              </a:extLst>
            </p:cNvPr>
            <p:cNvSpPr/>
            <p:nvPr/>
          </p:nvSpPr>
          <p:spPr>
            <a:xfrm rot="10800000">
              <a:off x="2202000" y="6583500"/>
              <a:ext cx="607500" cy="274500"/>
            </a:xfrm>
            <a:prstGeom prst="flowChartMerg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accent1"/>
                </a:solidFill>
              </a:endParaRPr>
            </a:p>
          </p:txBody>
        </p:sp>
      </p:grp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24B881EB-1784-473B-8081-FDC8508B7613}"/>
              </a:ext>
            </a:extLst>
          </p:cNvPr>
          <p:cNvSpPr/>
          <p:nvPr userDrawn="1"/>
        </p:nvSpPr>
        <p:spPr>
          <a:xfrm>
            <a:off x="0" y="0"/>
            <a:ext cx="12192000" cy="9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/>
              </a:solidFill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B119E31C-4778-49B4-88E9-494EF71DCCA4}"/>
              </a:ext>
            </a:extLst>
          </p:cNvPr>
          <p:cNvSpPr/>
          <p:nvPr userDrawn="1"/>
        </p:nvSpPr>
        <p:spPr>
          <a:xfrm>
            <a:off x="0" y="6759000"/>
            <a:ext cx="12192000" cy="9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/>
              </a:solidFill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xmlns="" id="{AB8690DA-5449-464D-80A9-DCC9C148D31F}"/>
              </a:ext>
            </a:extLst>
          </p:cNvPr>
          <p:cNvGrpSpPr/>
          <p:nvPr userDrawn="1"/>
        </p:nvGrpSpPr>
        <p:grpSpPr>
          <a:xfrm>
            <a:off x="9347253" y="37980"/>
            <a:ext cx="2844751" cy="286020"/>
            <a:chOff x="9347250" y="37980"/>
            <a:chExt cx="2844750" cy="286020"/>
          </a:xfrm>
          <a:solidFill>
            <a:schemeClr val="accent2"/>
          </a:solidFill>
        </p:grpSpPr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xmlns="" id="{315118C4-713A-4AB9-B08B-BD62864C2E6A}"/>
                </a:ext>
              </a:extLst>
            </p:cNvPr>
            <p:cNvSpPr/>
            <p:nvPr userDrawn="1"/>
          </p:nvSpPr>
          <p:spPr>
            <a:xfrm>
              <a:off x="9651000" y="49500"/>
              <a:ext cx="2541000" cy="27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1"/>
                </a:solidFill>
              </a:endParaRPr>
            </a:p>
          </p:txBody>
        </p:sp>
        <p:sp>
          <p:nvSpPr>
            <p:cNvPr id="21" name="Блок-схема: объединение 20">
              <a:extLst>
                <a:ext uri="{FF2B5EF4-FFF2-40B4-BE49-F238E27FC236}">
                  <a16:creationId xmlns:a16="http://schemas.microsoft.com/office/drawing/2014/main" xmlns="" id="{A0898C5B-FFF0-4624-824E-84E4C17CBB18}"/>
                </a:ext>
              </a:extLst>
            </p:cNvPr>
            <p:cNvSpPr/>
            <p:nvPr userDrawn="1"/>
          </p:nvSpPr>
          <p:spPr>
            <a:xfrm>
              <a:off x="9347250" y="37980"/>
              <a:ext cx="607500" cy="274500"/>
            </a:xfrm>
            <a:prstGeom prst="flowChartMerg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accent1"/>
                </a:solidFill>
              </a:endParaRP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xmlns="" id="{7BCAD506-BA00-4E33-B68C-E5911E34BEAB}"/>
              </a:ext>
            </a:extLst>
          </p:cNvPr>
          <p:cNvGrpSpPr/>
          <p:nvPr userDrawn="1"/>
        </p:nvGrpSpPr>
        <p:grpSpPr>
          <a:xfrm>
            <a:off x="-35248" y="6583500"/>
            <a:ext cx="2844751" cy="274500"/>
            <a:chOff x="-35250" y="6583500"/>
            <a:chExt cx="2844750" cy="274500"/>
          </a:xfrm>
          <a:solidFill>
            <a:schemeClr val="accent2"/>
          </a:solidFill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xmlns="" id="{501341E1-EFB0-48B5-8780-45599BABAF41}"/>
                </a:ext>
              </a:extLst>
            </p:cNvPr>
            <p:cNvSpPr/>
            <p:nvPr userDrawn="1"/>
          </p:nvSpPr>
          <p:spPr>
            <a:xfrm>
              <a:off x="-35250" y="6583500"/>
              <a:ext cx="2541000" cy="27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1"/>
                </a:solidFill>
              </a:endParaRPr>
            </a:p>
          </p:txBody>
        </p:sp>
        <p:sp>
          <p:nvSpPr>
            <p:cNvPr id="24" name="Блок-схема: объединение 23">
              <a:extLst>
                <a:ext uri="{FF2B5EF4-FFF2-40B4-BE49-F238E27FC236}">
                  <a16:creationId xmlns:a16="http://schemas.microsoft.com/office/drawing/2014/main" xmlns="" id="{DE8C835F-D205-4D6A-8A82-F0DFE38F02AB}"/>
                </a:ext>
              </a:extLst>
            </p:cNvPr>
            <p:cNvSpPr/>
            <p:nvPr userDrawn="1"/>
          </p:nvSpPr>
          <p:spPr>
            <a:xfrm rot="10800000">
              <a:off x="2202000" y="6583500"/>
              <a:ext cx="607500" cy="274500"/>
            </a:xfrm>
            <a:prstGeom prst="flowChartMerg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878868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3721462-A9E1-4536-9F2D-B2F8F2185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2" y="365126"/>
            <a:ext cx="5257801" cy="1325563"/>
          </a:xfrm>
        </p:spPr>
        <p:txBody>
          <a:bodyPr/>
          <a:lstStyle>
            <a:lvl1pPr>
              <a:defRPr b="1">
                <a:solidFill>
                  <a:schemeClr val="accent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A18D8509-D379-49B3-A4FE-EDBEE0641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0FB3E60-2F82-4C12-95B3-7ACC1B0E5862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1D1B458C-BFE5-4FED-890B-A3C81CBD9E00}"/>
              </a:ext>
            </a:extLst>
          </p:cNvPr>
          <p:cNvSpPr/>
          <p:nvPr/>
        </p:nvSpPr>
        <p:spPr>
          <a:xfrm>
            <a:off x="0" y="0"/>
            <a:ext cx="12192000" cy="9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474EC097-BE1E-47C5-A4A4-558BFD9F9C06}"/>
              </a:ext>
            </a:extLst>
          </p:cNvPr>
          <p:cNvSpPr/>
          <p:nvPr/>
        </p:nvSpPr>
        <p:spPr>
          <a:xfrm>
            <a:off x="12449" y="6772425"/>
            <a:ext cx="12192000" cy="9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/>
              </a:solidFill>
            </a:endParaRPr>
          </a:p>
        </p:txBody>
      </p:sp>
      <p:sp>
        <p:nvSpPr>
          <p:cNvPr id="8" name="Рисунок 2">
            <a:extLst>
              <a:ext uri="{FF2B5EF4-FFF2-40B4-BE49-F238E27FC236}">
                <a16:creationId xmlns="" xmlns:a16="http://schemas.microsoft.com/office/drawing/2014/main" id="{17DD4B55-CA6E-4B68-97C9-646C6EC1FBE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0849" y="-573"/>
            <a:ext cx="5186363" cy="6858575"/>
          </a:xfrm>
          <a:solidFill>
            <a:schemeClr val="bg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grpSp>
        <p:nvGrpSpPr>
          <p:cNvPr id="9" name="Группа 8">
            <a:extLst>
              <a:ext uri="{FF2B5EF4-FFF2-40B4-BE49-F238E27FC236}">
                <a16:creationId xmlns="" xmlns:a16="http://schemas.microsoft.com/office/drawing/2014/main" id="{ECD6CA42-8F84-4EF7-AC44-C6D7CA7B5256}"/>
              </a:ext>
            </a:extLst>
          </p:cNvPr>
          <p:cNvGrpSpPr/>
          <p:nvPr/>
        </p:nvGrpSpPr>
        <p:grpSpPr>
          <a:xfrm>
            <a:off x="5207215" y="36075"/>
            <a:ext cx="2844751" cy="274500"/>
            <a:chOff x="5228062" y="49500"/>
            <a:chExt cx="2844750" cy="274500"/>
          </a:xfrm>
          <a:solidFill>
            <a:schemeClr val="accent2"/>
          </a:solidFill>
        </p:grpSpPr>
        <p:sp>
          <p:nvSpPr>
            <p:cNvPr id="10" name="Прямоугольник 9">
              <a:extLst>
                <a:ext uri="{FF2B5EF4-FFF2-40B4-BE49-F238E27FC236}">
                  <a16:creationId xmlns="" xmlns:a16="http://schemas.microsoft.com/office/drawing/2014/main" id="{EF73193D-4957-4A8F-A457-261D1530DEC3}"/>
                </a:ext>
              </a:extLst>
            </p:cNvPr>
            <p:cNvSpPr/>
            <p:nvPr/>
          </p:nvSpPr>
          <p:spPr>
            <a:xfrm>
              <a:off x="5228062" y="49500"/>
              <a:ext cx="2541000" cy="27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1"/>
                </a:solidFill>
              </a:endParaRPr>
            </a:p>
          </p:txBody>
        </p:sp>
        <p:sp>
          <p:nvSpPr>
            <p:cNvPr id="11" name="Блок-схема: объединение 10">
              <a:extLst>
                <a:ext uri="{FF2B5EF4-FFF2-40B4-BE49-F238E27FC236}">
                  <a16:creationId xmlns="" xmlns:a16="http://schemas.microsoft.com/office/drawing/2014/main" id="{9CA2CB59-7E2E-4FE6-B4DA-BC82267C4973}"/>
                </a:ext>
              </a:extLst>
            </p:cNvPr>
            <p:cNvSpPr/>
            <p:nvPr/>
          </p:nvSpPr>
          <p:spPr>
            <a:xfrm>
              <a:off x="7465312" y="49500"/>
              <a:ext cx="607500" cy="274500"/>
            </a:xfrm>
            <a:prstGeom prst="flowChartMerg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accent1"/>
                </a:solidFill>
              </a:endParaRPr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="" xmlns:a16="http://schemas.microsoft.com/office/drawing/2014/main" id="{F77822EB-8A6C-4A70-8594-303E6651250C}"/>
              </a:ext>
            </a:extLst>
          </p:cNvPr>
          <p:cNvGrpSpPr/>
          <p:nvPr/>
        </p:nvGrpSpPr>
        <p:grpSpPr>
          <a:xfrm>
            <a:off x="9382653" y="6596925"/>
            <a:ext cx="2844751" cy="274500"/>
            <a:chOff x="9347250" y="6571200"/>
            <a:chExt cx="2844750" cy="274500"/>
          </a:xfrm>
          <a:solidFill>
            <a:schemeClr val="accent2"/>
          </a:solidFill>
        </p:grpSpPr>
        <p:sp>
          <p:nvSpPr>
            <p:cNvPr id="13" name="Прямоугольник 12">
              <a:extLst>
                <a:ext uri="{FF2B5EF4-FFF2-40B4-BE49-F238E27FC236}">
                  <a16:creationId xmlns="" xmlns:a16="http://schemas.microsoft.com/office/drawing/2014/main" id="{1DA2A97F-749F-48D2-AE48-5762F540EF28}"/>
                </a:ext>
              </a:extLst>
            </p:cNvPr>
            <p:cNvSpPr/>
            <p:nvPr/>
          </p:nvSpPr>
          <p:spPr>
            <a:xfrm>
              <a:off x="9651000" y="6571200"/>
              <a:ext cx="2541000" cy="27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1"/>
                </a:solidFill>
              </a:endParaRPr>
            </a:p>
          </p:txBody>
        </p:sp>
        <p:sp>
          <p:nvSpPr>
            <p:cNvPr id="14" name="Блок-схема: объединение 13">
              <a:extLst>
                <a:ext uri="{FF2B5EF4-FFF2-40B4-BE49-F238E27FC236}">
                  <a16:creationId xmlns="" xmlns:a16="http://schemas.microsoft.com/office/drawing/2014/main" id="{3E93E1D6-3B3B-47F6-966E-B20E50008B90}"/>
                </a:ext>
              </a:extLst>
            </p:cNvPr>
            <p:cNvSpPr/>
            <p:nvPr/>
          </p:nvSpPr>
          <p:spPr>
            <a:xfrm rot="10800000">
              <a:off x="9347250" y="6571200"/>
              <a:ext cx="607500" cy="274500"/>
            </a:xfrm>
            <a:prstGeom prst="flowChartMerg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accent1"/>
                </a:solidFill>
              </a:endParaRPr>
            </a:p>
          </p:txBody>
        </p:sp>
      </p:grpSp>
      <p:sp>
        <p:nvSpPr>
          <p:cNvPr id="16" name="Текст 18">
            <a:extLst>
              <a:ext uri="{FF2B5EF4-FFF2-40B4-BE49-F238E27FC236}">
                <a16:creationId xmlns="" xmlns:a16="http://schemas.microsoft.com/office/drawing/2014/main" id="{57C0137E-3F0D-4D70-B2CA-0E5AD27AD1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1" y="2033588"/>
            <a:ext cx="5186363" cy="4049712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  <a:lvl2pPr>
              <a:defRPr b="0">
                <a:solidFill>
                  <a:schemeClr val="accent2"/>
                </a:solidFill>
              </a:defRPr>
            </a:lvl2pPr>
            <a:lvl3pPr>
              <a:defRPr b="0">
                <a:solidFill>
                  <a:schemeClr val="accent2"/>
                </a:solidFill>
              </a:defRPr>
            </a:lvl3pPr>
            <a:lvl4pPr>
              <a:defRPr b="0">
                <a:solidFill>
                  <a:schemeClr val="accent2"/>
                </a:solidFill>
              </a:defRPr>
            </a:lvl4pPr>
            <a:lvl5pPr>
              <a:defRPr b="0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1D1B458C-BFE5-4FED-890B-A3C81CBD9E00}"/>
              </a:ext>
            </a:extLst>
          </p:cNvPr>
          <p:cNvSpPr/>
          <p:nvPr userDrawn="1"/>
        </p:nvSpPr>
        <p:spPr>
          <a:xfrm>
            <a:off x="0" y="0"/>
            <a:ext cx="12192000" cy="9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/>
              </a:solidFill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474EC097-BE1E-47C5-A4A4-558BFD9F9C06}"/>
              </a:ext>
            </a:extLst>
          </p:cNvPr>
          <p:cNvSpPr/>
          <p:nvPr userDrawn="1"/>
        </p:nvSpPr>
        <p:spPr>
          <a:xfrm>
            <a:off x="12449" y="6772425"/>
            <a:ext cx="12192000" cy="9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/>
              </a:solidFill>
            </a:endParaRP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xmlns="" id="{ECD6CA42-8F84-4EF7-AC44-C6D7CA7B5256}"/>
              </a:ext>
            </a:extLst>
          </p:cNvPr>
          <p:cNvGrpSpPr/>
          <p:nvPr userDrawn="1"/>
        </p:nvGrpSpPr>
        <p:grpSpPr>
          <a:xfrm>
            <a:off x="5207215" y="36075"/>
            <a:ext cx="2844751" cy="274500"/>
            <a:chOff x="5228062" y="49500"/>
            <a:chExt cx="2844750" cy="274500"/>
          </a:xfrm>
          <a:solidFill>
            <a:schemeClr val="accent2"/>
          </a:solidFill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xmlns="" id="{EF73193D-4957-4A8F-A457-261D1530DEC3}"/>
                </a:ext>
              </a:extLst>
            </p:cNvPr>
            <p:cNvSpPr/>
            <p:nvPr userDrawn="1"/>
          </p:nvSpPr>
          <p:spPr>
            <a:xfrm>
              <a:off x="5228062" y="49500"/>
              <a:ext cx="2541000" cy="27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1"/>
                </a:solidFill>
              </a:endParaRPr>
            </a:p>
          </p:txBody>
        </p:sp>
        <p:sp>
          <p:nvSpPr>
            <p:cNvPr id="20" name="Блок-схема: объединение 19">
              <a:extLst>
                <a:ext uri="{FF2B5EF4-FFF2-40B4-BE49-F238E27FC236}">
                  <a16:creationId xmlns:a16="http://schemas.microsoft.com/office/drawing/2014/main" xmlns="" id="{9CA2CB59-7E2E-4FE6-B4DA-BC82267C4973}"/>
                </a:ext>
              </a:extLst>
            </p:cNvPr>
            <p:cNvSpPr/>
            <p:nvPr userDrawn="1"/>
          </p:nvSpPr>
          <p:spPr>
            <a:xfrm>
              <a:off x="7465312" y="49500"/>
              <a:ext cx="607500" cy="274500"/>
            </a:xfrm>
            <a:prstGeom prst="flowChartMerg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accent1"/>
                </a:solidFill>
              </a:endParaRP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xmlns="" id="{F77822EB-8A6C-4A70-8594-303E6651250C}"/>
              </a:ext>
            </a:extLst>
          </p:cNvPr>
          <p:cNvGrpSpPr/>
          <p:nvPr userDrawn="1"/>
        </p:nvGrpSpPr>
        <p:grpSpPr>
          <a:xfrm>
            <a:off x="9382653" y="6596925"/>
            <a:ext cx="2844751" cy="274500"/>
            <a:chOff x="9347250" y="6571200"/>
            <a:chExt cx="2844750" cy="274500"/>
          </a:xfrm>
          <a:solidFill>
            <a:schemeClr val="accent2"/>
          </a:solidFill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xmlns="" id="{1DA2A97F-749F-48D2-AE48-5762F540EF28}"/>
                </a:ext>
              </a:extLst>
            </p:cNvPr>
            <p:cNvSpPr/>
            <p:nvPr userDrawn="1"/>
          </p:nvSpPr>
          <p:spPr>
            <a:xfrm>
              <a:off x="9651000" y="6571200"/>
              <a:ext cx="2541000" cy="27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1"/>
                </a:solidFill>
              </a:endParaRPr>
            </a:p>
          </p:txBody>
        </p:sp>
        <p:sp>
          <p:nvSpPr>
            <p:cNvPr id="23" name="Блок-схема: объединение 22">
              <a:extLst>
                <a:ext uri="{FF2B5EF4-FFF2-40B4-BE49-F238E27FC236}">
                  <a16:creationId xmlns:a16="http://schemas.microsoft.com/office/drawing/2014/main" xmlns="" id="{3E93E1D6-3B3B-47F6-966E-B20E50008B90}"/>
                </a:ext>
              </a:extLst>
            </p:cNvPr>
            <p:cNvSpPr/>
            <p:nvPr userDrawn="1"/>
          </p:nvSpPr>
          <p:spPr>
            <a:xfrm rot="10800000">
              <a:off x="9347250" y="6571200"/>
              <a:ext cx="607500" cy="274500"/>
            </a:xfrm>
            <a:prstGeom prst="flowChartMerg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73819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04756F5F-238C-4EA5-953D-83BC7A40E2A5}"/>
              </a:ext>
            </a:extLst>
          </p:cNvPr>
          <p:cNvSpPr/>
          <p:nvPr/>
        </p:nvSpPr>
        <p:spPr>
          <a:xfrm>
            <a:off x="0" y="1674000"/>
            <a:ext cx="12192000" cy="135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4A24F890-6633-4AD3-9C24-3D0B92AF4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E2BC0BA3-1E1F-4BDD-8E19-DB8F68551C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3294063"/>
            <a:ext cx="10515600" cy="2970212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None/>
              <a:defRPr>
                <a:solidFill>
                  <a:schemeClr val="accent1"/>
                </a:solidFill>
              </a:defRPr>
            </a:lvl3pPr>
            <a:lvl4pPr marL="1371600" indent="0">
              <a:buNone/>
              <a:defRPr>
                <a:solidFill>
                  <a:schemeClr val="accent1"/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Текст 6">
            <a:extLst>
              <a:ext uri="{FF2B5EF4-FFF2-40B4-BE49-F238E27FC236}">
                <a16:creationId xmlns="" xmlns:a16="http://schemas.microsoft.com/office/drawing/2014/main" id="{4560B685-5836-4067-85B7-2D3D4F5E09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1989141"/>
            <a:ext cx="10515600" cy="80962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04756F5F-238C-4EA5-953D-83BC7A40E2A5}"/>
              </a:ext>
            </a:extLst>
          </p:cNvPr>
          <p:cNvSpPr/>
          <p:nvPr userDrawn="1"/>
        </p:nvSpPr>
        <p:spPr>
          <a:xfrm>
            <a:off x="0" y="1674000"/>
            <a:ext cx="12192000" cy="135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72264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CA75B666-56EB-4BC3-A2DA-3F26BD5CBF9B}"/>
              </a:ext>
            </a:extLst>
          </p:cNvPr>
          <p:cNvSpPr/>
          <p:nvPr/>
        </p:nvSpPr>
        <p:spPr>
          <a:xfrm>
            <a:off x="8031000" y="447747"/>
            <a:ext cx="3735000" cy="5962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исунок 7">
            <a:extLst>
              <a:ext uri="{FF2B5EF4-FFF2-40B4-BE49-F238E27FC236}">
                <a16:creationId xmlns="" xmlns:a16="http://schemas.microsoft.com/office/drawing/2014/main" id="{848B91CB-D8C9-4DA9-8CED-26CE57EE34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98503" y="3654002"/>
            <a:ext cx="6525000" cy="2609998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0" name="Заголовок 9">
            <a:extLst>
              <a:ext uri="{FF2B5EF4-FFF2-40B4-BE49-F238E27FC236}">
                <a16:creationId xmlns="" xmlns:a16="http://schemas.microsoft.com/office/drawing/2014/main" id="{7B65CF81-B173-4646-A374-B2745ECC3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501" y="594001"/>
            <a:ext cx="6525000" cy="855000"/>
          </a:xfrm>
        </p:spPr>
        <p:txBody>
          <a:bodyPr>
            <a:norm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="" xmlns:a16="http://schemas.microsoft.com/office/drawing/2014/main" id="{71819EB9-C582-4395-9B13-E428103A36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98501" y="1764001"/>
            <a:ext cx="6525000" cy="168556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CA75B666-56EB-4BC3-A2DA-3F26BD5CBF9B}"/>
              </a:ext>
            </a:extLst>
          </p:cNvPr>
          <p:cNvSpPr/>
          <p:nvPr userDrawn="1"/>
        </p:nvSpPr>
        <p:spPr>
          <a:xfrm>
            <a:off x="8031000" y="447747"/>
            <a:ext cx="3735000" cy="5962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39267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C25A4E8-4491-4B8E-8D46-FF66BEA6C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613CA45-84EF-4365-A83D-693B46FB01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9ABCA0D-97A4-4A8D-A228-B176B2919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F96C-8259-4C6E-9537-7A3459B8F19D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991FA1D-E700-4D19-8AE0-0132EC2A0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CD4A97C-AF01-4C13-9ECA-9C6A0DF12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6F7DA-FEC8-41FA-8C28-1CEDC114BC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37785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CDB844A-5F06-438E-8D5B-EEBE30AF1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F70AA84-1516-4BB4-BB32-CFEEC7EC05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E39FFDD-06F0-4DB8-9B8B-4832B4DE1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F96C-8259-4C6E-9537-7A3459B8F19D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45DAC9F-0BE9-4A2E-8BC2-5BAFA3F77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D621F7C-1841-4558-93E8-402A42ADC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6F7DA-FEC8-41FA-8C28-1CEDC114BC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13519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hyperlink" Target="https://presentation-creation.ru/" TargetMode="Externa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hyperlink" Target="https://presentation-creation.ru/" TargetMode="Externa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353C381-1854-4C97-8542-EBCF540BB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FCB0A123-FF8A-4CE7-837D-F06E3FC60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9330587-C329-41B4-82ED-12FC669344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5AF96C-8259-4C6E-9537-7A3459B8F19D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1A18EC2-2045-4FC0-B95D-518BE3AA4A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E5BB3D3-4A0A-41F5-85BE-8743F189CF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6F7DA-FEC8-41FA-8C28-1CEDC114BC1D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7">
            <a:hlinkClick r:id="rId24"/>
            <a:extLst>
              <a:ext uri="{FF2B5EF4-FFF2-40B4-BE49-F238E27FC236}">
                <a16:creationId xmlns="" xmlns:a16="http://schemas.microsoft.com/office/drawing/2014/main" id="{272B339E-EE75-42A2-A257-2175F5120A84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194000" y="367393"/>
            <a:ext cx="757763" cy="757762"/>
          </a:xfrm>
          <a:prstGeom prst="rect">
            <a:avLst/>
          </a:prstGeom>
        </p:spPr>
      </p:pic>
      <p:pic>
        <p:nvPicPr>
          <p:cNvPr id="9" name="Рисунок 8">
            <a:hlinkClick r:id="rId24"/>
            <a:extLst>
              <a:ext uri="{FF2B5EF4-FFF2-40B4-BE49-F238E27FC236}">
                <a16:creationId xmlns:a16="http://schemas.microsoft.com/office/drawing/2014/main" xmlns="" id="{272B339E-EE75-42A2-A257-2175F5120A84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194000" y="367393"/>
            <a:ext cx="757763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21500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  <p:sldLayoutId id="2147483682" r:id="rId18"/>
    <p:sldLayoutId id="2147483686" r:id="rId19"/>
    <p:sldLayoutId id="2147483687" r:id="rId20"/>
    <p:sldLayoutId id="2147483662" r:id="rId21"/>
    <p:sldLayoutId id="2147483663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353C381-1854-4C97-8542-EBCF540BB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FCB0A123-FF8A-4CE7-837D-F06E3FC60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9330587-C329-41B4-82ED-12FC669344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5AF96C-8259-4C6E-9537-7A3459B8F1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1A18EC2-2045-4FC0-B95D-518BE3AA4A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E5BB3D3-4A0A-41F5-85BE-8743F189CF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6F7DA-FEC8-41FA-8C28-1CEDC114BC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Рисунок 7">
            <a:hlinkClick r:id="rId19"/>
            <a:extLst>
              <a:ext uri="{FF2B5EF4-FFF2-40B4-BE49-F238E27FC236}">
                <a16:creationId xmlns="" xmlns:a16="http://schemas.microsoft.com/office/drawing/2014/main" id="{272B339E-EE75-42A2-A257-2175F5120A84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194000" y="367393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70299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  <p:sldLayoutId id="2147483773" r:id="rId16"/>
    <p:sldLayoutId id="2147483774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6.xml"/><Relationship Id="rId3" Type="http://schemas.openxmlformats.org/officeDocument/2006/relationships/image" Target="../media/image18.jpeg"/><Relationship Id="rId7" Type="http://schemas.openxmlformats.org/officeDocument/2006/relationships/chart" Target="../charts/chart1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6" Type="http://schemas.openxmlformats.org/officeDocument/2006/relationships/chart" Target="../charts/chart14.xml"/><Relationship Id="rId5" Type="http://schemas.openxmlformats.org/officeDocument/2006/relationships/chart" Target="../charts/chart13.xml"/><Relationship Id="rId4" Type="http://schemas.openxmlformats.org/officeDocument/2006/relationships/chart" Target="../charts/char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12" Type="http://schemas.openxmlformats.org/officeDocument/2006/relationships/image" Target="../media/image37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jpe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48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50.jpeg"/><Relationship Id="rId7" Type="http://schemas.openxmlformats.org/officeDocument/2006/relationships/diagramColors" Target="../diagrams/colors6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Relationship Id="rId9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diagramLayout" Target="../diagrams/layout7.xml"/><Relationship Id="rId7" Type="http://schemas.openxmlformats.org/officeDocument/2006/relationships/image" Target="../media/image52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7.xml"/><Relationship Id="rId11" Type="http://schemas.openxmlformats.org/officeDocument/2006/relationships/image" Target="../media/image56.jpeg"/><Relationship Id="rId5" Type="http://schemas.openxmlformats.org/officeDocument/2006/relationships/diagramColors" Target="../diagrams/colors7.xml"/><Relationship Id="rId10" Type="http://schemas.openxmlformats.org/officeDocument/2006/relationships/image" Target="../media/image55.jpeg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74.jpe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7" Type="http://schemas.openxmlformats.org/officeDocument/2006/relationships/image" Target="../media/image83.jpe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6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7.xml"/><Relationship Id="rId3" Type="http://schemas.openxmlformats.org/officeDocument/2006/relationships/image" Target="../media/image92.png"/><Relationship Id="rId7" Type="http://schemas.openxmlformats.org/officeDocument/2006/relationships/diagramColors" Target="../diagrams/colors17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7.xml"/><Relationship Id="rId5" Type="http://schemas.openxmlformats.org/officeDocument/2006/relationships/diagramLayout" Target="../diagrams/layout17.xml"/><Relationship Id="rId4" Type="http://schemas.openxmlformats.org/officeDocument/2006/relationships/diagramData" Target="../diagrams/data17.xml"/><Relationship Id="rId9" Type="http://schemas.openxmlformats.org/officeDocument/2006/relationships/image" Target="../media/image9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diagramLayout" Target="../diagrams/layout18.xml"/><Relationship Id="rId7" Type="http://schemas.openxmlformats.org/officeDocument/2006/relationships/image" Target="../media/image95.jpeg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7" Type="http://schemas.openxmlformats.org/officeDocument/2006/relationships/image" Target="../media/image97.jpeg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4" Type="http://schemas.openxmlformats.org/officeDocument/2006/relationships/diagramLayout" Target="../diagrams/layout2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3050" y="317500"/>
            <a:ext cx="109347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800" b="1" kern="0" dirty="0" smtClean="0">
                <a:solidFill>
                  <a:srgbClr val="FF0000"/>
                </a:solidFill>
                <a:latin typeface="Tw Cen MT"/>
                <a:ea typeface="Ebrima" pitchFamily="2" charset="0"/>
                <a:cs typeface="Ebrima" pitchFamily="2" charset="0"/>
              </a:rPr>
              <a:t>ПРОЕКТ</a:t>
            </a:r>
            <a:br>
              <a:rPr lang="ru-RU" sz="4800" b="1" kern="0" dirty="0" smtClean="0">
                <a:solidFill>
                  <a:srgbClr val="FF0000"/>
                </a:solidFill>
                <a:latin typeface="Tw Cen MT"/>
                <a:ea typeface="Ebrima" pitchFamily="2" charset="0"/>
                <a:cs typeface="Ebrima" pitchFamily="2" charset="0"/>
              </a:rPr>
            </a:br>
            <a:r>
              <a:rPr lang="ru-RU" sz="4800" b="1" kern="0" dirty="0" smtClean="0">
                <a:solidFill>
                  <a:srgbClr val="FF0000"/>
                </a:solidFill>
                <a:latin typeface="Tw Cen MT"/>
                <a:ea typeface="Ebrima" pitchFamily="2" charset="0"/>
                <a:cs typeface="Ebrima" pitchFamily="2" charset="0"/>
              </a:rPr>
              <a:t>бюджета города Волгодонска  на 2021 год и на плановый период 2022 и 2023 годов</a:t>
            </a:r>
            <a:endParaRPr lang="ru-RU" sz="4800" kern="0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12" name="Содержимое 4" descr="MyCollages.jpg"/>
          <p:cNvPicPr>
            <a:picLocks noChangeAspect="1"/>
          </p:cNvPicPr>
          <p:nvPr/>
        </p:nvPicPr>
        <p:blipFill>
          <a:blip r:embed="rId2" cstate="print"/>
          <a:srcRect l="50386" t="35185" r="-772" b="33334"/>
          <a:stretch>
            <a:fillRect/>
          </a:stretch>
        </p:blipFill>
        <p:spPr>
          <a:xfrm>
            <a:off x="6718301" y="3429000"/>
            <a:ext cx="5473700" cy="3208768"/>
          </a:xfrm>
          <a:prstGeom prst="rect">
            <a:avLst/>
          </a:prstGeom>
        </p:spPr>
      </p:pic>
      <p:pic>
        <p:nvPicPr>
          <p:cNvPr id="6" name="Содержимое 4" descr="MyCollages.jpg"/>
          <p:cNvPicPr>
            <a:picLocks noChangeAspect="1"/>
          </p:cNvPicPr>
          <p:nvPr/>
        </p:nvPicPr>
        <p:blipFill>
          <a:blip r:embed="rId2" cstate="print"/>
          <a:srcRect l="1802" r="50849" b="67972"/>
          <a:stretch>
            <a:fillRect/>
          </a:stretch>
        </p:blipFill>
        <p:spPr>
          <a:xfrm>
            <a:off x="762000" y="3340100"/>
            <a:ext cx="4832523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929762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51000" y="357188"/>
            <a:ext cx="10035000" cy="1000125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Структура налоговых доходов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бюджета</a:t>
            </a:r>
            <a:b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на 2021 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год – 1 392,0 млн рублей</a:t>
            </a:r>
            <a:endParaRPr lang="ru-RU" sz="2800" dirty="0">
              <a:solidFill>
                <a:srgbClr val="FF000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xmlns="" val="2882075003"/>
              </p:ext>
            </p:extLst>
          </p:nvPr>
        </p:nvGraphicFramePr>
        <p:xfrm>
          <a:off x="426000" y="1044000"/>
          <a:ext cx="11766000" cy="5572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11334750" y="6356350"/>
            <a:ext cx="857250" cy="365125"/>
          </a:xfrm>
        </p:spPr>
        <p:txBody>
          <a:bodyPr/>
          <a:lstStyle/>
          <a:p>
            <a:pPr>
              <a:defRPr/>
            </a:pPr>
            <a:fld id="{EDC36AAC-E9CC-4ABA-93E1-1A63C45E4DF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10</a:t>
            </a:fld>
            <a:endParaRPr lang="ru-RU" dirty="0">
              <a:solidFill>
                <a:prstClr val="black">
                  <a:tint val="7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551000" y="954000"/>
            <a:ext cx="1500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рублей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3309918" y="3857628"/>
            <a:ext cx="1285884" cy="1500198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ая соединительная линия 7"/>
          <p:cNvSpPr/>
          <p:nvPr/>
        </p:nvSpPr>
        <p:spPr>
          <a:xfrm flipH="1">
            <a:off x="2063552" y="4005064"/>
            <a:ext cx="432048" cy="2052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80284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271000" y="189000"/>
            <a:ext cx="7032625" cy="5715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Динамика поступлений налога на доходы физических лиц</a:t>
            </a: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xmlns="" val="2586244564"/>
              </p:ext>
            </p:extLst>
          </p:nvPr>
        </p:nvGraphicFramePr>
        <p:xfrm>
          <a:off x="876000" y="639000"/>
          <a:ext cx="10530000" cy="1857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Номер слайда 16"/>
          <p:cNvSpPr>
            <a:spLocks noGrp="1"/>
          </p:cNvSpPr>
          <p:nvPr>
            <p:ph type="sldNum" sz="quarter" idx="4294967295"/>
          </p:nvPr>
        </p:nvSpPr>
        <p:spPr>
          <a:xfrm>
            <a:off x="9672638" y="6356350"/>
            <a:ext cx="2519362" cy="365125"/>
          </a:xfrm>
        </p:spPr>
        <p:txBody>
          <a:bodyPr/>
          <a:lstStyle/>
          <a:p>
            <a:pPr>
              <a:defRPr/>
            </a:pPr>
            <a:fld id="{120BACBD-C4DA-4223-870C-11AF100BCE7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11</a:t>
            </a:fld>
            <a:endParaRPr lang="ru-RU" dirty="0">
              <a:solidFill>
                <a:prstClr val="black">
                  <a:tint val="7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20" name="TextBox 3"/>
          <p:cNvSpPr txBox="1">
            <a:spLocks noChangeArrowheads="1"/>
          </p:cNvSpPr>
          <p:nvPr/>
        </p:nvSpPr>
        <p:spPr bwMode="auto">
          <a:xfrm>
            <a:off x="10551000" y="504000"/>
            <a:ext cx="135729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E7E6E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млн. руб.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06000" y="2529000"/>
            <a:ext cx="8643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575F6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Динамика поступлений государственной пошлины</a:t>
            </a:r>
          </a:p>
          <a:p>
            <a:pPr algn="ctr"/>
            <a:endParaRPr lang="ru-RU" sz="1600" b="1" dirty="0">
              <a:solidFill>
                <a:srgbClr val="575F6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xmlns="" val="1484727818"/>
              </p:ext>
            </p:extLst>
          </p:nvPr>
        </p:nvGraphicFramePr>
        <p:xfrm>
          <a:off x="786000" y="3000372"/>
          <a:ext cx="10710000" cy="15716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847528" y="4509120"/>
            <a:ext cx="82153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575F6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Динамика поступлений акцизов на нефтепродукты</a:t>
            </a: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xmlns="" val="3753736565"/>
              </p:ext>
            </p:extLst>
          </p:nvPr>
        </p:nvGraphicFramePr>
        <p:xfrm>
          <a:off x="786000" y="4797152"/>
          <a:ext cx="10710000" cy="18448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1" name="Заголовок 1"/>
          <p:cNvSpPr txBox="1">
            <a:spLocks/>
          </p:cNvSpPr>
          <p:nvPr/>
        </p:nvSpPr>
        <p:spPr bwMode="auto">
          <a:xfrm>
            <a:off x="6240016" y="764704"/>
            <a:ext cx="4067944" cy="714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endParaRPr lang="ru-RU" sz="1600" b="1" dirty="0">
              <a:solidFill>
                <a:srgbClr val="1F497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 bwMode="auto">
          <a:xfrm>
            <a:off x="6456040" y="3501008"/>
            <a:ext cx="4067944" cy="714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endParaRPr lang="ru-RU" sz="1600" b="1" dirty="0">
              <a:solidFill>
                <a:srgbClr val="1F497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06614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xmlns="" val="2576171842"/>
              </p:ext>
            </p:extLst>
          </p:nvPr>
        </p:nvGraphicFramePr>
        <p:xfrm>
          <a:off x="426000" y="1449000"/>
          <a:ext cx="11340000" cy="50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11406188" y="6356350"/>
            <a:ext cx="785812" cy="365125"/>
          </a:xfrm>
        </p:spPr>
        <p:txBody>
          <a:bodyPr/>
          <a:lstStyle/>
          <a:p>
            <a:pPr>
              <a:defRPr/>
            </a:pPr>
            <a:fld id="{EDC36AAC-E9CC-4ABA-93E1-1A63C45E4DF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12</a:t>
            </a:fld>
            <a:endParaRPr lang="ru-RU" dirty="0">
              <a:solidFill>
                <a:prstClr val="black">
                  <a:tint val="7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84458126"/>
              </p:ext>
            </p:extLst>
          </p:nvPr>
        </p:nvGraphicFramePr>
        <p:xfrm>
          <a:off x="1551000" y="324000"/>
          <a:ext cx="8847000" cy="1066800"/>
        </p:xfrm>
        <a:graphic>
          <a:graphicData uri="http://schemas.openxmlformats.org/drawingml/2006/table">
            <a:tbl>
              <a:tblPr bandRow="1">
                <a:effectLst/>
                <a:tableStyleId>{073A0DAA-6AF3-43AB-8588-CEC1D06C72B9}</a:tableStyleId>
              </a:tblPr>
              <a:tblGrid>
                <a:gridCol w="8847000"/>
              </a:tblGrid>
              <a:tr h="909000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Динамика поступлений налогов </a:t>
                      </a:r>
                    </a:p>
                    <a:p>
                      <a:pPr algn="ctr"/>
                      <a:r>
                        <a:rPr lang="ru-RU" sz="32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 имущество</a:t>
                      </a:r>
                      <a:endParaRPr lang="ru-RU" sz="32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601000" y="5004000"/>
            <a:ext cx="1071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ПРОЕКТ</a:t>
            </a:r>
          </a:p>
          <a:p>
            <a:pPr algn="ctr"/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2021</a:t>
            </a:r>
          </a:p>
          <a:p>
            <a:pPr algn="ctr"/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41000" y="5004000"/>
            <a:ext cx="1000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ПРОЕКТ </a:t>
            </a:r>
          </a:p>
          <a:p>
            <a:pPr algn="ctr"/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2022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620364" y="729000"/>
            <a:ext cx="15716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рублей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481000" y="5004000"/>
            <a:ext cx="1000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ПРОЕКТ</a:t>
            </a:r>
          </a:p>
          <a:p>
            <a:pPr algn="ctr"/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2023</a:t>
            </a:r>
          </a:p>
        </p:txBody>
      </p:sp>
      <p:sp>
        <p:nvSpPr>
          <p:cNvPr id="12" name="TextBox 1"/>
          <p:cNvSpPr txBox="1"/>
          <p:nvPr/>
        </p:nvSpPr>
        <p:spPr>
          <a:xfrm>
            <a:off x="2316000" y="4959000"/>
            <a:ext cx="1300717" cy="75599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Фактическое исполнение</a:t>
            </a:r>
          </a:p>
          <a:p>
            <a:pPr algn="ctr"/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2019</a:t>
            </a:r>
          </a:p>
        </p:txBody>
      </p:sp>
      <p:sp>
        <p:nvSpPr>
          <p:cNvPr id="13" name="TextBox 1"/>
          <p:cNvSpPr txBox="1"/>
          <p:nvPr/>
        </p:nvSpPr>
        <p:spPr>
          <a:xfrm>
            <a:off x="4296000" y="1899000"/>
            <a:ext cx="753050" cy="36004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518,2</a:t>
            </a:r>
          </a:p>
        </p:txBody>
      </p:sp>
      <p:sp>
        <p:nvSpPr>
          <p:cNvPr id="14" name="TextBox 1"/>
          <p:cNvSpPr txBox="1"/>
          <p:nvPr/>
        </p:nvSpPr>
        <p:spPr>
          <a:xfrm>
            <a:off x="7131000" y="1719000"/>
            <a:ext cx="720080" cy="44515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552,5</a:t>
            </a:r>
          </a:p>
        </p:txBody>
      </p:sp>
    </p:spTree>
    <p:extLst>
      <p:ext uri="{BB962C8B-B14F-4D97-AF65-F5344CB8AC3E}">
        <p14:creationId xmlns:p14="http://schemas.microsoft.com/office/powerpoint/2010/main" xmlns="" val="21379900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85750"/>
            <a:ext cx="11721000" cy="1000125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Структура неналоговых доходов бюджета на 2021 год – 290,9 млн рублей</a:t>
            </a:r>
            <a:endParaRPr lang="ru-RU" sz="2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xmlns="" val="2168486807"/>
              </p:ext>
            </p:extLst>
          </p:nvPr>
        </p:nvGraphicFramePr>
        <p:xfrm>
          <a:off x="0" y="1044575"/>
          <a:ext cx="12192000" cy="5813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11334750" y="6356350"/>
            <a:ext cx="857250" cy="365125"/>
          </a:xfrm>
        </p:spPr>
        <p:txBody>
          <a:bodyPr/>
          <a:lstStyle/>
          <a:p>
            <a:pPr>
              <a:defRPr/>
            </a:pPr>
            <a:fld id="{EDC36AAC-E9CC-4ABA-93E1-1A63C45E4DF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13</a:t>
            </a:fld>
            <a:endParaRPr lang="ru-RU" dirty="0">
              <a:solidFill>
                <a:prstClr val="black">
                  <a:tint val="7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096396" y="1285860"/>
            <a:ext cx="12858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млн рублей</a:t>
            </a:r>
          </a:p>
        </p:txBody>
      </p:sp>
      <p:sp>
        <p:nvSpPr>
          <p:cNvPr id="6" name="Прямая соединительная линия 5"/>
          <p:cNvSpPr/>
          <p:nvPr/>
        </p:nvSpPr>
        <p:spPr>
          <a:xfrm flipV="1">
            <a:off x="4971000" y="2258999"/>
            <a:ext cx="2340000" cy="22500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TextBox 1"/>
          <p:cNvSpPr txBox="1"/>
          <p:nvPr/>
        </p:nvSpPr>
        <p:spPr>
          <a:xfrm>
            <a:off x="7266000" y="1899000"/>
            <a:ext cx="1890000" cy="110822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Прочие 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неналоговые 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доходы 3,2%</a:t>
            </a:r>
          </a:p>
        </p:txBody>
      </p:sp>
    </p:spTree>
    <p:extLst>
      <p:ext uri="{BB962C8B-B14F-4D97-AF65-F5344CB8AC3E}">
        <p14:creationId xmlns:p14="http://schemas.microsoft.com/office/powerpoint/2010/main" xmlns="" val="3928934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://bacotrading.ae/images/main-slider/banner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61000" y="1359000"/>
            <a:ext cx="4104456" cy="2088232"/>
          </a:xfrm>
          <a:prstGeom prst="rect">
            <a:avLst/>
          </a:prstGeom>
          <a:noFill/>
        </p:spPr>
      </p:pic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xmlns="" val="1225899798"/>
              </p:ext>
            </p:extLst>
          </p:nvPr>
        </p:nvGraphicFramePr>
        <p:xfrm>
          <a:off x="6501000" y="3617640"/>
          <a:ext cx="4788024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21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06000" y="324000"/>
            <a:ext cx="4251000" cy="621175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Динамика поступлений доходов от использования имущества</a:t>
            </a: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xmlns="" val="4204362719"/>
              </p:ext>
            </p:extLst>
          </p:nvPr>
        </p:nvGraphicFramePr>
        <p:xfrm>
          <a:off x="471000" y="999000"/>
          <a:ext cx="5400000" cy="5545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Номер слайда 16"/>
          <p:cNvSpPr>
            <a:spLocks noGrp="1"/>
          </p:cNvSpPr>
          <p:nvPr>
            <p:ph type="sldNum" sz="quarter" idx="4294967295"/>
          </p:nvPr>
        </p:nvSpPr>
        <p:spPr>
          <a:xfrm>
            <a:off x="9744075" y="6356350"/>
            <a:ext cx="2447925" cy="365125"/>
          </a:xfrm>
        </p:spPr>
        <p:txBody>
          <a:bodyPr/>
          <a:lstStyle/>
          <a:p>
            <a:pPr>
              <a:defRPr/>
            </a:pPr>
            <a:fld id="{120BACBD-C4DA-4223-870C-11AF100BCE7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14</a:t>
            </a:fld>
            <a:endParaRPr lang="ru-RU" dirty="0">
              <a:solidFill>
                <a:prstClr val="black">
                  <a:tint val="7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20" name="TextBox 3"/>
          <p:cNvSpPr txBox="1">
            <a:spLocks noChangeArrowheads="1"/>
          </p:cNvSpPr>
          <p:nvPr/>
        </p:nvSpPr>
        <p:spPr bwMode="auto">
          <a:xfrm>
            <a:off x="10506000" y="774000"/>
            <a:ext cx="135729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рублей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76000" y="3564000"/>
            <a:ext cx="4320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575F6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Динамика доходов от продажи материальных и нематериальных активов</a:t>
            </a:r>
          </a:p>
        </p:txBody>
      </p:sp>
      <p:sp>
        <p:nvSpPr>
          <p:cNvPr id="21" name="Заголовок 1"/>
          <p:cNvSpPr txBox="1">
            <a:spLocks/>
          </p:cNvSpPr>
          <p:nvPr/>
        </p:nvSpPr>
        <p:spPr bwMode="auto">
          <a:xfrm>
            <a:off x="6861000" y="1674000"/>
            <a:ext cx="4067944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algn="ctr"/>
            <a:endParaRPr lang="ru-RU" sz="1600" b="1" dirty="0">
              <a:solidFill>
                <a:srgbClr val="575F6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 bwMode="auto">
          <a:xfrm>
            <a:off x="7176000" y="3519000"/>
            <a:ext cx="4067944" cy="714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endParaRPr lang="ru-RU" sz="1600" b="1" dirty="0">
              <a:solidFill>
                <a:srgbClr val="1F497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53733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 descr="https://saransk.proecp.ru/upload/iblock/297/297cf614392f3b1adddf6d75fe4f456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1000" y="3924000"/>
            <a:ext cx="4101074" cy="2736000"/>
          </a:xfrm>
          <a:prstGeom prst="rect">
            <a:avLst/>
          </a:prstGeom>
          <a:noFill/>
        </p:spPr>
      </p:pic>
      <p:sp>
        <p:nvSpPr>
          <p:cNvPr id="921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866000" y="0"/>
            <a:ext cx="4950000" cy="1052513"/>
          </a:xfrm>
        </p:spPr>
        <p:txBody>
          <a:bodyPr>
            <a:normAutofit/>
          </a:bodyPr>
          <a:lstStyle/>
          <a:p>
            <a:r>
              <a:rPr lang="ru-RU" sz="1800" b="1" dirty="0">
                <a:solidFill>
                  <a:srgbClr val="575F6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Динамика поступлений платы за негативное воздействие на окружающую среду </a:t>
            </a:r>
            <a:r>
              <a:rPr lang="ru-RU" sz="1600" b="1" dirty="0">
                <a:solidFill>
                  <a:srgbClr val="575F6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>
                <a:solidFill>
                  <a:srgbClr val="575F6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xmlns="" val="2570130986"/>
              </p:ext>
            </p:extLst>
          </p:nvPr>
        </p:nvGraphicFramePr>
        <p:xfrm>
          <a:off x="966000" y="1269000"/>
          <a:ext cx="4643438" cy="17859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" name="Номер слайда 16"/>
          <p:cNvSpPr>
            <a:spLocks noGrp="1"/>
          </p:cNvSpPr>
          <p:nvPr>
            <p:ph type="sldNum" sz="quarter" idx="4294967295"/>
          </p:nvPr>
        </p:nvSpPr>
        <p:spPr>
          <a:xfrm>
            <a:off x="9744075" y="6356350"/>
            <a:ext cx="2447925" cy="365125"/>
          </a:xfrm>
        </p:spPr>
        <p:txBody>
          <a:bodyPr/>
          <a:lstStyle/>
          <a:p>
            <a:pPr>
              <a:defRPr/>
            </a:pPr>
            <a:fld id="{120BACBD-C4DA-4223-870C-11AF100BCE7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15</a:t>
            </a:fld>
            <a:endParaRPr lang="ru-RU" dirty="0">
              <a:solidFill>
                <a:prstClr val="black">
                  <a:tint val="7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20" name="TextBox 3"/>
          <p:cNvSpPr txBox="1">
            <a:spLocks noChangeArrowheads="1"/>
          </p:cNvSpPr>
          <p:nvPr/>
        </p:nvSpPr>
        <p:spPr bwMode="auto">
          <a:xfrm>
            <a:off x="10281000" y="594000"/>
            <a:ext cx="135729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рублей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000" y="2060848"/>
            <a:ext cx="44999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600" b="1" dirty="0">
              <a:solidFill>
                <a:srgbClr val="575F6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xmlns="" val="609171665"/>
              </p:ext>
            </p:extLst>
          </p:nvPr>
        </p:nvGraphicFramePr>
        <p:xfrm>
          <a:off x="1703512" y="764704"/>
          <a:ext cx="4680520" cy="2304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xmlns="" val="3042979720"/>
              </p:ext>
            </p:extLst>
          </p:nvPr>
        </p:nvGraphicFramePr>
        <p:xfrm>
          <a:off x="1731000" y="954000"/>
          <a:ext cx="4933782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9" name="Содержимое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059213328"/>
              </p:ext>
            </p:extLst>
          </p:nvPr>
        </p:nvGraphicFramePr>
        <p:xfrm>
          <a:off x="6951000" y="2034000"/>
          <a:ext cx="4139952" cy="284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0" name="Содержимое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903601976"/>
              </p:ext>
            </p:extLst>
          </p:nvPr>
        </p:nvGraphicFramePr>
        <p:xfrm>
          <a:off x="1461000" y="3699000"/>
          <a:ext cx="5184576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1" name="Заголовок 1"/>
          <p:cNvSpPr txBox="1">
            <a:spLocks/>
          </p:cNvSpPr>
          <p:nvPr/>
        </p:nvSpPr>
        <p:spPr bwMode="auto">
          <a:xfrm>
            <a:off x="1641000" y="3114000"/>
            <a:ext cx="4896544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ru-RU" sz="1600" b="1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Динамика поступлений штрафов, санкций и возмещения ущерба</a:t>
            </a:r>
          </a:p>
        </p:txBody>
      </p:sp>
      <p:sp>
        <p:nvSpPr>
          <p:cNvPr id="24" name="Заголовок 1"/>
          <p:cNvSpPr txBox="1">
            <a:spLocks/>
          </p:cNvSpPr>
          <p:nvPr/>
        </p:nvSpPr>
        <p:spPr bwMode="auto">
          <a:xfrm>
            <a:off x="7401000" y="999000"/>
            <a:ext cx="2952328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ru-RU" sz="1600" b="1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Динамика поступлений </a:t>
            </a:r>
          </a:p>
          <a:p>
            <a:pPr algn="ctr">
              <a:defRPr/>
            </a:pPr>
            <a:r>
              <a:rPr lang="ru-RU" sz="1600" b="1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прочих неналоговых доходов</a:t>
            </a:r>
          </a:p>
        </p:txBody>
      </p:sp>
    </p:spTree>
    <p:extLst>
      <p:ext uri="{BB962C8B-B14F-4D97-AF65-F5344CB8AC3E}">
        <p14:creationId xmlns:p14="http://schemas.microsoft.com/office/powerpoint/2010/main" xmlns="" val="25296845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82" t="-28623" r="-5182" b="28623"/>
          <a:stretch/>
        </p:blipFill>
        <p:spPr>
          <a:xfrm>
            <a:off x="4566000" y="5004000"/>
            <a:ext cx="2025000" cy="151875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6000" y="1449000"/>
            <a:ext cx="3465000" cy="230422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86000" y="4464000"/>
            <a:ext cx="3844661" cy="2160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51" r="11413" b="-204"/>
          <a:stretch/>
        </p:blipFill>
        <p:spPr>
          <a:xfrm>
            <a:off x="8616000" y="1359000"/>
            <a:ext cx="3417758" cy="189386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000" y="4104000"/>
            <a:ext cx="3352073" cy="223099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71000" y="504000"/>
            <a:ext cx="10211063" cy="675000"/>
          </a:xfrm>
          <a:noFill/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Крупнейшие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налогоплательщики города 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Волгодонска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11691938" y="6492875"/>
            <a:ext cx="500062" cy="365125"/>
          </a:xfrm>
        </p:spPr>
        <p:txBody>
          <a:bodyPr/>
          <a:lstStyle/>
          <a:p>
            <a:pPr>
              <a:defRPr/>
            </a:pPr>
            <a:fld id="{88079A02-81D3-4B2A-AEAA-FBEAA1AB0F59}" type="slidenum">
              <a:rPr lang="ru-RU" b="1" smtClean="0">
                <a:solidFill>
                  <a:prstClr val="black">
                    <a:tint val="75000"/>
                  </a:prstClr>
                </a:solidFill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16</a:t>
            </a:fld>
            <a:endParaRPr lang="ru-RU" b="1" dirty="0">
              <a:solidFill>
                <a:prstClr val="black">
                  <a:tint val="7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55640" y="2428868"/>
            <a:ext cx="6768752" cy="35719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ФЛ АО «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АЭМ-технологии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 «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Атоммаш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 в г. Волгодонск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855640" y="1785926"/>
            <a:ext cx="6768752" cy="5715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Филиал АО «Концерн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Росэнергоатом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 «Ростовская атомная станция»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855640" y="2857496"/>
            <a:ext cx="6768752" cy="4286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ООО «Алмаз»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855640" y="3357562"/>
            <a:ext cx="6768752" cy="4764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ОАО «ВКДП»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856000" y="3924000"/>
            <a:ext cx="6768752" cy="37575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АО «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Атоммашэкспорт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856000" y="4374000"/>
            <a:ext cx="6768752" cy="4286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АО «ВЗМЭО»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856000" y="4869000"/>
            <a:ext cx="6768752" cy="5612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ООО «Топаз-сервис»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96000" y="3519000"/>
            <a:ext cx="1950000" cy="58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429784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xmlns="" val="1247342032"/>
              </p:ext>
            </p:extLst>
          </p:nvPr>
        </p:nvGraphicFramePr>
        <p:xfrm>
          <a:off x="111000" y="1643050"/>
          <a:ext cx="11925000" cy="4857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738547" y="3000372"/>
            <a:ext cx="171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673100" y="228601"/>
            <a:ext cx="92742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Расходы за счет средств федерального, областного бюджетов </a:t>
            </a:r>
          </a:p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2021 год и плановый период 2022 и 2023 годов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3429001" y="1828800"/>
            <a:ext cx="1357323" cy="43813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6 070,1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5384800" y="1428750"/>
            <a:ext cx="1293536" cy="44765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8 378,7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6985001" y="3384550"/>
            <a:ext cx="1571636" cy="42862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2 086,4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0025092" y="6500840"/>
            <a:ext cx="642909" cy="357167"/>
          </a:xfrm>
        </p:spPr>
        <p:txBody>
          <a:bodyPr/>
          <a:lstStyle/>
          <a:p>
            <a:pPr>
              <a:defRPr/>
            </a:pPr>
            <a:fld id="{EDC36AAC-E9CC-4ABA-93E1-1A63C45E4DFB}" type="slidenum">
              <a:rPr lang="ru-RU" smtClean="0"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17</a:t>
            </a:fld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809722" y="6257839"/>
            <a:ext cx="84296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*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Объем межбюджетных  трансфертов будет уточнен ко второму чтению проекта областного  бюджета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xmlns="" val="30824348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Oval 2"/>
          <p:cNvSpPr>
            <a:spLocks noChangeArrowheads="1"/>
          </p:cNvSpPr>
          <p:nvPr/>
        </p:nvSpPr>
        <p:spPr bwMode="gray">
          <a:xfrm>
            <a:off x="2806701" y="1428750"/>
            <a:ext cx="6143668" cy="4929222"/>
          </a:xfrm>
          <a:prstGeom prst="ellipse">
            <a:avLst/>
          </a:prstGeom>
          <a:gradFill rotWithShape="1">
            <a:gsLst>
              <a:gs pos="0">
                <a:srgbClr val="CCECFF"/>
              </a:gs>
              <a:gs pos="100000">
                <a:srgbClr val="CCECFF">
                  <a:gamma/>
                  <a:tint val="0"/>
                  <a:invGamma/>
                </a:srgbClr>
              </a:gs>
            </a:gsLst>
            <a:lin ang="5400000" scaled="1"/>
          </a:gradFill>
          <a:ln w="9525" algn="ctr">
            <a:solidFill>
              <a:srgbClr val="99CC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50" name="Рисунок 49" descr="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73800" y="717550"/>
            <a:ext cx="4400549" cy="2640329"/>
          </a:xfrm>
          <a:prstGeom prst="rect">
            <a:avLst/>
          </a:prstGeom>
        </p:spPr>
      </p:pic>
      <p:sp>
        <p:nvSpPr>
          <p:cNvPr id="62" name="TextBox 14"/>
          <p:cNvSpPr txBox="1">
            <a:spLocks noChangeArrowheads="1"/>
          </p:cNvSpPr>
          <p:nvPr/>
        </p:nvSpPr>
        <p:spPr bwMode="auto">
          <a:xfrm>
            <a:off x="228600" y="3917951"/>
            <a:ext cx="1428760" cy="120032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</a:rPr>
              <a:t>2021 - 5,0</a:t>
            </a:r>
          </a:p>
          <a:p>
            <a:r>
              <a:rPr lang="ru-RU" sz="2400" b="1" dirty="0">
                <a:solidFill>
                  <a:srgbClr val="0070C0"/>
                </a:solidFill>
              </a:rPr>
              <a:t>2022 - 5,0 2023 - 5,0</a:t>
            </a:r>
          </a:p>
        </p:txBody>
      </p:sp>
      <p:sp>
        <p:nvSpPr>
          <p:cNvPr id="375811" name="Rectangle 3"/>
          <p:cNvSpPr>
            <a:spLocks noGrp="1" noChangeArrowheads="1"/>
          </p:cNvSpPr>
          <p:nvPr>
            <p:ph type="title"/>
          </p:nvPr>
        </p:nvSpPr>
        <p:spPr>
          <a:xfrm>
            <a:off x="539751" y="228600"/>
            <a:ext cx="9425048" cy="1143000"/>
          </a:xfrm>
          <a:noFill/>
          <a:ln/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Зарезервированные средства местного бюджета 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                    на </a:t>
            </a: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2021-2023 годы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9" name="Номер слайда 48"/>
          <p:cNvSpPr>
            <a:spLocks noGrp="1"/>
          </p:cNvSpPr>
          <p:nvPr>
            <p:ph type="sldNum" sz="quarter" idx="12"/>
          </p:nvPr>
        </p:nvSpPr>
        <p:spPr>
          <a:xfrm>
            <a:off x="8077203" y="6356357"/>
            <a:ext cx="2447956" cy="365125"/>
          </a:xfrm>
        </p:spPr>
        <p:txBody>
          <a:bodyPr/>
          <a:lstStyle/>
          <a:p>
            <a:pPr>
              <a:defRPr/>
            </a:pPr>
            <a:fld id="{EDC36AAC-E9CC-4ABA-93E1-1A63C45E4DFB}" type="slidenum">
              <a:rPr lang="ru-RU" smtClean="0"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18</a:t>
            </a:fld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806951" y="2895600"/>
            <a:ext cx="2428892" cy="2133600"/>
            <a:chOff x="2016" y="1920"/>
            <a:chExt cx="1680" cy="1680"/>
          </a:xfrm>
        </p:grpSpPr>
        <p:sp>
          <p:nvSpPr>
            <p:cNvPr id="375813" name="Oval 5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FF6600"/>
                </a:gs>
                <a:gs pos="100000">
                  <a:srgbClr val="FF6600">
                    <a:gamma/>
                    <a:shade val="45490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75814" name="Freeform 6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/>
              <a:ahLst/>
              <a:cxnLst>
                <a:cxn ang="0">
                  <a:pos x="1301" y="401"/>
                </a:cxn>
                <a:cxn ang="0">
                  <a:pos x="1317" y="442"/>
                </a:cxn>
                <a:cxn ang="0">
                  <a:pos x="1321" y="481"/>
                </a:cxn>
                <a:cxn ang="0">
                  <a:pos x="1315" y="516"/>
                </a:cxn>
                <a:cxn ang="0">
                  <a:pos x="1298" y="550"/>
                </a:cxn>
                <a:cxn ang="0">
                  <a:pos x="1272" y="579"/>
                </a:cxn>
                <a:cxn ang="0">
                  <a:pos x="1239" y="604"/>
                </a:cxn>
                <a:cxn ang="0">
                  <a:pos x="1196" y="628"/>
                </a:cxn>
                <a:cxn ang="0">
                  <a:pos x="1147" y="649"/>
                </a:cxn>
                <a:cxn ang="0">
                  <a:pos x="1092" y="667"/>
                </a:cxn>
                <a:cxn ang="0">
                  <a:pos x="1031" y="683"/>
                </a:cxn>
                <a:cxn ang="0">
                  <a:pos x="967" y="694"/>
                </a:cxn>
                <a:cxn ang="0">
                  <a:pos x="896" y="704"/>
                </a:cxn>
                <a:cxn ang="0">
                  <a:pos x="824" y="710"/>
                </a:cxn>
                <a:cxn ang="0">
                  <a:pos x="795" y="712"/>
                </a:cxn>
                <a:cxn ang="0">
                  <a:pos x="476" y="712"/>
                </a:cxn>
                <a:cxn ang="0">
                  <a:pos x="472" y="712"/>
                </a:cxn>
                <a:cxn ang="0">
                  <a:pos x="409" y="708"/>
                </a:cxn>
                <a:cxn ang="0">
                  <a:pos x="348" y="704"/>
                </a:cxn>
                <a:cxn ang="0">
                  <a:pos x="290" y="696"/>
                </a:cxn>
                <a:cxn ang="0">
                  <a:pos x="235" y="689"/>
                </a:cxn>
                <a:cxn ang="0">
                  <a:pos x="186" y="677"/>
                </a:cxn>
                <a:cxn ang="0">
                  <a:pos x="141" y="663"/>
                </a:cxn>
                <a:cxn ang="0">
                  <a:pos x="102" y="648"/>
                </a:cxn>
                <a:cxn ang="0">
                  <a:pos x="67" y="630"/>
                </a:cxn>
                <a:cxn ang="0">
                  <a:pos x="39" y="608"/>
                </a:cxn>
                <a:cxn ang="0">
                  <a:pos x="18" y="583"/>
                </a:cxn>
                <a:cxn ang="0">
                  <a:pos x="6" y="554"/>
                </a:cxn>
                <a:cxn ang="0">
                  <a:pos x="0" y="524"/>
                </a:cxn>
                <a:cxn ang="0">
                  <a:pos x="0" y="520"/>
                </a:cxn>
                <a:cxn ang="0">
                  <a:pos x="4" y="487"/>
                </a:cxn>
                <a:cxn ang="0">
                  <a:pos x="16" y="446"/>
                </a:cxn>
                <a:cxn ang="0">
                  <a:pos x="51" y="370"/>
                </a:cxn>
                <a:cxn ang="0">
                  <a:pos x="94" y="299"/>
                </a:cxn>
                <a:cxn ang="0">
                  <a:pos x="147" y="235"/>
                </a:cxn>
                <a:cxn ang="0">
                  <a:pos x="204" y="176"/>
                </a:cxn>
                <a:cxn ang="0">
                  <a:pos x="270" y="125"/>
                </a:cxn>
                <a:cxn ang="0">
                  <a:pos x="341" y="82"/>
                </a:cxn>
                <a:cxn ang="0">
                  <a:pos x="415" y="47"/>
                </a:cxn>
                <a:cxn ang="0">
                  <a:pos x="497" y="21"/>
                </a:cxn>
                <a:cxn ang="0">
                  <a:pos x="581" y="6"/>
                </a:cxn>
                <a:cxn ang="0">
                  <a:pos x="667" y="0"/>
                </a:cxn>
                <a:cxn ang="0">
                  <a:pos x="667" y="0"/>
                </a:cxn>
                <a:cxn ang="0">
                  <a:pos x="759" y="6"/>
                </a:cxn>
                <a:cxn ang="0">
                  <a:pos x="847" y="23"/>
                </a:cxn>
                <a:cxn ang="0">
                  <a:pos x="932" y="53"/>
                </a:cxn>
                <a:cxn ang="0">
                  <a:pos x="1010" y="90"/>
                </a:cxn>
                <a:cxn ang="0">
                  <a:pos x="1082" y="137"/>
                </a:cxn>
                <a:cxn ang="0">
                  <a:pos x="1149" y="194"/>
                </a:cxn>
                <a:cxn ang="0">
                  <a:pos x="1208" y="256"/>
                </a:cxn>
                <a:cxn ang="0">
                  <a:pos x="1258" y="325"/>
                </a:cxn>
                <a:cxn ang="0">
                  <a:pos x="1301" y="401"/>
                </a:cxn>
                <a:cxn ang="0">
                  <a:pos x="1301" y="401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FF6600"/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75815" name="Text Box 7"/>
          <p:cNvSpPr txBox="1">
            <a:spLocks noChangeArrowheads="1"/>
          </p:cNvSpPr>
          <p:nvPr/>
        </p:nvSpPr>
        <p:spPr bwMode="gray">
          <a:xfrm>
            <a:off x="5029200" y="3429001"/>
            <a:ext cx="192392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РЕЗЕРВ</a:t>
            </a:r>
            <a:endParaRPr lang="en-US" sz="44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4673600" y="4629150"/>
            <a:ext cx="319088" cy="279400"/>
            <a:chOff x="2236" y="3191"/>
            <a:chExt cx="201" cy="176"/>
          </a:xfrm>
        </p:grpSpPr>
        <p:sp>
          <p:nvSpPr>
            <p:cNvPr id="375822" name="Oval 14"/>
            <p:cNvSpPr>
              <a:spLocks noChangeArrowheads="1"/>
            </p:cNvSpPr>
            <p:nvPr/>
          </p:nvSpPr>
          <p:spPr bwMode="gray">
            <a:xfrm rot="18227093">
              <a:off x="2239" y="3282"/>
              <a:ext cx="82" cy="87"/>
            </a:xfrm>
            <a:prstGeom prst="ellipse">
              <a:avLst/>
            </a:prstGeom>
            <a:gradFill rotWithShape="1">
              <a:gsLst>
                <a:gs pos="0">
                  <a:srgbClr val="33CCCC"/>
                </a:gs>
                <a:gs pos="100000">
                  <a:srgbClr val="33CCCC">
                    <a:gamma/>
                    <a:shade val="66667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75823" name="Oval 15"/>
            <p:cNvSpPr>
              <a:spLocks noChangeArrowheads="1"/>
            </p:cNvSpPr>
            <p:nvPr/>
          </p:nvSpPr>
          <p:spPr bwMode="gray">
            <a:xfrm rot="18227093">
              <a:off x="2353" y="3188"/>
              <a:ext cx="82" cy="87"/>
            </a:xfrm>
            <a:prstGeom prst="ellipse">
              <a:avLst/>
            </a:prstGeom>
            <a:gradFill rotWithShape="1">
              <a:gsLst>
                <a:gs pos="0">
                  <a:srgbClr val="33CCCC"/>
                </a:gs>
                <a:gs pos="100000">
                  <a:srgbClr val="33CCCC">
                    <a:gamma/>
                    <a:shade val="66667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1517649" y="4495800"/>
            <a:ext cx="3422651" cy="2089150"/>
            <a:chOff x="1824" y="3357"/>
            <a:chExt cx="432" cy="432"/>
          </a:xfrm>
        </p:grpSpPr>
        <p:grpSp>
          <p:nvGrpSpPr>
            <p:cNvPr id="5" name="Group 17"/>
            <p:cNvGrpSpPr>
              <a:grpSpLocks/>
            </p:cNvGrpSpPr>
            <p:nvPr/>
          </p:nvGrpSpPr>
          <p:grpSpPr bwMode="auto">
            <a:xfrm>
              <a:off x="1824" y="3357"/>
              <a:ext cx="432" cy="432"/>
              <a:chOff x="2016" y="1920"/>
              <a:chExt cx="1680" cy="1680"/>
            </a:xfrm>
          </p:grpSpPr>
          <p:sp>
            <p:nvSpPr>
              <p:cNvPr id="375826" name="Oval 18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33CCCC"/>
                  </a:gs>
                  <a:gs pos="100000">
                    <a:srgbClr val="33CCCC">
                      <a:gamma/>
                      <a:shade val="24314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75827" name="Freeform 19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/>
                <a:ahLst/>
                <a:cxnLst>
                  <a:cxn ang="0">
                    <a:pos x="1301" y="401"/>
                  </a:cxn>
                  <a:cxn ang="0">
                    <a:pos x="1317" y="442"/>
                  </a:cxn>
                  <a:cxn ang="0">
                    <a:pos x="1321" y="481"/>
                  </a:cxn>
                  <a:cxn ang="0">
                    <a:pos x="1315" y="516"/>
                  </a:cxn>
                  <a:cxn ang="0">
                    <a:pos x="1298" y="550"/>
                  </a:cxn>
                  <a:cxn ang="0">
                    <a:pos x="1272" y="579"/>
                  </a:cxn>
                  <a:cxn ang="0">
                    <a:pos x="1239" y="604"/>
                  </a:cxn>
                  <a:cxn ang="0">
                    <a:pos x="1196" y="628"/>
                  </a:cxn>
                  <a:cxn ang="0">
                    <a:pos x="1147" y="649"/>
                  </a:cxn>
                  <a:cxn ang="0">
                    <a:pos x="1092" y="667"/>
                  </a:cxn>
                  <a:cxn ang="0">
                    <a:pos x="1031" y="683"/>
                  </a:cxn>
                  <a:cxn ang="0">
                    <a:pos x="967" y="694"/>
                  </a:cxn>
                  <a:cxn ang="0">
                    <a:pos x="896" y="704"/>
                  </a:cxn>
                  <a:cxn ang="0">
                    <a:pos x="824" y="710"/>
                  </a:cxn>
                  <a:cxn ang="0">
                    <a:pos x="795" y="712"/>
                  </a:cxn>
                  <a:cxn ang="0">
                    <a:pos x="476" y="712"/>
                  </a:cxn>
                  <a:cxn ang="0">
                    <a:pos x="472" y="712"/>
                  </a:cxn>
                  <a:cxn ang="0">
                    <a:pos x="409" y="708"/>
                  </a:cxn>
                  <a:cxn ang="0">
                    <a:pos x="348" y="704"/>
                  </a:cxn>
                  <a:cxn ang="0">
                    <a:pos x="290" y="696"/>
                  </a:cxn>
                  <a:cxn ang="0">
                    <a:pos x="235" y="689"/>
                  </a:cxn>
                  <a:cxn ang="0">
                    <a:pos x="186" y="677"/>
                  </a:cxn>
                  <a:cxn ang="0">
                    <a:pos x="141" y="663"/>
                  </a:cxn>
                  <a:cxn ang="0">
                    <a:pos x="102" y="648"/>
                  </a:cxn>
                  <a:cxn ang="0">
                    <a:pos x="67" y="630"/>
                  </a:cxn>
                  <a:cxn ang="0">
                    <a:pos x="39" y="608"/>
                  </a:cxn>
                  <a:cxn ang="0">
                    <a:pos x="18" y="583"/>
                  </a:cxn>
                  <a:cxn ang="0">
                    <a:pos x="6" y="554"/>
                  </a:cxn>
                  <a:cxn ang="0">
                    <a:pos x="0" y="524"/>
                  </a:cxn>
                  <a:cxn ang="0">
                    <a:pos x="0" y="520"/>
                  </a:cxn>
                  <a:cxn ang="0">
                    <a:pos x="4" y="487"/>
                  </a:cxn>
                  <a:cxn ang="0">
                    <a:pos x="16" y="446"/>
                  </a:cxn>
                  <a:cxn ang="0">
                    <a:pos x="51" y="370"/>
                  </a:cxn>
                  <a:cxn ang="0">
                    <a:pos x="94" y="299"/>
                  </a:cxn>
                  <a:cxn ang="0">
                    <a:pos x="147" y="235"/>
                  </a:cxn>
                  <a:cxn ang="0">
                    <a:pos x="204" y="176"/>
                  </a:cxn>
                  <a:cxn ang="0">
                    <a:pos x="270" y="125"/>
                  </a:cxn>
                  <a:cxn ang="0">
                    <a:pos x="341" y="82"/>
                  </a:cxn>
                  <a:cxn ang="0">
                    <a:pos x="415" y="47"/>
                  </a:cxn>
                  <a:cxn ang="0">
                    <a:pos x="497" y="21"/>
                  </a:cxn>
                  <a:cxn ang="0">
                    <a:pos x="581" y="6"/>
                  </a:cxn>
                  <a:cxn ang="0">
                    <a:pos x="667" y="0"/>
                  </a:cxn>
                  <a:cxn ang="0">
                    <a:pos x="667" y="0"/>
                  </a:cxn>
                  <a:cxn ang="0">
                    <a:pos x="759" y="6"/>
                  </a:cxn>
                  <a:cxn ang="0">
                    <a:pos x="847" y="23"/>
                  </a:cxn>
                  <a:cxn ang="0">
                    <a:pos x="932" y="53"/>
                  </a:cxn>
                  <a:cxn ang="0">
                    <a:pos x="1010" y="90"/>
                  </a:cxn>
                  <a:cxn ang="0">
                    <a:pos x="1082" y="137"/>
                  </a:cxn>
                  <a:cxn ang="0">
                    <a:pos x="1149" y="194"/>
                  </a:cxn>
                  <a:cxn ang="0">
                    <a:pos x="1208" y="256"/>
                  </a:cxn>
                  <a:cxn ang="0">
                    <a:pos x="1258" y="325"/>
                  </a:cxn>
                  <a:cxn ang="0">
                    <a:pos x="1301" y="401"/>
                  </a:cxn>
                  <a:cxn ang="0">
                    <a:pos x="1301" y="401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33CCCC"/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375828" name="Text Box 20"/>
            <p:cNvSpPr txBox="1">
              <a:spLocks noChangeArrowheads="1"/>
            </p:cNvSpPr>
            <p:nvPr/>
          </p:nvSpPr>
          <p:spPr bwMode="gray">
            <a:xfrm>
              <a:off x="1911" y="3438"/>
              <a:ext cx="23" cy="9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</p:txBody>
        </p:sp>
      </p:grpSp>
      <p:grpSp>
        <p:nvGrpSpPr>
          <p:cNvPr id="6" name="Group 21"/>
          <p:cNvGrpSpPr>
            <a:grpSpLocks/>
          </p:cNvGrpSpPr>
          <p:nvPr/>
        </p:nvGrpSpPr>
        <p:grpSpPr bwMode="auto">
          <a:xfrm>
            <a:off x="806452" y="2184400"/>
            <a:ext cx="3257569" cy="2000264"/>
            <a:chOff x="3938" y="1968"/>
            <a:chExt cx="430" cy="437"/>
          </a:xfrm>
        </p:grpSpPr>
        <p:grpSp>
          <p:nvGrpSpPr>
            <p:cNvPr id="7" name="Group 22"/>
            <p:cNvGrpSpPr>
              <a:grpSpLocks/>
            </p:cNvGrpSpPr>
            <p:nvPr/>
          </p:nvGrpSpPr>
          <p:grpSpPr bwMode="auto">
            <a:xfrm>
              <a:off x="3938" y="1968"/>
              <a:ext cx="430" cy="437"/>
              <a:chOff x="2016" y="1920"/>
              <a:chExt cx="1680" cy="1680"/>
            </a:xfrm>
          </p:grpSpPr>
          <p:sp>
            <p:nvSpPr>
              <p:cNvPr id="375831" name="Oval 23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4996E3"/>
                  </a:gs>
                  <a:gs pos="100000">
                    <a:srgbClr val="4996E3">
                      <a:gamma/>
                      <a:shade val="45490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75832" name="Freeform 24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/>
                <a:ahLst/>
                <a:cxnLst>
                  <a:cxn ang="0">
                    <a:pos x="1301" y="401"/>
                  </a:cxn>
                  <a:cxn ang="0">
                    <a:pos x="1317" y="442"/>
                  </a:cxn>
                  <a:cxn ang="0">
                    <a:pos x="1321" y="481"/>
                  </a:cxn>
                  <a:cxn ang="0">
                    <a:pos x="1315" y="516"/>
                  </a:cxn>
                  <a:cxn ang="0">
                    <a:pos x="1298" y="550"/>
                  </a:cxn>
                  <a:cxn ang="0">
                    <a:pos x="1272" y="579"/>
                  </a:cxn>
                  <a:cxn ang="0">
                    <a:pos x="1239" y="604"/>
                  </a:cxn>
                  <a:cxn ang="0">
                    <a:pos x="1196" y="628"/>
                  </a:cxn>
                  <a:cxn ang="0">
                    <a:pos x="1147" y="649"/>
                  </a:cxn>
                  <a:cxn ang="0">
                    <a:pos x="1092" y="667"/>
                  </a:cxn>
                  <a:cxn ang="0">
                    <a:pos x="1031" y="683"/>
                  </a:cxn>
                  <a:cxn ang="0">
                    <a:pos x="967" y="694"/>
                  </a:cxn>
                  <a:cxn ang="0">
                    <a:pos x="896" y="704"/>
                  </a:cxn>
                  <a:cxn ang="0">
                    <a:pos x="824" y="710"/>
                  </a:cxn>
                  <a:cxn ang="0">
                    <a:pos x="795" y="712"/>
                  </a:cxn>
                  <a:cxn ang="0">
                    <a:pos x="476" y="712"/>
                  </a:cxn>
                  <a:cxn ang="0">
                    <a:pos x="472" y="712"/>
                  </a:cxn>
                  <a:cxn ang="0">
                    <a:pos x="409" y="708"/>
                  </a:cxn>
                  <a:cxn ang="0">
                    <a:pos x="348" y="704"/>
                  </a:cxn>
                  <a:cxn ang="0">
                    <a:pos x="290" y="696"/>
                  </a:cxn>
                  <a:cxn ang="0">
                    <a:pos x="235" y="689"/>
                  </a:cxn>
                  <a:cxn ang="0">
                    <a:pos x="186" y="677"/>
                  </a:cxn>
                  <a:cxn ang="0">
                    <a:pos x="141" y="663"/>
                  </a:cxn>
                  <a:cxn ang="0">
                    <a:pos x="102" y="648"/>
                  </a:cxn>
                  <a:cxn ang="0">
                    <a:pos x="67" y="630"/>
                  </a:cxn>
                  <a:cxn ang="0">
                    <a:pos x="39" y="608"/>
                  </a:cxn>
                  <a:cxn ang="0">
                    <a:pos x="18" y="583"/>
                  </a:cxn>
                  <a:cxn ang="0">
                    <a:pos x="6" y="554"/>
                  </a:cxn>
                  <a:cxn ang="0">
                    <a:pos x="0" y="524"/>
                  </a:cxn>
                  <a:cxn ang="0">
                    <a:pos x="0" y="520"/>
                  </a:cxn>
                  <a:cxn ang="0">
                    <a:pos x="4" y="487"/>
                  </a:cxn>
                  <a:cxn ang="0">
                    <a:pos x="16" y="446"/>
                  </a:cxn>
                  <a:cxn ang="0">
                    <a:pos x="51" y="370"/>
                  </a:cxn>
                  <a:cxn ang="0">
                    <a:pos x="94" y="299"/>
                  </a:cxn>
                  <a:cxn ang="0">
                    <a:pos x="147" y="235"/>
                  </a:cxn>
                  <a:cxn ang="0">
                    <a:pos x="204" y="176"/>
                  </a:cxn>
                  <a:cxn ang="0">
                    <a:pos x="270" y="125"/>
                  </a:cxn>
                  <a:cxn ang="0">
                    <a:pos x="341" y="82"/>
                  </a:cxn>
                  <a:cxn ang="0">
                    <a:pos x="415" y="47"/>
                  </a:cxn>
                  <a:cxn ang="0">
                    <a:pos x="497" y="21"/>
                  </a:cxn>
                  <a:cxn ang="0">
                    <a:pos x="581" y="6"/>
                  </a:cxn>
                  <a:cxn ang="0">
                    <a:pos x="667" y="0"/>
                  </a:cxn>
                  <a:cxn ang="0">
                    <a:pos x="667" y="0"/>
                  </a:cxn>
                  <a:cxn ang="0">
                    <a:pos x="759" y="6"/>
                  </a:cxn>
                  <a:cxn ang="0">
                    <a:pos x="847" y="23"/>
                  </a:cxn>
                  <a:cxn ang="0">
                    <a:pos x="932" y="53"/>
                  </a:cxn>
                  <a:cxn ang="0">
                    <a:pos x="1010" y="90"/>
                  </a:cxn>
                  <a:cxn ang="0">
                    <a:pos x="1082" y="137"/>
                  </a:cxn>
                  <a:cxn ang="0">
                    <a:pos x="1149" y="194"/>
                  </a:cxn>
                  <a:cxn ang="0">
                    <a:pos x="1208" y="256"/>
                  </a:cxn>
                  <a:cxn ang="0">
                    <a:pos x="1258" y="325"/>
                  </a:cxn>
                  <a:cxn ang="0">
                    <a:pos x="1301" y="401"/>
                  </a:cxn>
                  <a:cxn ang="0">
                    <a:pos x="1301" y="401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66A7E8"/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375833" name="Text Box 25"/>
            <p:cNvSpPr txBox="1">
              <a:spLocks noChangeArrowheads="1"/>
            </p:cNvSpPr>
            <p:nvPr/>
          </p:nvSpPr>
          <p:spPr bwMode="gray">
            <a:xfrm>
              <a:off x="4020" y="2028"/>
              <a:ext cx="24" cy="10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</p:txBody>
        </p:sp>
      </p:grpSp>
      <p:grpSp>
        <p:nvGrpSpPr>
          <p:cNvPr id="8" name="Group 26"/>
          <p:cNvGrpSpPr>
            <a:grpSpLocks/>
          </p:cNvGrpSpPr>
          <p:nvPr/>
        </p:nvGrpSpPr>
        <p:grpSpPr bwMode="auto">
          <a:xfrm>
            <a:off x="8096251" y="3651250"/>
            <a:ext cx="2933700" cy="2133600"/>
            <a:chOff x="3552" y="3339"/>
            <a:chExt cx="412" cy="392"/>
          </a:xfrm>
        </p:grpSpPr>
        <p:grpSp>
          <p:nvGrpSpPr>
            <p:cNvPr id="9" name="Group 27"/>
            <p:cNvGrpSpPr>
              <a:grpSpLocks/>
            </p:cNvGrpSpPr>
            <p:nvPr/>
          </p:nvGrpSpPr>
          <p:grpSpPr bwMode="auto">
            <a:xfrm>
              <a:off x="3552" y="3339"/>
              <a:ext cx="412" cy="392"/>
              <a:chOff x="2016" y="1920"/>
              <a:chExt cx="1680" cy="1680"/>
            </a:xfrm>
          </p:grpSpPr>
          <p:sp>
            <p:nvSpPr>
              <p:cNvPr id="375836" name="Oval 28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FF3399"/>
                  </a:gs>
                  <a:gs pos="100000">
                    <a:srgbClr val="FF3399">
                      <a:gamma/>
                      <a:shade val="45490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75837" name="Freeform 29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/>
                <a:ahLst/>
                <a:cxnLst>
                  <a:cxn ang="0">
                    <a:pos x="1301" y="401"/>
                  </a:cxn>
                  <a:cxn ang="0">
                    <a:pos x="1317" y="442"/>
                  </a:cxn>
                  <a:cxn ang="0">
                    <a:pos x="1321" y="481"/>
                  </a:cxn>
                  <a:cxn ang="0">
                    <a:pos x="1315" y="516"/>
                  </a:cxn>
                  <a:cxn ang="0">
                    <a:pos x="1298" y="550"/>
                  </a:cxn>
                  <a:cxn ang="0">
                    <a:pos x="1272" y="579"/>
                  </a:cxn>
                  <a:cxn ang="0">
                    <a:pos x="1239" y="604"/>
                  </a:cxn>
                  <a:cxn ang="0">
                    <a:pos x="1196" y="628"/>
                  </a:cxn>
                  <a:cxn ang="0">
                    <a:pos x="1147" y="649"/>
                  </a:cxn>
                  <a:cxn ang="0">
                    <a:pos x="1092" y="667"/>
                  </a:cxn>
                  <a:cxn ang="0">
                    <a:pos x="1031" y="683"/>
                  </a:cxn>
                  <a:cxn ang="0">
                    <a:pos x="967" y="694"/>
                  </a:cxn>
                  <a:cxn ang="0">
                    <a:pos x="896" y="704"/>
                  </a:cxn>
                  <a:cxn ang="0">
                    <a:pos x="824" y="710"/>
                  </a:cxn>
                  <a:cxn ang="0">
                    <a:pos x="795" y="712"/>
                  </a:cxn>
                  <a:cxn ang="0">
                    <a:pos x="476" y="712"/>
                  </a:cxn>
                  <a:cxn ang="0">
                    <a:pos x="472" y="712"/>
                  </a:cxn>
                  <a:cxn ang="0">
                    <a:pos x="409" y="708"/>
                  </a:cxn>
                  <a:cxn ang="0">
                    <a:pos x="348" y="704"/>
                  </a:cxn>
                  <a:cxn ang="0">
                    <a:pos x="290" y="696"/>
                  </a:cxn>
                  <a:cxn ang="0">
                    <a:pos x="235" y="689"/>
                  </a:cxn>
                  <a:cxn ang="0">
                    <a:pos x="186" y="677"/>
                  </a:cxn>
                  <a:cxn ang="0">
                    <a:pos x="141" y="663"/>
                  </a:cxn>
                  <a:cxn ang="0">
                    <a:pos x="102" y="648"/>
                  </a:cxn>
                  <a:cxn ang="0">
                    <a:pos x="67" y="630"/>
                  </a:cxn>
                  <a:cxn ang="0">
                    <a:pos x="39" y="608"/>
                  </a:cxn>
                  <a:cxn ang="0">
                    <a:pos x="18" y="583"/>
                  </a:cxn>
                  <a:cxn ang="0">
                    <a:pos x="6" y="554"/>
                  </a:cxn>
                  <a:cxn ang="0">
                    <a:pos x="0" y="524"/>
                  </a:cxn>
                  <a:cxn ang="0">
                    <a:pos x="0" y="520"/>
                  </a:cxn>
                  <a:cxn ang="0">
                    <a:pos x="4" y="487"/>
                  </a:cxn>
                  <a:cxn ang="0">
                    <a:pos x="16" y="446"/>
                  </a:cxn>
                  <a:cxn ang="0">
                    <a:pos x="51" y="370"/>
                  </a:cxn>
                  <a:cxn ang="0">
                    <a:pos x="94" y="299"/>
                  </a:cxn>
                  <a:cxn ang="0">
                    <a:pos x="147" y="235"/>
                  </a:cxn>
                  <a:cxn ang="0">
                    <a:pos x="204" y="176"/>
                  </a:cxn>
                  <a:cxn ang="0">
                    <a:pos x="270" y="125"/>
                  </a:cxn>
                  <a:cxn ang="0">
                    <a:pos x="341" y="82"/>
                  </a:cxn>
                  <a:cxn ang="0">
                    <a:pos x="415" y="47"/>
                  </a:cxn>
                  <a:cxn ang="0">
                    <a:pos x="497" y="21"/>
                  </a:cxn>
                  <a:cxn ang="0">
                    <a:pos x="581" y="6"/>
                  </a:cxn>
                  <a:cxn ang="0">
                    <a:pos x="667" y="0"/>
                  </a:cxn>
                  <a:cxn ang="0">
                    <a:pos x="667" y="0"/>
                  </a:cxn>
                  <a:cxn ang="0">
                    <a:pos x="759" y="6"/>
                  </a:cxn>
                  <a:cxn ang="0">
                    <a:pos x="847" y="23"/>
                  </a:cxn>
                  <a:cxn ang="0">
                    <a:pos x="932" y="53"/>
                  </a:cxn>
                  <a:cxn ang="0">
                    <a:pos x="1010" y="90"/>
                  </a:cxn>
                  <a:cxn ang="0">
                    <a:pos x="1082" y="137"/>
                  </a:cxn>
                  <a:cxn ang="0">
                    <a:pos x="1149" y="194"/>
                  </a:cxn>
                  <a:cxn ang="0">
                    <a:pos x="1208" y="256"/>
                  </a:cxn>
                  <a:cxn ang="0">
                    <a:pos x="1258" y="325"/>
                  </a:cxn>
                  <a:cxn ang="0">
                    <a:pos x="1301" y="401"/>
                  </a:cxn>
                  <a:cxn ang="0">
                    <a:pos x="1301" y="401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FF3399"/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375838" name="Text Box 30"/>
            <p:cNvSpPr txBox="1">
              <a:spLocks noChangeArrowheads="1"/>
            </p:cNvSpPr>
            <p:nvPr/>
          </p:nvSpPr>
          <p:spPr bwMode="gray">
            <a:xfrm>
              <a:off x="3641" y="3360"/>
              <a:ext cx="26" cy="8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</p:txBody>
        </p:sp>
      </p:grpSp>
      <p:sp>
        <p:nvSpPr>
          <p:cNvPr id="375844" name="Oval 36"/>
          <p:cNvSpPr>
            <a:spLocks noChangeArrowheads="1"/>
          </p:cNvSpPr>
          <p:nvPr/>
        </p:nvSpPr>
        <p:spPr bwMode="gray">
          <a:xfrm rot="18227093">
            <a:off x="7546902" y="4563693"/>
            <a:ext cx="130175" cy="138113"/>
          </a:xfrm>
          <a:prstGeom prst="ellipse">
            <a:avLst/>
          </a:prstGeom>
          <a:gradFill rotWithShape="1">
            <a:gsLst>
              <a:gs pos="0">
                <a:srgbClr val="FF3399"/>
              </a:gs>
              <a:gs pos="100000">
                <a:srgbClr val="FF3399">
                  <a:gamma/>
                  <a:shade val="66667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75845" name="Oval 37"/>
          <p:cNvSpPr>
            <a:spLocks noChangeArrowheads="1"/>
          </p:cNvSpPr>
          <p:nvPr/>
        </p:nvSpPr>
        <p:spPr bwMode="gray">
          <a:xfrm rot="18227093">
            <a:off x="7324653" y="4430343"/>
            <a:ext cx="130175" cy="138113"/>
          </a:xfrm>
          <a:prstGeom prst="ellipse">
            <a:avLst/>
          </a:prstGeom>
          <a:gradFill rotWithShape="1">
            <a:gsLst>
              <a:gs pos="0">
                <a:srgbClr val="FF3399"/>
              </a:gs>
              <a:gs pos="100000">
                <a:srgbClr val="FF3399">
                  <a:gamma/>
                  <a:shade val="66667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75852" name="Oval 44"/>
          <p:cNvSpPr>
            <a:spLocks noChangeArrowheads="1"/>
          </p:cNvSpPr>
          <p:nvPr/>
        </p:nvSpPr>
        <p:spPr bwMode="gray">
          <a:xfrm rot="18227093">
            <a:off x="4613203" y="3719142"/>
            <a:ext cx="130175" cy="138113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100000">
                <a:srgbClr val="0099FF">
                  <a:gamma/>
                  <a:shade val="66667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75853" name="Oval 45"/>
          <p:cNvSpPr>
            <a:spLocks noChangeArrowheads="1"/>
          </p:cNvSpPr>
          <p:nvPr/>
        </p:nvSpPr>
        <p:spPr bwMode="gray">
          <a:xfrm rot="18227093">
            <a:off x="4302053" y="3674691"/>
            <a:ext cx="130175" cy="138113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100000">
                <a:srgbClr val="0099FF">
                  <a:gamma/>
                  <a:shade val="66667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75854" name="Text Box 46"/>
          <p:cNvSpPr txBox="1">
            <a:spLocks noChangeArrowheads="1"/>
          </p:cNvSpPr>
          <p:nvPr/>
        </p:nvSpPr>
        <p:spPr bwMode="auto">
          <a:xfrm>
            <a:off x="1073151" y="2406650"/>
            <a:ext cx="2844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FFFF00"/>
                </a:solidFill>
              </a:rPr>
              <a:t>резервный фонд Администрации города Волгодонска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8451851" y="4184651"/>
            <a:ext cx="22860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 </a:t>
            </a:r>
            <a:r>
              <a:rPr lang="ru-RU" sz="2400" b="1" dirty="0">
                <a:solidFill>
                  <a:srgbClr val="FFFF00"/>
                </a:solidFill>
              </a:rPr>
              <a:t>условно утвержденные расходы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2006601" y="4762500"/>
            <a:ext cx="2633681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err="1">
                <a:solidFill>
                  <a:srgbClr val="FFFF00"/>
                </a:solidFill>
              </a:rPr>
              <a:t>софинансирование</a:t>
            </a:r>
            <a:r>
              <a:rPr lang="ru-RU" sz="2200" b="1" dirty="0">
                <a:solidFill>
                  <a:srgbClr val="FFFF00"/>
                </a:solidFill>
              </a:rPr>
              <a:t> к средствам областного (федерального) бюджета 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10229850" y="1206500"/>
            <a:ext cx="17335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20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рублей</a:t>
            </a:r>
            <a:endParaRPr lang="ru-RU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9" name="TextBox 14"/>
          <p:cNvSpPr txBox="1">
            <a:spLocks noChangeArrowheads="1"/>
          </p:cNvSpPr>
          <p:nvPr/>
        </p:nvSpPr>
        <p:spPr bwMode="auto">
          <a:xfrm>
            <a:off x="9474201" y="2673350"/>
            <a:ext cx="239713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endParaRPr lang="ru-RU" b="1" dirty="0">
              <a:solidFill>
                <a:srgbClr val="0070C0"/>
              </a:solidFill>
            </a:endParaRPr>
          </a:p>
          <a:p>
            <a:pPr algn="r"/>
            <a:r>
              <a:rPr lang="ru-RU" sz="2400" b="1" dirty="0">
                <a:solidFill>
                  <a:srgbClr val="0070C0"/>
                </a:solidFill>
              </a:rPr>
              <a:t>2021- 46,5</a:t>
            </a:r>
          </a:p>
          <a:p>
            <a:pPr algn="r"/>
            <a:r>
              <a:rPr lang="ru-RU" sz="2400" b="1" dirty="0">
                <a:solidFill>
                  <a:srgbClr val="0070C0"/>
                </a:solidFill>
              </a:rPr>
              <a:t>2022 -94,8</a:t>
            </a:r>
          </a:p>
          <a:p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61" name="TextBox 14"/>
          <p:cNvSpPr txBox="1">
            <a:spLocks noChangeArrowheads="1"/>
          </p:cNvSpPr>
          <p:nvPr/>
        </p:nvSpPr>
        <p:spPr bwMode="auto">
          <a:xfrm>
            <a:off x="5073651" y="5829301"/>
            <a:ext cx="1955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</a:rPr>
              <a:t>2021- 13,2</a:t>
            </a:r>
          </a:p>
          <a:p>
            <a:endParaRPr lang="ru-RU" sz="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38769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zapis_ko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4150" y="273049"/>
            <a:ext cx="2333629" cy="1333501"/>
          </a:xfrm>
          <a:prstGeom prst="rect">
            <a:avLst/>
          </a:prstGeom>
        </p:spPr>
      </p:pic>
      <p:sp>
        <p:nvSpPr>
          <p:cNvPr id="57" name="TextBox 14"/>
          <p:cNvSpPr txBox="1">
            <a:spLocks noChangeArrowheads="1"/>
          </p:cNvSpPr>
          <p:nvPr/>
        </p:nvSpPr>
        <p:spPr bwMode="auto">
          <a:xfrm>
            <a:off x="10096500" y="3873500"/>
            <a:ext cx="1571604" cy="138499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2021- 3,2</a:t>
            </a:r>
          </a:p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2022- 3,1</a:t>
            </a:r>
          </a:p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2023 -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2,9</a:t>
            </a: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75811" name="Rectangle 3"/>
          <p:cNvSpPr>
            <a:spLocks noGrp="1" noChangeArrowheads="1"/>
          </p:cNvSpPr>
          <p:nvPr>
            <p:ph type="title"/>
          </p:nvPr>
        </p:nvSpPr>
        <p:spPr>
          <a:xfrm>
            <a:off x="1606551" y="228600"/>
            <a:ext cx="8358247" cy="755650"/>
          </a:xfrm>
          <a:noFill/>
          <a:ln/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>Инициативное </a:t>
            </a:r>
            <a:r>
              <a:rPr lang="ru-RU" sz="3600" b="1" dirty="0" err="1" smtClean="0">
                <a:solidFill>
                  <a:schemeClr val="accent2">
                    <a:lumMod val="75000"/>
                  </a:schemeClr>
                </a:solidFill>
              </a:rPr>
              <a:t>бюджетирование</a:t>
            </a:r>
            <a:endParaRPr lang="en-US" sz="36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9" name="Номер слайда 48"/>
          <p:cNvSpPr>
            <a:spLocks noGrp="1"/>
          </p:cNvSpPr>
          <p:nvPr>
            <p:ph type="sldNum" sz="quarter" idx="12"/>
          </p:nvPr>
        </p:nvSpPr>
        <p:spPr>
          <a:xfrm>
            <a:off x="11652249" y="6356357"/>
            <a:ext cx="400051" cy="365125"/>
          </a:xfrm>
        </p:spPr>
        <p:txBody>
          <a:bodyPr/>
          <a:lstStyle/>
          <a:p>
            <a:pPr>
              <a:defRPr/>
            </a:pPr>
            <a:fld id="{EDC36AAC-E9CC-4ABA-93E1-1A63C45E4DFB}" type="slidenum">
              <a:rPr lang="ru-RU" smtClean="0"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19</a:t>
            </a:fld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5856" name="Text Box 48"/>
          <p:cNvSpPr txBox="1">
            <a:spLocks noChangeArrowheads="1"/>
          </p:cNvSpPr>
          <p:nvPr/>
        </p:nvSpPr>
        <p:spPr bwMode="auto">
          <a:xfrm>
            <a:off x="6673850" y="2540000"/>
            <a:ext cx="51117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0070C0"/>
                </a:solidFill>
              </a:rPr>
              <a:t>на </a:t>
            </a:r>
            <a:r>
              <a:rPr lang="ru-RU" sz="1600" b="1" dirty="0" smtClean="0">
                <a:solidFill>
                  <a:srgbClr val="0070C0"/>
                </a:solidFill>
              </a:rPr>
              <a:t>реализацию 6-ти  </a:t>
            </a:r>
            <a:r>
              <a:rPr lang="ru-RU" sz="1600" b="1" dirty="0">
                <a:solidFill>
                  <a:srgbClr val="0070C0"/>
                </a:solidFill>
              </a:rPr>
              <a:t>проектов инициативного </a:t>
            </a:r>
            <a:r>
              <a:rPr lang="ru-RU" sz="1600" b="1" dirty="0" err="1">
                <a:solidFill>
                  <a:srgbClr val="0070C0"/>
                </a:solidFill>
              </a:rPr>
              <a:t>бюджетирования</a:t>
            </a:r>
            <a:r>
              <a:rPr lang="ru-RU" sz="1600" b="1" dirty="0">
                <a:solidFill>
                  <a:srgbClr val="0070C0"/>
                </a:solidFill>
              </a:rPr>
              <a:t> </a:t>
            </a:r>
            <a:r>
              <a:rPr lang="ru-RU" sz="1600" b="1" dirty="0" smtClean="0">
                <a:solidFill>
                  <a:srgbClr val="0070C0"/>
                </a:solidFill>
              </a:rPr>
              <a:t> зарезервированы  средства:</a:t>
            </a:r>
            <a:endParaRPr lang="en-US" sz="1600" b="1" dirty="0">
              <a:solidFill>
                <a:srgbClr val="0070C0"/>
              </a:solidFill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10541000" y="495300"/>
            <a:ext cx="1482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рублей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51000" y="1473200"/>
            <a:ext cx="2400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2020 год </a:t>
            </a:r>
            <a:endParaRPr lang="ru-RU" sz="32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91849863"/>
              </p:ext>
            </p:extLst>
          </p:nvPr>
        </p:nvGraphicFramePr>
        <p:xfrm>
          <a:off x="184151" y="1962151"/>
          <a:ext cx="6001849" cy="129137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5293297"/>
                <a:gridCol w="708552"/>
              </a:tblGrid>
              <a:tr h="406945">
                <a:tc>
                  <a:txBody>
                    <a:bodyPr/>
                    <a:lstStyle/>
                    <a:p>
                      <a:pPr algn="l" fontAlgn="t"/>
                      <a:r>
                        <a:rPr lang="ru-RU" sz="2400" b="1" u="none" strike="noStrike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ВСЕГО,  </a:t>
                      </a:r>
                      <a:endParaRPr lang="ru-RU" sz="20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5607" marR="5607" marT="560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2800" b="1" u="none" strike="noStrike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14,6</a:t>
                      </a:r>
                      <a:endParaRPr lang="ru-RU" sz="28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5607" marR="5607" marT="5607" marB="0"/>
                </a:tc>
              </a:tr>
              <a:tr h="744904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none" strike="noStrike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в том числе:</a:t>
                      </a:r>
                      <a:endParaRPr lang="ru-RU" sz="1400" b="1" i="0" u="none" strike="noStrike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  <a:p>
                      <a:pPr algn="l" fontAlgn="t"/>
                      <a:r>
                        <a:rPr lang="ru-RU" sz="1400" b="1" u="none" strike="noStrike" dirty="0" smtClean="0">
                          <a:solidFill>
                            <a:srgbClr val="0070C0"/>
                          </a:solidFill>
                        </a:rPr>
                        <a:t>«</a:t>
                      </a:r>
                      <a:r>
                        <a:rPr lang="ru-RU" sz="1400" b="1" u="none" strike="noStrike" dirty="0">
                          <a:solidFill>
                            <a:srgbClr val="0070C0"/>
                          </a:solidFill>
                        </a:rPr>
                        <a:t>Поликлиника начинается с регистратуры» - создание открытой регистратуры МУЗ «ГП №3», расположенной по адресу: </a:t>
                      </a:r>
                      <a:br>
                        <a:rPr lang="ru-RU" sz="1400" b="1" u="none" strike="noStrike" dirty="0">
                          <a:solidFill>
                            <a:srgbClr val="0070C0"/>
                          </a:solidFill>
                        </a:rPr>
                      </a:br>
                      <a:r>
                        <a:rPr lang="ru-RU" sz="1400" b="1" u="none" strike="noStrike" dirty="0">
                          <a:solidFill>
                            <a:srgbClr val="0070C0"/>
                          </a:solidFill>
                        </a:rPr>
                        <a:t>г. Волгодонск, ул. Энтузиастов, </a:t>
                      </a:r>
                      <a:r>
                        <a:rPr lang="ru-RU" sz="1400" b="1" u="none" strike="noStrike" dirty="0" smtClean="0">
                          <a:solidFill>
                            <a:srgbClr val="0070C0"/>
                          </a:solidFill>
                        </a:rPr>
                        <a:t>12</a:t>
                      </a:r>
                      <a:endParaRPr lang="ru-RU" sz="1400" b="1" i="0" u="none" strike="noStrike" dirty="0">
                        <a:solidFill>
                          <a:srgbClr val="0070C0"/>
                        </a:solidFill>
                        <a:latin typeface="Times New Roman"/>
                      </a:endParaRPr>
                    </a:p>
                  </a:txBody>
                  <a:tcPr marL="5607" marR="5607" marT="5607" marB="0"/>
                </a:tc>
                <a:tc>
                  <a:txBody>
                    <a:bodyPr/>
                    <a:lstStyle/>
                    <a:p>
                      <a:pPr algn="r" fontAlgn="t"/>
                      <a:endParaRPr lang="ru-RU" sz="2400" b="1" u="none" strike="noStrike" dirty="0" smtClean="0">
                        <a:solidFill>
                          <a:srgbClr val="0070C0"/>
                        </a:solidFill>
                      </a:endParaRPr>
                    </a:p>
                    <a:p>
                      <a:pPr algn="r" fontAlgn="t"/>
                      <a:r>
                        <a:rPr lang="ru-RU" sz="2400" b="1" u="none" strike="noStrike" dirty="0" smtClean="0">
                          <a:solidFill>
                            <a:srgbClr val="0070C0"/>
                          </a:solidFill>
                        </a:rPr>
                        <a:t>2,8</a:t>
                      </a:r>
                      <a:endParaRPr lang="ru-RU" sz="2400" b="1" i="0" u="none" strike="noStrike" dirty="0">
                        <a:solidFill>
                          <a:srgbClr val="0070C0"/>
                        </a:solidFill>
                        <a:latin typeface="Times New Roman"/>
                      </a:endParaRPr>
                    </a:p>
                  </a:txBody>
                  <a:tcPr marL="5607" marR="5607" marT="5607" marB="0"/>
                </a:tc>
              </a:tr>
            </a:tbl>
          </a:graphicData>
        </a:graphic>
      </p:graphicFrame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2226000" y="890112"/>
            <a:ext cx="9601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chemeClr val="accent6">
                    <a:lumMod val="25000"/>
                  </a:schemeClr>
                </a:solidFill>
              </a:rPr>
              <a:t>Продолжится начатая в 2020 году реализация инициатив граждан города Волгодонска в решении вопросов местного значения  посредством внесения проектов инициативного </a:t>
            </a:r>
            <a:r>
              <a:rPr lang="ru-RU" sz="1600" b="1" dirty="0" err="1" smtClean="0">
                <a:solidFill>
                  <a:schemeClr val="accent6">
                    <a:lumMod val="25000"/>
                  </a:schemeClr>
                </a:solidFill>
              </a:rPr>
              <a:t>бюджетирования</a:t>
            </a:r>
            <a:r>
              <a:rPr lang="ru-RU" sz="1600" b="1" dirty="0" smtClean="0">
                <a:solidFill>
                  <a:schemeClr val="accent6">
                    <a:lumMod val="25000"/>
                  </a:schemeClr>
                </a:solidFill>
              </a:rPr>
              <a:t> и участия в их реализации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851651" y="5784850"/>
            <a:ext cx="51562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</a:rPr>
              <a:t>Распределение резерва будет осуществлено по результатам проведенного отбора Областной конкурсной комиссии.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346000" y="1494000"/>
            <a:ext cx="17963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b="1" dirty="0" smtClean="0">
                <a:solidFill>
                  <a:srgbClr val="590F0F">
                    <a:lumMod val="60000"/>
                    <a:lumOff val="40000"/>
                  </a:srgbClr>
                </a:solidFill>
              </a:rPr>
              <a:t>2021 год </a:t>
            </a:r>
            <a:endParaRPr lang="ru-RU" sz="3200" b="1" dirty="0">
              <a:solidFill>
                <a:srgbClr val="590F0F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13" name="Рисунок 12" descr="0ca307c5c896b0aae3ea46f6d1f5859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29400" y="3562350"/>
            <a:ext cx="2749950" cy="18333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000" y="3609000"/>
            <a:ext cx="1215000" cy="9112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000" y="5634000"/>
            <a:ext cx="1200000" cy="90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000" y="4644000"/>
            <a:ext cx="1200000" cy="90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90" r="12769" b="1388"/>
          <a:stretch/>
        </p:blipFill>
        <p:spPr>
          <a:xfrm>
            <a:off x="4521000" y="4684510"/>
            <a:ext cx="1035000" cy="10844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00" t="27200" r="59066" b="12888"/>
          <a:stretch/>
        </p:blipFill>
        <p:spPr>
          <a:xfrm>
            <a:off x="2586000" y="3654000"/>
            <a:ext cx="855000" cy="945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111" r="25600" b="27822"/>
          <a:stretch/>
        </p:blipFill>
        <p:spPr>
          <a:xfrm>
            <a:off x="3666000" y="3654000"/>
            <a:ext cx="1908603" cy="9440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04" t="24900" r="8082" b="2156"/>
          <a:stretch/>
        </p:blipFill>
        <p:spPr>
          <a:xfrm>
            <a:off x="2586000" y="4689000"/>
            <a:ext cx="1743463" cy="111408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569" t="1409" r="56624" b="80131"/>
          <a:stretch/>
        </p:blipFill>
        <p:spPr>
          <a:xfrm>
            <a:off x="2586000" y="5904000"/>
            <a:ext cx="1350000" cy="74571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71000" y="5859000"/>
            <a:ext cx="1485000" cy="810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76000" y="3249000"/>
            <a:ext cx="67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до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3666000" y="3249000"/>
            <a:ext cx="184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после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984919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xmlns="" val="2873259721"/>
              </p:ext>
            </p:extLst>
          </p:nvPr>
        </p:nvGraphicFramePr>
        <p:xfrm>
          <a:off x="471000" y="285728"/>
          <a:ext cx="7830000" cy="6248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851000" y="1764000"/>
            <a:ext cx="421480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Основа формирования местного бюджета </a:t>
            </a:r>
          </a:p>
          <a:p>
            <a:pPr algn="ctr"/>
            <a:r>
              <a:rPr lang="ru-RU" sz="3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2021 год и на плановый период 2022 и 2023 годов</a:t>
            </a:r>
          </a:p>
        </p:txBody>
      </p:sp>
    </p:spTree>
    <p:extLst>
      <p:ext uri="{BB962C8B-B14F-4D97-AF65-F5344CB8AC3E}">
        <p14:creationId xmlns:p14="http://schemas.microsoft.com/office/powerpoint/2010/main" xmlns="" val="14929762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833"/>
          <a:stretch/>
        </p:blipFill>
        <p:spPr>
          <a:xfrm>
            <a:off x="8096251" y="4184652"/>
            <a:ext cx="3450600" cy="24428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0999" y="4199658"/>
            <a:ext cx="3670301" cy="2383249"/>
          </a:xfrm>
          <a:prstGeom prst="rect">
            <a:avLst/>
          </a:prstGeom>
        </p:spPr>
      </p:pic>
      <p:pic>
        <p:nvPicPr>
          <p:cNvPr id="13" name="Рисунок 12" descr="Соцработники-01-828x1024.jpg"/>
          <p:cNvPicPr>
            <a:picLocks noChangeAspect="1"/>
          </p:cNvPicPr>
          <p:nvPr/>
        </p:nvPicPr>
        <p:blipFill>
          <a:blip r:embed="rId4" cstate="print"/>
          <a:srcRect l="4710" t="1934" r="1879" b="6512"/>
          <a:stretch>
            <a:fillRect/>
          </a:stretch>
        </p:blipFill>
        <p:spPr>
          <a:xfrm>
            <a:off x="156000" y="189000"/>
            <a:ext cx="1178727" cy="142876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62851" y="3562350"/>
            <a:ext cx="4214843" cy="42862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Старшее поколение</a:t>
            </a: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10866000" y="6354002"/>
            <a:ext cx="1143008" cy="363517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0" y="3429000"/>
            <a:ext cx="4005000" cy="90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 algn="ctr">
              <a:spcBef>
                <a:spcPct val="20000"/>
              </a:spcBef>
            </a:pPr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Финансовая поддержка семей при рождении детей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40050" y="4006850"/>
            <a:ext cx="175500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</a:t>
            </a:r>
            <a:r>
              <a:rPr lang="ru-RU" sz="16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2021 </a:t>
            </a:r>
            <a:r>
              <a:rPr lang="ru-RU" sz="16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год – </a:t>
            </a:r>
            <a:r>
              <a:rPr lang="ru-RU" sz="16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220,0   </a:t>
            </a:r>
            <a:endParaRPr lang="ru-RU" sz="1600" b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ru-RU" sz="16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</a:t>
            </a:r>
            <a:r>
              <a:rPr lang="ru-RU" sz="16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2022 </a:t>
            </a:r>
            <a:r>
              <a:rPr lang="ru-RU" sz="16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год – </a:t>
            </a:r>
            <a:r>
              <a:rPr lang="ru-RU" sz="16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228,1</a:t>
            </a:r>
            <a:endParaRPr lang="ru-RU" sz="1600" b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ru-RU" sz="16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</a:t>
            </a:r>
            <a:r>
              <a:rPr lang="ru-RU" sz="16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2023 </a:t>
            </a:r>
            <a:r>
              <a:rPr lang="ru-RU" sz="16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год –  </a:t>
            </a:r>
            <a:r>
              <a:rPr lang="ru-RU" sz="16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31,7 </a:t>
            </a:r>
            <a:r>
              <a:rPr lang="ru-RU" b="1" dirty="0" smtClean="0">
                <a:solidFill>
                  <a:srgbClr val="C53B52"/>
                </a:solidFill>
              </a:rPr>
              <a:t>  </a:t>
            </a:r>
            <a:endParaRPr lang="ru-RU" b="1" dirty="0">
              <a:solidFill>
                <a:srgbClr val="C53B5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429750" y="4273550"/>
            <a:ext cx="3571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               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2021 год 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6,6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696000" y="999001"/>
            <a:ext cx="2070000" cy="41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ctr">
              <a:lnSpc>
                <a:spcPct val="80000"/>
              </a:lnSpc>
              <a:spcBef>
                <a:spcPts val="1000"/>
              </a:spcBef>
            </a:pPr>
            <a:r>
              <a:rPr lang="ru-RU" sz="2600" b="1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млн</a:t>
            </a:r>
            <a:r>
              <a:rPr lang="ru-RU" sz="26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рублей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18100" y="4362450"/>
            <a:ext cx="1955800" cy="2212228"/>
          </a:xfrm>
          <a:prstGeom prst="rect">
            <a:avLst/>
          </a:prstGeom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4051301" y="2124000"/>
            <a:ext cx="7229963" cy="868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«ДЕМОГРАФИЯ»</a:t>
            </a:r>
            <a:endParaRPr lang="ru-RU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4006851" y="2806701"/>
            <a:ext cx="3735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0850" algn="just" eaLnBrk="0" hangingPunct="0"/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2021 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год –   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226,6</a:t>
            </a:r>
            <a:endParaRPr lang="ru-RU" sz="2400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450850" algn="just" eaLnBrk="0" hangingPunct="0"/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 2022 год –   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228,1</a:t>
            </a:r>
            <a:endParaRPr lang="ru-RU" sz="2400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450850" algn="just" eaLnBrk="0" hangingPunct="0"/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2023 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год –   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31,7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2091002" y="279000"/>
            <a:ext cx="7615263" cy="868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НАЦИОНАЛЬНЫЕ ПРОЕКТЫ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71000" y="1494001"/>
            <a:ext cx="11160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 eaLnBrk="0" hangingPunct="0"/>
            <a:r>
              <a:rPr lang="ru-RU" sz="32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2021 </a:t>
            </a:r>
            <a:r>
              <a:rPr lang="ru-RU" sz="3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год –   </a:t>
            </a:r>
            <a:r>
              <a:rPr lang="ru-RU" sz="32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271,6       2022 </a:t>
            </a:r>
            <a:r>
              <a:rPr lang="ru-RU" sz="3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год –   </a:t>
            </a:r>
            <a:r>
              <a:rPr lang="ru-RU" sz="32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299,0         2023 </a:t>
            </a:r>
            <a:r>
              <a:rPr lang="ru-RU" sz="3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год –   </a:t>
            </a:r>
            <a:r>
              <a:rPr lang="ru-RU" sz="32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32,1</a:t>
            </a:r>
            <a:endParaRPr lang="ru-RU" sz="3200" b="1" dirty="0">
              <a:solidFill>
                <a:schemeClr val="accent1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16861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534" r="10464"/>
          <a:stretch/>
        </p:blipFill>
        <p:spPr>
          <a:xfrm>
            <a:off x="291000" y="3917950"/>
            <a:ext cx="3315800" cy="252605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61000" y="4644000"/>
            <a:ext cx="4256208" cy="1800426"/>
          </a:xfrm>
          <a:prstGeom prst="rect">
            <a:avLst/>
          </a:prstGeom>
        </p:spPr>
      </p:pic>
      <p:pic>
        <p:nvPicPr>
          <p:cNvPr id="13" name="Рисунок 12" descr="Соцработники-01-828x1024.jpg"/>
          <p:cNvPicPr>
            <a:picLocks noChangeAspect="1"/>
          </p:cNvPicPr>
          <p:nvPr/>
        </p:nvPicPr>
        <p:blipFill>
          <a:blip r:embed="rId4" cstate="print"/>
          <a:srcRect l="4710" t="1934" r="1879" b="6512"/>
          <a:stretch>
            <a:fillRect/>
          </a:stretch>
        </p:blipFill>
        <p:spPr>
          <a:xfrm>
            <a:off x="426000" y="549000"/>
            <a:ext cx="1178727" cy="14287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6600" y="450850"/>
            <a:ext cx="8045451" cy="86834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НАЦИОНАЛЬНЫЕ ПРОЕКТЫ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10866000" y="6354002"/>
            <a:ext cx="1143008" cy="363517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561000" y="1044002"/>
            <a:ext cx="2790000" cy="41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ctr">
              <a:lnSpc>
                <a:spcPct val="80000"/>
              </a:lnSpc>
              <a:spcBef>
                <a:spcPts val="1000"/>
              </a:spcBef>
            </a:pPr>
            <a:r>
              <a:rPr lang="ru-RU" sz="2600" b="1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млн</a:t>
            </a:r>
            <a:r>
              <a:rPr lang="ru-RU" sz="26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рублей</a:t>
            </a: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273051" y="1962150"/>
            <a:ext cx="3690000" cy="868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«КУЛЬТУРА»</a:t>
            </a:r>
            <a:endParaRPr lang="ru-RU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0" y="2851151"/>
            <a:ext cx="3735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0850" algn="just" eaLnBrk="0" hangingPunct="0"/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 2022 год –   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7,4</a:t>
            </a:r>
            <a:endParaRPr lang="ru-RU" sz="2400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450850" algn="just" eaLnBrk="0" hangingPunct="0"/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2023 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год –   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0,3</a:t>
            </a: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3606800" y="2940052"/>
            <a:ext cx="3735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0850" algn="just" eaLnBrk="0" hangingPunct="0"/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2022 год –   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18,5</a:t>
            </a:r>
            <a:endParaRPr lang="ru-RU" sz="2400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450850" algn="just" eaLnBrk="0" hangingPunct="0"/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7785101" y="3630676"/>
            <a:ext cx="36659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0850" algn="just" eaLnBrk="0" hangingPunct="0"/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2021 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год –  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45,0</a:t>
            </a:r>
            <a:endParaRPr lang="ru-RU" sz="2400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450850" algn="just" eaLnBrk="0" hangingPunct="0"/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 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2022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год –   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45,0</a:t>
            </a:r>
          </a:p>
          <a:p>
            <a:pPr indent="450850" algn="just" eaLnBrk="0" hangingPunct="0"/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3740151" y="2006600"/>
            <a:ext cx="3870000" cy="868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«ОБРАЗОВАНИЕ»</a:t>
            </a:r>
            <a:endParaRPr lang="ru-RU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7518400" y="2451100"/>
            <a:ext cx="4365000" cy="8683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«ЖИЛЬЕ И ГОРОДСКАЯ СРЕДА»</a:t>
            </a:r>
          </a:p>
          <a:p>
            <a:pPr algn="ctr"/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566" r="2865" b="5893"/>
          <a:stretch/>
        </p:blipFill>
        <p:spPr>
          <a:xfrm>
            <a:off x="3711002" y="3695700"/>
            <a:ext cx="3937119" cy="279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411033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10821000" y="6264002"/>
            <a:ext cx="1143008" cy="363517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3" name="Группа 22">
            <a:extLst>
              <a:ext uri="{FF2B5EF4-FFF2-40B4-BE49-F238E27FC236}">
                <a16:creationId xmlns="" xmlns:a16="http://schemas.microsoft.com/office/drawing/2014/main" id="{0B9C499E-342F-47F5-80FC-88EF06338372}"/>
              </a:ext>
            </a:extLst>
          </p:cNvPr>
          <p:cNvGrpSpPr/>
          <p:nvPr/>
        </p:nvGrpSpPr>
        <p:grpSpPr>
          <a:xfrm>
            <a:off x="1517651" y="228600"/>
            <a:ext cx="8978900" cy="6030000"/>
            <a:chOff x="3531000" y="203612"/>
            <a:chExt cx="5895000" cy="625491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4" name="Полилиния: фигура 113">
              <a:extLst>
                <a:ext uri="{FF2B5EF4-FFF2-40B4-BE49-F238E27FC236}">
                  <a16:creationId xmlns="" xmlns:a16="http://schemas.microsoft.com/office/drawing/2014/main" id="{53175240-AB6F-4EA5-B35B-2DF1066ECD1C}"/>
                </a:ext>
              </a:extLst>
            </p:cNvPr>
            <p:cNvSpPr/>
            <p:nvPr/>
          </p:nvSpPr>
          <p:spPr>
            <a:xfrm flipH="1">
              <a:off x="3531000" y="721762"/>
              <a:ext cx="2880000" cy="2520000"/>
            </a:xfrm>
            <a:custGeom>
              <a:avLst/>
              <a:gdLst>
                <a:gd name="connsiteX0" fmla="*/ 2880000 w 2880000"/>
                <a:gd name="connsiteY0" fmla="*/ 0 h 2520000"/>
                <a:gd name="connsiteX1" fmla="*/ 849492 w 2880000"/>
                <a:gd name="connsiteY1" fmla="*/ 0 h 2520000"/>
                <a:gd name="connsiteX2" fmla="*/ 0 w 2880000"/>
                <a:gd name="connsiteY2" fmla="*/ 849492 h 2520000"/>
                <a:gd name="connsiteX3" fmla="*/ 0 w 2880000"/>
                <a:gd name="connsiteY3" fmla="*/ 1189592 h 2520000"/>
                <a:gd name="connsiteX4" fmla="*/ 86633 w 2880000"/>
                <a:gd name="connsiteY4" fmla="*/ 1193967 h 2520000"/>
                <a:gd name="connsiteX5" fmla="*/ 1409373 w 2880000"/>
                <a:gd name="connsiteY5" fmla="*/ 2389870 h 2520000"/>
                <a:gd name="connsiteX6" fmla="*/ 1429233 w 2880000"/>
                <a:gd name="connsiteY6" fmla="*/ 2520000 h 2520000"/>
                <a:gd name="connsiteX7" fmla="*/ 2030508 w 2880000"/>
                <a:gd name="connsiteY7" fmla="*/ 2520000 h 2520000"/>
                <a:gd name="connsiteX8" fmla="*/ 2880000 w 2880000"/>
                <a:gd name="connsiteY8" fmla="*/ 1670508 h 2520000"/>
                <a:gd name="connsiteX9" fmla="*/ 2880000 w 2880000"/>
                <a:gd name="connsiteY9" fmla="*/ 0 h 25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0000" h="2520000">
                  <a:moveTo>
                    <a:pt x="2880000" y="0"/>
                  </a:moveTo>
                  <a:lnTo>
                    <a:pt x="849492" y="0"/>
                  </a:lnTo>
                  <a:cubicBezTo>
                    <a:pt x="380331" y="0"/>
                    <a:pt x="0" y="380331"/>
                    <a:pt x="0" y="849492"/>
                  </a:cubicBezTo>
                  <a:lnTo>
                    <a:pt x="0" y="1189592"/>
                  </a:lnTo>
                  <a:lnTo>
                    <a:pt x="86633" y="1193967"/>
                  </a:lnTo>
                  <a:cubicBezTo>
                    <a:pt x="745444" y="1260873"/>
                    <a:pt x="1278845" y="1751995"/>
                    <a:pt x="1409373" y="2389870"/>
                  </a:cubicBezTo>
                  <a:lnTo>
                    <a:pt x="1429233" y="2520000"/>
                  </a:lnTo>
                  <a:lnTo>
                    <a:pt x="2030508" y="2520000"/>
                  </a:lnTo>
                  <a:cubicBezTo>
                    <a:pt x="2499669" y="2520000"/>
                    <a:pt x="2880000" y="2139669"/>
                    <a:pt x="2880000" y="1670508"/>
                  </a:cubicBezTo>
                  <a:lnTo>
                    <a:pt x="2880000" y="0"/>
                  </a:lnTo>
                  <a:close/>
                </a:path>
              </a:pathLst>
            </a:custGeom>
            <a:solidFill>
              <a:srgbClr val="F07F0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Полилиния: фигура 111">
              <a:extLst>
                <a:ext uri="{FF2B5EF4-FFF2-40B4-BE49-F238E27FC236}">
                  <a16:creationId xmlns="" xmlns:a16="http://schemas.microsoft.com/office/drawing/2014/main" id="{6D6172BF-1865-4314-9CF3-2C159B21A1F9}"/>
                </a:ext>
              </a:extLst>
            </p:cNvPr>
            <p:cNvSpPr/>
            <p:nvPr/>
          </p:nvSpPr>
          <p:spPr>
            <a:xfrm flipH="1">
              <a:off x="6546000" y="726309"/>
              <a:ext cx="2880000" cy="2520000"/>
            </a:xfrm>
            <a:custGeom>
              <a:avLst/>
              <a:gdLst>
                <a:gd name="connsiteX0" fmla="*/ 2030508 w 2880000"/>
                <a:gd name="connsiteY0" fmla="*/ 0 h 2520000"/>
                <a:gd name="connsiteX1" fmla="*/ 0 w 2880000"/>
                <a:gd name="connsiteY1" fmla="*/ 0 h 2520000"/>
                <a:gd name="connsiteX2" fmla="*/ 0 w 2880000"/>
                <a:gd name="connsiteY2" fmla="*/ 1670508 h 2520000"/>
                <a:gd name="connsiteX3" fmla="*/ 849492 w 2880000"/>
                <a:gd name="connsiteY3" fmla="*/ 2520000 h 2520000"/>
                <a:gd name="connsiteX4" fmla="*/ 1450073 w 2880000"/>
                <a:gd name="connsiteY4" fmla="*/ 2520000 h 2520000"/>
                <a:gd name="connsiteX5" fmla="*/ 1470627 w 2880000"/>
                <a:gd name="connsiteY5" fmla="*/ 2385323 h 2520000"/>
                <a:gd name="connsiteX6" fmla="*/ 2793367 w 2880000"/>
                <a:gd name="connsiteY6" fmla="*/ 1189420 h 2520000"/>
                <a:gd name="connsiteX7" fmla="*/ 2880000 w 2880000"/>
                <a:gd name="connsiteY7" fmla="*/ 1185045 h 2520000"/>
                <a:gd name="connsiteX8" fmla="*/ 2880000 w 2880000"/>
                <a:gd name="connsiteY8" fmla="*/ 849492 h 2520000"/>
                <a:gd name="connsiteX9" fmla="*/ 2030508 w 2880000"/>
                <a:gd name="connsiteY9" fmla="*/ 0 h 25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0000" h="2520000">
                  <a:moveTo>
                    <a:pt x="2030508" y="0"/>
                  </a:moveTo>
                  <a:lnTo>
                    <a:pt x="0" y="0"/>
                  </a:lnTo>
                  <a:lnTo>
                    <a:pt x="0" y="1670508"/>
                  </a:lnTo>
                  <a:cubicBezTo>
                    <a:pt x="0" y="2139669"/>
                    <a:pt x="380331" y="2520000"/>
                    <a:pt x="849492" y="2520000"/>
                  </a:cubicBezTo>
                  <a:lnTo>
                    <a:pt x="1450073" y="2520000"/>
                  </a:lnTo>
                  <a:lnTo>
                    <a:pt x="1470627" y="2385323"/>
                  </a:lnTo>
                  <a:cubicBezTo>
                    <a:pt x="1601155" y="1747448"/>
                    <a:pt x="2134556" y="1256326"/>
                    <a:pt x="2793367" y="1189420"/>
                  </a:cubicBezTo>
                  <a:lnTo>
                    <a:pt x="2880000" y="1185045"/>
                  </a:lnTo>
                  <a:lnTo>
                    <a:pt x="2880000" y="849492"/>
                  </a:lnTo>
                  <a:cubicBezTo>
                    <a:pt x="2880000" y="380331"/>
                    <a:pt x="2499669" y="0"/>
                    <a:pt x="20305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9F2936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Полилиния: фигура 103">
              <a:extLst>
                <a:ext uri="{FF2B5EF4-FFF2-40B4-BE49-F238E27FC236}">
                  <a16:creationId xmlns="" xmlns:a16="http://schemas.microsoft.com/office/drawing/2014/main" id="{A722D148-6E37-4823-9A4C-BAE5B10BE641}"/>
                </a:ext>
              </a:extLst>
            </p:cNvPr>
            <p:cNvSpPr/>
            <p:nvPr/>
          </p:nvSpPr>
          <p:spPr>
            <a:xfrm flipH="1">
              <a:off x="3531000" y="3420379"/>
              <a:ext cx="2880000" cy="2520000"/>
            </a:xfrm>
            <a:custGeom>
              <a:avLst/>
              <a:gdLst>
                <a:gd name="connsiteX0" fmla="*/ 2030508 w 2880000"/>
                <a:gd name="connsiteY0" fmla="*/ 0 h 2520000"/>
                <a:gd name="connsiteX1" fmla="*/ 1439751 w 2880000"/>
                <a:gd name="connsiteY1" fmla="*/ 0 h 2520000"/>
                <a:gd name="connsiteX2" fmla="*/ 1432217 w 2880000"/>
                <a:gd name="connsiteY2" fmla="*/ 149200 h 2520000"/>
                <a:gd name="connsiteX3" fmla="*/ 86633 w 2880000"/>
                <a:gd name="connsiteY3" fmla="*/ 1494784 h 2520000"/>
                <a:gd name="connsiteX4" fmla="*/ 0 w 2880000"/>
                <a:gd name="connsiteY4" fmla="*/ 1499159 h 2520000"/>
                <a:gd name="connsiteX5" fmla="*/ 0 w 2880000"/>
                <a:gd name="connsiteY5" fmla="*/ 1670508 h 2520000"/>
                <a:gd name="connsiteX6" fmla="*/ 849492 w 2880000"/>
                <a:gd name="connsiteY6" fmla="*/ 2520000 h 2520000"/>
                <a:gd name="connsiteX7" fmla="*/ 2880000 w 2880000"/>
                <a:gd name="connsiteY7" fmla="*/ 2520000 h 2520000"/>
                <a:gd name="connsiteX8" fmla="*/ 2880000 w 2880000"/>
                <a:gd name="connsiteY8" fmla="*/ 849492 h 2520000"/>
                <a:gd name="connsiteX9" fmla="*/ 2030508 w 2880000"/>
                <a:gd name="connsiteY9" fmla="*/ 0 h 25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0000" h="2520000">
                  <a:moveTo>
                    <a:pt x="2030508" y="0"/>
                  </a:moveTo>
                  <a:lnTo>
                    <a:pt x="1439751" y="0"/>
                  </a:lnTo>
                  <a:lnTo>
                    <a:pt x="1432217" y="149200"/>
                  </a:lnTo>
                  <a:cubicBezTo>
                    <a:pt x="1360165" y="858688"/>
                    <a:pt x="796121" y="1422732"/>
                    <a:pt x="86633" y="1494784"/>
                  </a:cubicBezTo>
                  <a:lnTo>
                    <a:pt x="0" y="1499159"/>
                  </a:lnTo>
                  <a:lnTo>
                    <a:pt x="0" y="1670508"/>
                  </a:lnTo>
                  <a:cubicBezTo>
                    <a:pt x="0" y="2139669"/>
                    <a:pt x="380331" y="2520000"/>
                    <a:pt x="849492" y="2520000"/>
                  </a:cubicBezTo>
                  <a:lnTo>
                    <a:pt x="2880000" y="2520000"/>
                  </a:lnTo>
                  <a:lnTo>
                    <a:pt x="2880000" y="849492"/>
                  </a:lnTo>
                  <a:cubicBezTo>
                    <a:pt x="2880000" y="380331"/>
                    <a:pt x="2499669" y="0"/>
                    <a:pt x="2030508" y="0"/>
                  </a:cubicBezTo>
                  <a:close/>
                </a:path>
              </a:pathLst>
            </a:custGeom>
            <a:solidFill>
              <a:srgbClr val="00B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Полилиния: фигура 97">
              <a:extLst>
                <a:ext uri="{FF2B5EF4-FFF2-40B4-BE49-F238E27FC236}">
                  <a16:creationId xmlns="" xmlns:a16="http://schemas.microsoft.com/office/drawing/2014/main" id="{89D72436-BD3C-4A03-8503-C64AEF3CCE38}"/>
                </a:ext>
              </a:extLst>
            </p:cNvPr>
            <p:cNvSpPr/>
            <p:nvPr/>
          </p:nvSpPr>
          <p:spPr>
            <a:xfrm flipH="1">
              <a:off x="6546000" y="3420379"/>
              <a:ext cx="2880000" cy="2520000"/>
            </a:xfrm>
            <a:custGeom>
              <a:avLst/>
              <a:gdLst>
                <a:gd name="connsiteX0" fmla="*/ 1440249 w 2880000"/>
                <a:gd name="connsiteY0" fmla="*/ 0 h 2520000"/>
                <a:gd name="connsiteX1" fmla="*/ 849492 w 2880000"/>
                <a:gd name="connsiteY1" fmla="*/ 0 h 2520000"/>
                <a:gd name="connsiteX2" fmla="*/ 0 w 2880000"/>
                <a:gd name="connsiteY2" fmla="*/ 849492 h 2520000"/>
                <a:gd name="connsiteX3" fmla="*/ 0 w 2880000"/>
                <a:gd name="connsiteY3" fmla="*/ 2520000 h 2520000"/>
                <a:gd name="connsiteX4" fmla="*/ 2030508 w 2880000"/>
                <a:gd name="connsiteY4" fmla="*/ 2520000 h 2520000"/>
                <a:gd name="connsiteX5" fmla="*/ 2880000 w 2880000"/>
                <a:gd name="connsiteY5" fmla="*/ 1670508 h 2520000"/>
                <a:gd name="connsiteX6" fmla="*/ 2880000 w 2880000"/>
                <a:gd name="connsiteY6" fmla="*/ 1499159 h 2520000"/>
                <a:gd name="connsiteX7" fmla="*/ 2793367 w 2880000"/>
                <a:gd name="connsiteY7" fmla="*/ 1494784 h 2520000"/>
                <a:gd name="connsiteX8" fmla="*/ 1447783 w 2880000"/>
                <a:gd name="connsiteY8" fmla="*/ 149200 h 2520000"/>
                <a:gd name="connsiteX9" fmla="*/ 1440249 w 2880000"/>
                <a:gd name="connsiteY9" fmla="*/ 0 h 25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0000" h="2520000">
                  <a:moveTo>
                    <a:pt x="1440249" y="0"/>
                  </a:moveTo>
                  <a:lnTo>
                    <a:pt x="849492" y="0"/>
                  </a:lnTo>
                  <a:cubicBezTo>
                    <a:pt x="380331" y="0"/>
                    <a:pt x="0" y="380331"/>
                    <a:pt x="0" y="849492"/>
                  </a:cubicBezTo>
                  <a:lnTo>
                    <a:pt x="0" y="2520000"/>
                  </a:lnTo>
                  <a:lnTo>
                    <a:pt x="2030508" y="2520000"/>
                  </a:lnTo>
                  <a:cubicBezTo>
                    <a:pt x="2499669" y="2520000"/>
                    <a:pt x="2880000" y="2139669"/>
                    <a:pt x="2880000" y="1670508"/>
                  </a:cubicBezTo>
                  <a:lnTo>
                    <a:pt x="2880000" y="1499159"/>
                  </a:lnTo>
                  <a:lnTo>
                    <a:pt x="2793367" y="1494784"/>
                  </a:lnTo>
                  <a:cubicBezTo>
                    <a:pt x="2083879" y="1422732"/>
                    <a:pt x="1519835" y="858688"/>
                    <a:pt x="1447783" y="149200"/>
                  </a:cubicBezTo>
                  <a:lnTo>
                    <a:pt x="1440249" y="0"/>
                  </a:lnTo>
                  <a:close/>
                </a:path>
              </a:pathLst>
            </a:custGeom>
            <a:solidFill>
              <a:srgbClr val="00B0F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Овал 27">
              <a:extLst>
                <a:ext uri="{FF2B5EF4-FFF2-40B4-BE49-F238E27FC236}">
                  <a16:creationId xmlns="" xmlns:a16="http://schemas.microsoft.com/office/drawing/2014/main" id="{F4DF1013-BB6D-4DBE-AEB7-979ACC5D9021}"/>
                </a:ext>
              </a:extLst>
            </p:cNvPr>
            <p:cNvSpPr/>
            <p:nvPr/>
          </p:nvSpPr>
          <p:spPr>
            <a:xfrm>
              <a:off x="4259031" y="203612"/>
              <a:ext cx="1036300" cy="1036300"/>
            </a:xfrm>
            <a:prstGeom prst="ellipse">
              <a:avLst/>
            </a:prstGeom>
            <a:solidFill>
              <a:srgbClr val="F07F09"/>
            </a:solidFill>
            <a:ln w="889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Овал 28">
              <a:extLst>
                <a:ext uri="{FF2B5EF4-FFF2-40B4-BE49-F238E27FC236}">
                  <a16:creationId xmlns="" xmlns:a16="http://schemas.microsoft.com/office/drawing/2014/main" id="{D523F5DA-1979-44BD-ADE4-4E0D4C52DF4B}"/>
                </a:ext>
              </a:extLst>
            </p:cNvPr>
            <p:cNvSpPr/>
            <p:nvPr/>
          </p:nvSpPr>
          <p:spPr>
            <a:xfrm>
              <a:off x="7661669" y="210174"/>
              <a:ext cx="1036300" cy="1036300"/>
            </a:xfrm>
            <a:prstGeom prst="ellipse">
              <a:avLst/>
            </a:prstGeom>
            <a:solidFill>
              <a:srgbClr val="9F2936"/>
            </a:solidFill>
            <a:ln w="889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Овал 29">
              <a:extLst>
                <a:ext uri="{FF2B5EF4-FFF2-40B4-BE49-F238E27FC236}">
                  <a16:creationId xmlns="" xmlns:a16="http://schemas.microsoft.com/office/drawing/2014/main" id="{1478BB88-688C-48E0-A3E8-0B36C92B01FB}"/>
                </a:ext>
              </a:extLst>
            </p:cNvPr>
            <p:cNvSpPr/>
            <p:nvPr/>
          </p:nvSpPr>
          <p:spPr>
            <a:xfrm>
              <a:off x="7661669" y="5422230"/>
              <a:ext cx="1036300" cy="1036300"/>
            </a:xfrm>
            <a:prstGeom prst="ellipse">
              <a:avLst/>
            </a:prstGeom>
            <a:solidFill>
              <a:srgbClr val="1B587C"/>
            </a:solidFill>
            <a:ln w="889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Овал 30">
              <a:extLst>
                <a:ext uri="{FF2B5EF4-FFF2-40B4-BE49-F238E27FC236}">
                  <a16:creationId xmlns="" xmlns:a16="http://schemas.microsoft.com/office/drawing/2014/main" id="{88FB1647-E796-463C-B372-848C4DD1B355}"/>
                </a:ext>
              </a:extLst>
            </p:cNvPr>
            <p:cNvSpPr/>
            <p:nvPr/>
          </p:nvSpPr>
          <p:spPr>
            <a:xfrm>
              <a:off x="4261131" y="5422230"/>
              <a:ext cx="1036300" cy="1036300"/>
            </a:xfrm>
            <a:prstGeom prst="ellipse">
              <a:avLst/>
            </a:prstGeom>
            <a:solidFill>
              <a:srgbClr val="4E8542"/>
            </a:solidFill>
            <a:ln w="889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3740149" y="2228850"/>
            <a:ext cx="448945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БЮДЖЕТ </a:t>
            </a:r>
          </a:p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РАЗВИТИЯ</a:t>
            </a:r>
            <a:endParaRPr lang="ru-RU" sz="4800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2" name="Прямоугольник 31"/>
          <p:cNvSpPr/>
          <p:nvPr/>
        </p:nvSpPr>
        <p:spPr>
          <a:xfrm rot="2062979">
            <a:off x="7495558" y="4718206"/>
            <a:ext cx="30680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ru-RU" sz="24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дорожное хозяйство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 rot="1797625">
            <a:off x="2119979" y="1319354"/>
            <a:ext cx="2624215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 </a:t>
            </a:r>
            <a:r>
              <a:rPr lang="ru-RU" sz="28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реконструкция</a:t>
            </a:r>
          </a:p>
          <a:p>
            <a:pPr algn="ctr"/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 rot="1768242">
            <a:off x="8007915" y="4067454"/>
            <a:ext cx="27261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 </a:t>
            </a:r>
            <a:r>
              <a:rPr lang="ru-RU" sz="2800" b="1" dirty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разработка ПСД</a:t>
            </a:r>
          </a:p>
        </p:txBody>
      </p:sp>
      <p:sp>
        <p:nvSpPr>
          <p:cNvPr id="35" name="Прямоугольник 34"/>
          <p:cNvSpPr/>
          <p:nvPr/>
        </p:nvSpPr>
        <p:spPr>
          <a:xfrm rot="20311422">
            <a:off x="7533543" y="1208707"/>
            <a:ext cx="271916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1905"/>
                <a:solidFill>
                  <a:schemeClr val="accent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приобретение основных средств</a:t>
            </a:r>
          </a:p>
        </p:txBody>
      </p:sp>
      <p:sp>
        <p:nvSpPr>
          <p:cNvPr id="36" name="Прямоугольник 35"/>
          <p:cNvSpPr/>
          <p:nvPr/>
        </p:nvSpPr>
        <p:spPr>
          <a:xfrm rot="20206143">
            <a:off x="1741723" y="4145973"/>
            <a:ext cx="240598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капитальный ремонт</a:t>
            </a:r>
          </a:p>
        </p:txBody>
      </p:sp>
      <p:sp>
        <p:nvSpPr>
          <p:cNvPr id="38" name="Прямоугольник 37"/>
          <p:cNvSpPr/>
          <p:nvPr/>
        </p:nvSpPr>
        <p:spPr>
          <a:xfrm rot="1558633">
            <a:off x="1343821" y="1630113"/>
            <a:ext cx="30697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благоустройство</a:t>
            </a:r>
            <a:endParaRPr lang="ru-RU" sz="2800" b="1" dirty="0">
              <a:ln w="1905"/>
              <a:gradFill>
                <a:gsLst>
                  <a:gs pos="0">
                    <a:srgbClr val="70AD47">
                      <a:shade val="20000"/>
                      <a:satMod val="200000"/>
                    </a:srgbClr>
                  </a:gs>
                  <a:gs pos="78000">
                    <a:srgbClr val="70AD47">
                      <a:tint val="90000"/>
                      <a:shade val="89000"/>
                      <a:satMod val="220000"/>
                    </a:srgbClr>
                  </a:gs>
                  <a:gs pos="100000">
                    <a:srgbClr val="70AD47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196000" y="3564001"/>
            <a:ext cx="2018501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9 622,6 </a:t>
            </a:r>
            <a:endParaRPr lang="ru-RU" sz="4400" b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рублей</a:t>
            </a: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62349" y="6273226"/>
            <a:ext cx="8010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в 2021 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году  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– 3 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686,1 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млн рублей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25913827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667108" y="2857503"/>
            <a:ext cx="542928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17600" y="184150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05CA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«Бюджет развития»</a:t>
            </a:r>
            <a:endParaRPr lang="ru-RU" sz="4000" dirty="0">
              <a:solidFill>
                <a:srgbClr val="05CAF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091003" y="6264006"/>
            <a:ext cx="928695" cy="365125"/>
          </a:xfrm>
        </p:spPr>
        <p:txBody>
          <a:bodyPr/>
          <a:lstStyle/>
          <a:p>
            <a:pPr>
              <a:defRPr/>
            </a:pPr>
            <a:fld id="{EDC36AAC-E9CC-4ABA-93E1-1A63C45E4DFB}" type="slidenum">
              <a:rPr lang="ru-RU" smtClean="0"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23</a:t>
            </a:fld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700" y="806450"/>
            <a:ext cx="11601450" cy="5752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Прямоугольник 18"/>
          <p:cNvSpPr/>
          <p:nvPr/>
        </p:nvSpPr>
        <p:spPr>
          <a:xfrm>
            <a:off x="273050" y="2228850"/>
            <a:ext cx="34628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в 2021 году – 3 000,0 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</a:rPr>
              <a:t>млн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 рублей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317500" y="2717800"/>
            <a:ext cx="34628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в 2022 году – 5 500,0 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</a:rPr>
              <a:t>млн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 рублей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84150" y="1073150"/>
            <a:ext cx="11823700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</a:rPr>
              <a:t>Строительство мостового перехода через балку </a:t>
            </a:r>
            <a:r>
              <a:rPr lang="ru-RU" sz="3200" b="1" dirty="0" err="1" smtClean="0">
                <a:solidFill>
                  <a:schemeClr val="accent3">
                    <a:lumMod val="50000"/>
                  </a:schemeClr>
                </a:solidFill>
              </a:rPr>
              <a:t>Сухо-Соленовская</a:t>
            </a: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</a:rPr>
              <a:t>  - 8 500,0  </a:t>
            </a:r>
            <a:r>
              <a:rPr lang="ru-RU" sz="3200" b="1" dirty="0" err="1" smtClean="0">
                <a:solidFill>
                  <a:schemeClr val="accent3">
                    <a:lumMod val="50000"/>
                  </a:schemeClr>
                </a:solidFill>
              </a:rPr>
              <a:t>млн</a:t>
            </a: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</a:rPr>
              <a:t> рублей:</a:t>
            </a:r>
            <a:endParaRPr lang="ru-RU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82871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667108" y="2857499"/>
            <a:ext cx="542928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17600" y="184150"/>
            <a:ext cx="8089900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05CA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«Бюджет развития»</a:t>
            </a:r>
            <a:endParaRPr lang="ru-RU" sz="4000" dirty="0">
              <a:solidFill>
                <a:srgbClr val="05CAF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091001" y="6264002"/>
            <a:ext cx="928695" cy="365125"/>
          </a:xfrm>
        </p:spPr>
        <p:txBody>
          <a:bodyPr/>
          <a:lstStyle/>
          <a:p>
            <a:pPr>
              <a:defRPr/>
            </a:pPr>
            <a:fld id="{EDC36AAC-E9CC-4ABA-93E1-1A63C45E4DFB}" type="slidenum">
              <a:rPr lang="ru-RU" smtClean="0"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24</a:t>
            </a:fld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70000" y="336550"/>
            <a:ext cx="8070850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05CA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«Бюджет развития»</a:t>
            </a:r>
            <a:endParaRPr lang="ru-RU" sz="4000" dirty="0">
              <a:solidFill>
                <a:srgbClr val="05CAF1"/>
              </a:solidFill>
            </a:endParaRPr>
          </a:p>
        </p:txBody>
      </p:sp>
      <p:pic>
        <p:nvPicPr>
          <p:cNvPr id="12" name="Рисунок 11" descr="Школ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62349" y="1206502"/>
            <a:ext cx="8045451" cy="5435623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84149" y="1073151"/>
            <a:ext cx="3886851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Строительство общеобразовательной школы на 600 мест в микрорайоне "В-9" </a:t>
            </a:r>
            <a:r>
              <a:rPr lang="ru-RU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г.Волгодонска</a:t>
            </a: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</a:p>
          <a:p>
            <a:pPr marL="457200" lvl="0" indent="-457200" algn="ctr">
              <a:buFontTx/>
              <a:buChar char="-"/>
            </a:pPr>
            <a:r>
              <a:rPr lang="ru-RU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676,4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млн рублей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</a:rPr>
              <a:t>        </a:t>
            </a:r>
          </a:p>
          <a:p>
            <a:pPr marL="285750" lvl="0" indent="-285750" algn="ctr">
              <a:buFontTx/>
              <a:buChar char="-"/>
            </a:pPr>
            <a:endParaRPr lang="ru-RU" sz="1600" b="1" dirty="0">
              <a:solidFill>
                <a:schemeClr val="accent2">
                  <a:lumMod val="75000"/>
                </a:schemeClr>
              </a:solidFill>
            </a:endParaRPr>
          </a:p>
          <a:p>
            <a:pPr lvl="0" algn="ctr"/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</a:rPr>
              <a:t>                                    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                       </a:t>
            </a:r>
          </a:p>
          <a:p>
            <a:pPr lvl="0"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в 2021 году – 424,0 млн рублей</a:t>
            </a:r>
          </a:p>
          <a:p>
            <a:pPr lvl="0"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в 2022 году – 252,4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млн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рублей</a:t>
            </a:r>
          </a:p>
        </p:txBody>
      </p:sp>
    </p:spTree>
    <p:extLst>
      <p:ext uri="{BB962C8B-B14F-4D97-AF65-F5344CB8AC3E}">
        <p14:creationId xmlns:p14="http://schemas.microsoft.com/office/powerpoint/2010/main" xmlns="" val="20195754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667108" y="2857499"/>
            <a:ext cx="542928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17600" y="184150"/>
            <a:ext cx="8267700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05CA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«Бюджет развития»</a:t>
            </a:r>
            <a:endParaRPr lang="ru-RU" sz="4000" dirty="0">
              <a:solidFill>
                <a:srgbClr val="05CAF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091001" y="6264002"/>
            <a:ext cx="928695" cy="365125"/>
          </a:xfrm>
        </p:spPr>
        <p:txBody>
          <a:bodyPr/>
          <a:lstStyle/>
          <a:p>
            <a:pPr>
              <a:defRPr/>
            </a:pPr>
            <a:fld id="{EDC36AAC-E9CC-4ABA-93E1-1A63C45E4DFB}" type="slidenum">
              <a:rPr lang="ru-RU" smtClean="0"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25</a:t>
            </a:fld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70000" y="336550"/>
            <a:ext cx="9144000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05CA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«Бюджет развития»</a:t>
            </a:r>
            <a:endParaRPr lang="ru-RU" sz="4000" dirty="0">
              <a:solidFill>
                <a:srgbClr val="05CAF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50900" y="984252"/>
            <a:ext cx="107124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Строительство «Центра единоборств» в 2021 году</a:t>
            </a:r>
          </a:p>
          <a:p>
            <a:pPr lvl="0" algn="ctr"/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 </a:t>
            </a:r>
            <a:r>
              <a:rPr lang="ru-RU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150,6 </a:t>
            </a: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млн</a:t>
            </a: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рублей</a:t>
            </a:r>
            <a:endParaRPr lang="ru-RU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1" name="Рисунок 10" descr="Центр единоборств Волгодонск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7500" y="1917700"/>
            <a:ext cx="11334750" cy="459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516673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226000" y="6309002"/>
            <a:ext cx="857224" cy="365125"/>
          </a:xfrm>
        </p:spPr>
        <p:txBody>
          <a:bodyPr/>
          <a:lstStyle/>
          <a:p>
            <a:pPr>
              <a:defRPr/>
            </a:pPr>
            <a:fld id="{EDC36AAC-E9CC-4ABA-93E1-1A63C45E4DFB}" type="slidenum">
              <a:rPr lang="ru-RU" smtClean="0"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26</a:t>
            </a:fld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67108" y="2857503"/>
            <a:ext cx="542928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24000" y="142858"/>
            <a:ext cx="9144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xmlns="" val="575271509"/>
              </p:ext>
            </p:extLst>
          </p:nvPr>
        </p:nvGraphicFramePr>
        <p:xfrm>
          <a:off x="336000" y="999000"/>
          <a:ext cx="11340000" cy="5528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236000" y="144000"/>
            <a:ext cx="8649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05CA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«Бюджет развития»</a:t>
            </a:r>
            <a:endParaRPr lang="ru-RU" sz="4000" dirty="0">
              <a:solidFill>
                <a:srgbClr val="05CAF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122000" y="639000"/>
            <a:ext cx="207000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ctr">
              <a:lnSpc>
                <a:spcPct val="80000"/>
              </a:lnSpc>
              <a:spcBef>
                <a:spcPts val="1000"/>
              </a:spcBef>
            </a:pPr>
            <a:r>
              <a:rPr lang="ru-RU" b="1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млн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рублей</a:t>
            </a:r>
          </a:p>
        </p:txBody>
      </p:sp>
    </p:spTree>
    <p:extLst>
      <p:ext uri="{BB962C8B-B14F-4D97-AF65-F5344CB8AC3E}">
        <p14:creationId xmlns:p14="http://schemas.microsoft.com/office/powerpoint/2010/main" xmlns="" val="4813293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xmlns="" val="2436231232"/>
              </p:ext>
            </p:extLst>
          </p:nvPr>
        </p:nvGraphicFramePr>
        <p:xfrm>
          <a:off x="201001" y="1764000"/>
          <a:ext cx="11811083" cy="48101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11002" y="1944000"/>
            <a:ext cx="5363455" cy="2385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4749000" y="3159000"/>
            <a:ext cx="542928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17650" y="184150"/>
            <a:ext cx="77343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05CA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«Бюджет развития»</a:t>
            </a:r>
            <a:endParaRPr lang="ru-RU" sz="4000" dirty="0">
              <a:solidFill>
                <a:srgbClr val="05CAF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652253" y="6318250"/>
            <a:ext cx="384207" cy="358794"/>
          </a:xfrm>
        </p:spPr>
        <p:txBody>
          <a:bodyPr/>
          <a:lstStyle/>
          <a:p>
            <a:pPr>
              <a:defRPr/>
            </a:pPr>
            <a:fld id="{EDC36AAC-E9CC-4ABA-93E1-1A63C45E4DFB}" type="slidenum">
              <a:rPr lang="ru-RU" smtClean="0"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27</a:t>
            </a:fld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819000"/>
            <a:ext cx="11766000" cy="107721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3200" b="1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на капитальный ремонт муниципальных учреждений </a:t>
            </a:r>
            <a:endParaRPr lang="ru-RU" dirty="0" smtClean="0"/>
          </a:p>
          <a:p>
            <a:r>
              <a:rPr lang="ru-RU" dirty="0"/>
              <a:t> </a:t>
            </a:r>
            <a:r>
              <a:rPr lang="ru-RU" dirty="0" smtClean="0"/>
              <a:t>                                                                          – </a:t>
            </a:r>
            <a:r>
              <a:rPr lang="ru-RU" dirty="0"/>
              <a:t>115,7 </a:t>
            </a:r>
            <a:r>
              <a:rPr lang="ru-RU" sz="2400" dirty="0"/>
              <a:t>млн. </a:t>
            </a:r>
            <a:r>
              <a:rPr lang="ru-RU" sz="2400" dirty="0" smtClean="0"/>
              <a:t>рублей, в </a:t>
            </a:r>
            <a:r>
              <a:rPr lang="ru-RU" sz="2400" dirty="0" err="1" smtClean="0"/>
              <a:t>т.ч</a:t>
            </a:r>
            <a:r>
              <a:rPr lang="ru-RU" sz="2400" dirty="0" smtClean="0"/>
              <a:t>:</a:t>
            </a:r>
            <a:endParaRPr lang="ru-RU" sz="2400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246000" y="5634000"/>
            <a:ext cx="552387" cy="552386"/>
            <a:chOff x="1689099" y="2844799"/>
            <a:chExt cx="552386" cy="552386"/>
          </a:xfrm>
          <a:solidFill>
            <a:schemeClr val="accent3">
              <a:lumMod val="75000"/>
            </a:schemeClr>
          </a:solidFill>
        </p:grpSpPr>
        <p:sp>
          <p:nvSpPr>
            <p:cNvPr id="12" name="Стрелка вниз 11"/>
            <p:cNvSpPr/>
            <p:nvPr/>
          </p:nvSpPr>
          <p:spPr>
            <a:xfrm rot="16200000">
              <a:off x="1689099" y="2844799"/>
              <a:ext cx="552386" cy="552386"/>
            </a:xfrm>
            <a:prstGeom prst="downArrow">
              <a:avLst>
                <a:gd name="adj1" fmla="val 55000"/>
                <a:gd name="adj2" fmla="val 45000"/>
              </a:avLst>
            </a:prstGeom>
            <a:grpFill/>
          </p:spPr>
          <p:style>
            <a:lnRef idx="2">
              <a:schemeClr val="accent3">
                <a:tint val="40000"/>
                <a:alpha val="90000"/>
                <a:hueOff val="1639545"/>
                <a:satOff val="11732"/>
                <a:lumOff val="324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tint val="40000"/>
                <a:alpha val="90000"/>
                <a:hueOff val="1639545"/>
                <a:satOff val="11732"/>
                <a:lumOff val="324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Стрелка вниз 4"/>
            <p:cNvSpPr/>
            <p:nvPr/>
          </p:nvSpPr>
          <p:spPr>
            <a:xfrm rot="16200000">
              <a:off x="1745028" y="2913157"/>
              <a:ext cx="303812" cy="41567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1750" tIns="31750" rIns="31750" bIns="31750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500" kern="1200"/>
            </a:p>
          </p:txBody>
        </p:sp>
      </p:grpSp>
      <p:sp>
        <p:nvSpPr>
          <p:cNvPr id="18" name="Прямоугольник 17"/>
          <p:cNvSpPr/>
          <p:nvPr/>
        </p:nvSpPr>
        <p:spPr>
          <a:xfrm>
            <a:off x="1506001" y="189000"/>
            <a:ext cx="77343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05CA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«Бюджет развития»</a:t>
            </a:r>
            <a:endParaRPr lang="ru-RU" sz="4000" dirty="0">
              <a:solidFill>
                <a:srgbClr val="05CAF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31690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36001" y="1179000"/>
            <a:ext cx="3252380" cy="288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1000" y="819000"/>
            <a:ext cx="2520000" cy="252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67108" y="2857499"/>
            <a:ext cx="542928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17600" y="184150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05CA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«Бюджет развития»</a:t>
            </a:r>
            <a:endParaRPr lang="ru-RU" sz="4000" dirty="0">
              <a:solidFill>
                <a:srgbClr val="05CAF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091001" y="6264002"/>
            <a:ext cx="928695" cy="365125"/>
          </a:xfrm>
        </p:spPr>
        <p:txBody>
          <a:bodyPr/>
          <a:lstStyle/>
          <a:p>
            <a:pPr>
              <a:defRPr/>
            </a:pPr>
            <a:fld id="{EDC36AAC-E9CC-4ABA-93E1-1A63C45E4DFB}" type="slidenum">
              <a:rPr lang="ru-RU" smtClean="0"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28</a:t>
            </a:fld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xmlns="" val="2773506974"/>
              </p:ext>
            </p:extLst>
          </p:nvPr>
        </p:nvGraphicFramePr>
        <p:xfrm>
          <a:off x="516000" y="729000"/>
          <a:ext cx="10080000" cy="589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61000" y="4419000"/>
            <a:ext cx="6095752" cy="22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704232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/>
        </p:nvGraphicFramePr>
        <p:xfrm>
          <a:off x="228601" y="1606550"/>
          <a:ext cx="11811083" cy="48101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7" name="Рисунок 16" descr="838a86a8a8261a24cd4c98e367794de1_den_kulturi_i_sporta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963154" y="3429000"/>
            <a:ext cx="1639831" cy="10223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67108" y="2857503"/>
            <a:ext cx="542928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17650" y="184150"/>
            <a:ext cx="77343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05CA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«Бюджет развития»</a:t>
            </a:r>
            <a:endParaRPr lang="ru-RU" sz="4000" dirty="0">
              <a:solidFill>
                <a:srgbClr val="05CAF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652253" y="6318250"/>
            <a:ext cx="384207" cy="358794"/>
          </a:xfrm>
        </p:spPr>
        <p:txBody>
          <a:bodyPr/>
          <a:lstStyle/>
          <a:p>
            <a:pPr>
              <a:defRPr/>
            </a:pPr>
            <a:fld id="{EDC36AAC-E9CC-4ABA-93E1-1A63C45E4DFB}" type="slidenum">
              <a:rPr lang="ru-RU" smtClean="0"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29</a:t>
            </a:fld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28751" y="850900"/>
            <a:ext cx="9715568" cy="584775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</a:rPr>
              <a:t>Приобретение основных средств -15,8 </a:t>
            </a:r>
            <a:r>
              <a:rPr lang="ru-RU" sz="3200" b="1" dirty="0" err="1" smtClean="0">
                <a:solidFill>
                  <a:schemeClr val="accent5">
                    <a:lumMod val="50000"/>
                  </a:schemeClr>
                </a:solidFill>
              </a:rPr>
              <a:t>млн</a:t>
            </a: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</a:rPr>
              <a:t> рублей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5429249" y="5695950"/>
            <a:ext cx="552387" cy="552386"/>
            <a:chOff x="1689099" y="2844799"/>
            <a:chExt cx="552386" cy="552386"/>
          </a:xfrm>
          <a:solidFill>
            <a:schemeClr val="accent3">
              <a:lumMod val="75000"/>
            </a:schemeClr>
          </a:solidFill>
        </p:grpSpPr>
        <p:sp>
          <p:nvSpPr>
            <p:cNvPr id="12" name="Стрелка вниз 11"/>
            <p:cNvSpPr/>
            <p:nvPr/>
          </p:nvSpPr>
          <p:spPr>
            <a:xfrm rot="16200000">
              <a:off x="1689099" y="2844799"/>
              <a:ext cx="552386" cy="552386"/>
            </a:xfrm>
            <a:prstGeom prst="downArrow">
              <a:avLst>
                <a:gd name="adj1" fmla="val 55000"/>
                <a:gd name="adj2" fmla="val 45000"/>
              </a:avLst>
            </a:prstGeom>
            <a:grpFill/>
          </p:spPr>
          <p:style>
            <a:lnRef idx="2">
              <a:schemeClr val="accent3">
                <a:tint val="40000"/>
                <a:alpha val="90000"/>
                <a:hueOff val="1639545"/>
                <a:satOff val="11732"/>
                <a:lumOff val="324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tint val="40000"/>
                <a:alpha val="90000"/>
                <a:hueOff val="1639545"/>
                <a:satOff val="11732"/>
                <a:lumOff val="324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Стрелка вниз 4"/>
            <p:cNvSpPr/>
            <p:nvPr/>
          </p:nvSpPr>
          <p:spPr>
            <a:xfrm rot="16200000">
              <a:off x="1745028" y="2913157"/>
              <a:ext cx="303812" cy="41567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1750" tIns="31750" rIns="31750" bIns="31750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500" kern="1200"/>
            </a:p>
          </p:txBody>
        </p:sp>
      </p:grpSp>
      <p:pic>
        <p:nvPicPr>
          <p:cNvPr id="14" name="Рисунок 13" descr="59cadaa728049374a21f2984dad3fc9d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807451" y="2628900"/>
            <a:ext cx="1422400" cy="790222"/>
          </a:xfrm>
          <a:prstGeom prst="rect">
            <a:avLst/>
          </a:prstGeom>
        </p:spPr>
      </p:pic>
      <p:pic>
        <p:nvPicPr>
          <p:cNvPr id="15" name="Рисунок 14" descr="i00027708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73102" y="4451356"/>
            <a:ext cx="1866900" cy="1018309"/>
          </a:xfrm>
          <a:prstGeom prst="rect">
            <a:avLst/>
          </a:prstGeom>
        </p:spPr>
      </p:pic>
      <p:pic>
        <p:nvPicPr>
          <p:cNvPr id="16" name="Рисунок 15" descr="34876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696203" y="1606550"/>
            <a:ext cx="1733551" cy="977900"/>
          </a:xfrm>
          <a:prstGeom prst="rect">
            <a:avLst/>
          </a:prstGeom>
        </p:spPr>
      </p:pic>
      <p:pic>
        <p:nvPicPr>
          <p:cNvPr id="19" name="Рисунок 18" descr="Схема-установки-1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117851" y="5518156"/>
            <a:ext cx="1778000" cy="1133515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1506001" y="189000"/>
            <a:ext cx="77343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05CA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«Бюджет развития»</a:t>
            </a:r>
            <a:endParaRPr lang="ru-RU" sz="4000" dirty="0">
              <a:solidFill>
                <a:srgbClr val="05CAF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69073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666845" y="857232"/>
            <a:ext cx="9001155" cy="92869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Меры, принимаемые для обеспечения сбалансированности и устойчивости бюджета города Волгодонска</a:t>
            </a:r>
            <a:r>
              <a:rPr lang="ru-RU" sz="3100" b="1" dirty="0">
                <a:solidFill>
                  <a:srgbClr val="FF0000"/>
                </a:solidFill>
              </a:rPr>
              <a:t/>
            </a:r>
            <a:br>
              <a:rPr lang="ru-RU" sz="3100" b="1" dirty="0">
                <a:solidFill>
                  <a:srgbClr val="FF0000"/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628716774"/>
              </p:ext>
            </p:extLst>
          </p:nvPr>
        </p:nvGraphicFramePr>
        <p:xfrm>
          <a:off x="606000" y="1449000"/>
          <a:ext cx="11070000" cy="50435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17682424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Рисунок 6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444" r="24197" b="-186"/>
          <a:stretch/>
        </p:blipFill>
        <p:spPr>
          <a:xfrm>
            <a:off x="156001" y="4104000"/>
            <a:ext cx="1483092" cy="1521076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97531" y="1134000"/>
            <a:ext cx="1687500" cy="1125000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891" y="1404000"/>
            <a:ext cx="1830580" cy="9152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91000" y="504001"/>
            <a:ext cx="542928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091001" y="6264002"/>
            <a:ext cx="928695" cy="365125"/>
          </a:xfrm>
        </p:spPr>
        <p:txBody>
          <a:bodyPr/>
          <a:lstStyle/>
          <a:p>
            <a:pPr>
              <a:defRPr/>
            </a:pPr>
            <a:fld id="{EDC36AAC-E9CC-4ABA-93E1-1A63C45E4DFB}" type="slidenum">
              <a:rPr lang="ru-RU" smtClean="0"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30</a:t>
            </a:fld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3" name="Group 4"/>
          <p:cNvGrpSpPr>
            <a:grpSpLocks/>
          </p:cNvGrpSpPr>
          <p:nvPr/>
        </p:nvGrpSpPr>
        <p:grpSpPr bwMode="auto">
          <a:xfrm>
            <a:off x="1368312" y="1043938"/>
            <a:ext cx="3600451" cy="2528888"/>
            <a:chOff x="612" y="794"/>
            <a:chExt cx="2268" cy="1593"/>
          </a:xfrm>
        </p:grpSpPr>
        <p:sp>
          <p:nvSpPr>
            <p:cNvPr id="24" name="Freeform 5"/>
            <p:cNvSpPr>
              <a:spLocks/>
            </p:cNvSpPr>
            <p:nvPr/>
          </p:nvSpPr>
          <p:spPr bwMode="auto">
            <a:xfrm rot="10800000">
              <a:off x="612" y="845"/>
              <a:ext cx="2268" cy="1542"/>
            </a:xfrm>
            <a:custGeom>
              <a:avLst/>
              <a:gdLst>
                <a:gd name="T0" fmla="*/ 498 w 946"/>
                <a:gd name="T1" fmla="*/ 946 h 946"/>
                <a:gd name="T2" fmla="*/ 500 w 946"/>
                <a:gd name="T3" fmla="*/ 924 h 946"/>
                <a:gd name="T4" fmla="*/ 509 w 946"/>
                <a:gd name="T5" fmla="*/ 882 h 946"/>
                <a:gd name="T6" fmla="*/ 521 w 946"/>
                <a:gd name="T7" fmla="*/ 841 h 946"/>
                <a:gd name="T8" fmla="*/ 535 w 946"/>
                <a:gd name="T9" fmla="*/ 801 h 946"/>
                <a:gd name="T10" fmla="*/ 555 w 946"/>
                <a:gd name="T11" fmla="*/ 762 h 946"/>
                <a:gd name="T12" fmla="*/ 576 w 946"/>
                <a:gd name="T13" fmla="*/ 727 h 946"/>
                <a:gd name="T14" fmla="*/ 600 w 946"/>
                <a:gd name="T15" fmla="*/ 692 h 946"/>
                <a:gd name="T16" fmla="*/ 627 w 946"/>
                <a:gd name="T17" fmla="*/ 661 h 946"/>
                <a:gd name="T18" fmla="*/ 657 w 946"/>
                <a:gd name="T19" fmla="*/ 632 h 946"/>
                <a:gd name="T20" fmla="*/ 690 w 946"/>
                <a:gd name="T21" fmla="*/ 605 h 946"/>
                <a:gd name="T22" fmla="*/ 724 w 946"/>
                <a:gd name="T23" fmla="*/ 581 h 946"/>
                <a:gd name="T24" fmla="*/ 761 w 946"/>
                <a:gd name="T25" fmla="*/ 560 h 946"/>
                <a:gd name="T26" fmla="*/ 799 w 946"/>
                <a:gd name="T27" fmla="*/ 542 h 946"/>
                <a:gd name="T28" fmla="*/ 840 w 946"/>
                <a:gd name="T29" fmla="*/ 528 h 946"/>
                <a:gd name="T30" fmla="*/ 881 w 946"/>
                <a:gd name="T31" fmla="*/ 517 h 946"/>
                <a:gd name="T32" fmla="*/ 924 w 946"/>
                <a:gd name="T33" fmla="*/ 510 h 946"/>
                <a:gd name="T34" fmla="*/ 946 w 946"/>
                <a:gd name="T35" fmla="*/ 187 h 946"/>
                <a:gd name="T36" fmla="*/ 945 w 946"/>
                <a:gd name="T37" fmla="*/ 168 h 946"/>
                <a:gd name="T38" fmla="*/ 938 w 946"/>
                <a:gd name="T39" fmla="*/ 131 h 946"/>
                <a:gd name="T40" fmla="*/ 923 w 946"/>
                <a:gd name="T41" fmla="*/ 97 h 946"/>
                <a:gd name="T42" fmla="*/ 904 w 946"/>
                <a:gd name="T43" fmla="*/ 68 h 946"/>
                <a:gd name="T44" fmla="*/ 878 w 946"/>
                <a:gd name="T45" fmla="*/ 43 h 946"/>
                <a:gd name="T46" fmla="*/ 848 w 946"/>
                <a:gd name="T47" fmla="*/ 23 h 946"/>
                <a:gd name="T48" fmla="*/ 814 w 946"/>
                <a:gd name="T49" fmla="*/ 8 h 946"/>
                <a:gd name="T50" fmla="*/ 778 w 946"/>
                <a:gd name="T51" fmla="*/ 1 h 946"/>
                <a:gd name="T52" fmla="*/ 186 w 946"/>
                <a:gd name="T53" fmla="*/ 0 h 946"/>
                <a:gd name="T54" fmla="*/ 168 w 946"/>
                <a:gd name="T55" fmla="*/ 1 h 946"/>
                <a:gd name="T56" fmla="*/ 130 w 946"/>
                <a:gd name="T57" fmla="*/ 8 h 946"/>
                <a:gd name="T58" fmla="*/ 98 w 946"/>
                <a:gd name="T59" fmla="*/ 23 h 946"/>
                <a:gd name="T60" fmla="*/ 68 w 946"/>
                <a:gd name="T61" fmla="*/ 43 h 946"/>
                <a:gd name="T62" fmla="*/ 42 w 946"/>
                <a:gd name="T63" fmla="*/ 68 h 946"/>
                <a:gd name="T64" fmla="*/ 22 w 946"/>
                <a:gd name="T65" fmla="*/ 97 h 946"/>
                <a:gd name="T66" fmla="*/ 8 w 946"/>
                <a:gd name="T67" fmla="*/ 131 h 946"/>
                <a:gd name="T68" fmla="*/ 1 w 946"/>
                <a:gd name="T69" fmla="*/ 168 h 946"/>
                <a:gd name="T70" fmla="*/ 0 w 946"/>
                <a:gd name="T71" fmla="*/ 760 h 946"/>
                <a:gd name="T72" fmla="*/ 1 w 946"/>
                <a:gd name="T73" fmla="*/ 779 h 946"/>
                <a:gd name="T74" fmla="*/ 8 w 946"/>
                <a:gd name="T75" fmla="*/ 815 h 946"/>
                <a:gd name="T76" fmla="*/ 22 w 946"/>
                <a:gd name="T77" fmla="*/ 848 h 946"/>
                <a:gd name="T78" fmla="*/ 42 w 946"/>
                <a:gd name="T79" fmla="*/ 878 h 946"/>
                <a:gd name="T80" fmla="*/ 68 w 946"/>
                <a:gd name="T81" fmla="*/ 904 h 946"/>
                <a:gd name="T82" fmla="*/ 98 w 946"/>
                <a:gd name="T83" fmla="*/ 924 h 946"/>
                <a:gd name="T84" fmla="*/ 130 w 946"/>
                <a:gd name="T85" fmla="*/ 937 h 946"/>
                <a:gd name="T86" fmla="*/ 168 w 946"/>
                <a:gd name="T87" fmla="*/ 946 h 946"/>
                <a:gd name="T88" fmla="*/ 186 w 946"/>
                <a:gd name="T89" fmla="*/ 946 h 94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946"/>
                <a:gd name="T136" fmla="*/ 0 h 946"/>
                <a:gd name="T137" fmla="*/ 946 w 946"/>
                <a:gd name="T138" fmla="*/ 946 h 94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946" h="946">
                  <a:moveTo>
                    <a:pt x="186" y="946"/>
                  </a:moveTo>
                  <a:lnTo>
                    <a:pt x="498" y="946"/>
                  </a:lnTo>
                  <a:lnTo>
                    <a:pt x="500" y="924"/>
                  </a:lnTo>
                  <a:lnTo>
                    <a:pt x="504" y="904"/>
                  </a:lnTo>
                  <a:lnTo>
                    <a:pt x="509" y="882"/>
                  </a:lnTo>
                  <a:lnTo>
                    <a:pt x="515" y="861"/>
                  </a:lnTo>
                  <a:lnTo>
                    <a:pt x="521" y="841"/>
                  </a:lnTo>
                  <a:lnTo>
                    <a:pt x="528" y="820"/>
                  </a:lnTo>
                  <a:lnTo>
                    <a:pt x="535" y="801"/>
                  </a:lnTo>
                  <a:lnTo>
                    <a:pt x="545" y="782"/>
                  </a:lnTo>
                  <a:lnTo>
                    <a:pt x="555" y="762"/>
                  </a:lnTo>
                  <a:lnTo>
                    <a:pt x="564" y="744"/>
                  </a:lnTo>
                  <a:lnTo>
                    <a:pt x="576" y="727"/>
                  </a:lnTo>
                  <a:lnTo>
                    <a:pt x="587" y="709"/>
                  </a:lnTo>
                  <a:lnTo>
                    <a:pt x="600" y="692"/>
                  </a:lnTo>
                  <a:lnTo>
                    <a:pt x="614" y="676"/>
                  </a:lnTo>
                  <a:lnTo>
                    <a:pt x="627" y="661"/>
                  </a:lnTo>
                  <a:lnTo>
                    <a:pt x="643" y="646"/>
                  </a:lnTo>
                  <a:lnTo>
                    <a:pt x="657" y="632"/>
                  </a:lnTo>
                  <a:lnTo>
                    <a:pt x="673" y="618"/>
                  </a:lnTo>
                  <a:lnTo>
                    <a:pt x="690" y="605"/>
                  </a:lnTo>
                  <a:lnTo>
                    <a:pt x="707" y="593"/>
                  </a:lnTo>
                  <a:lnTo>
                    <a:pt x="724" y="581"/>
                  </a:lnTo>
                  <a:lnTo>
                    <a:pt x="742" y="570"/>
                  </a:lnTo>
                  <a:lnTo>
                    <a:pt x="761" y="560"/>
                  </a:lnTo>
                  <a:lnTo>
                    <a:pt x="779" y="551"/>
                  </a:lnTo>
                  <a:lnTo>
                    <a:pt x="799" y="542"/>
                  </a:lnTo>
                  <a:lnTo>
                    <a:pt x="819" y="535"/>
                  </a:lnTo>
                  <a:lnTo>
                    <a:pt x="840" y="528"/>
                  </a:lnTo>
                  <a:lnTo>
                    <a:pt x="860" y="523"/>
                  </a:lnTo>
                  <a:lnTo>
                    <a:pt x="881" y="517"/>
                  </a:lnTo>
                  <a:lnTo>
                    <a:pt x="903" y="513"/>
                  </a:lnTo>
                  <a:lnTo>
                    <a:pt x="924" y="510"/>
                  </a:lnTo>
                  <a:lnTo>
                    <a:pt x="946" y="508"/>
                  </a:lnTo>
                  <a:lnTo>
                    <a:pt x="946" y="187"/>
                  </a:lnTo>
                  <a:lnTo>
                    <a:pt x="945" y="168"/>
                  </a:lnTo>
                  <a:lnTo>
                    <a:pt x="942" y="149"/>
                  </a:lnTo>
                  <a:lnTo>
                    <a:pt x="938" y="131"/>
                  </a:lnTo>
                  <a:lnTo>
                    <a:pt x="932" y="114"/>
                  </a:lnTo>
                  <a:lnTo>
                    <a:pt x="923" y="97"/>
                  </a:lnTo>
                  <a:lnTo>
                    <a:pt x="915" y="82"/>
                  </a:lnTo>
                  <a:lnTo>
                    <a:pt x="904" y="68"/>
                  </a:lnTo>
                  <a:lnTo>
                    <a:pt x="892" y="55"/>
                  </a:lnTo>
                  <a:lnTo>
                    <a:pt x="878" y="43"/>
                  </a:lnTo>
                  <a:lnTo>
                    <a:pt x="864" y="32"/>
                  </a:lnTo>
                  <a:lnTo>
                    <a:pt x="848" y="23"/>
                  </a:lnTo>
                  <a:lnTo>
                    <a:pt x="831" y="14"/>
                  </a:lnTo>
                  <a:lnTo>
                    <a:pt x="814" y="8"/>
                  </a:lnTo>
                  <a:lnTo>
                    <a:pt x="796" y="3"/>
                  </a:lnTo>
                  <a:lnTo>
                    <a:pt x="778" y="1"/>
                  </a:lnTo>
                  <a:lnTo>
                    <a:pt x="759" y="0"/>
                  </a:lnTo>
                  <a:lnTo>
                    <a:pt x="186" y="0"/>
                  </a:lnTo>
                  <a:lnTo>
                    <a:pt x="168" y="1"/>
                  </a:lnTo>
                  <a:lnTo>
                    <a:pt x="149" y="3"/>
                  </a:lnTo>
                  <a:lnTo>
                    <a:pt x="130" y="8"/>
                  </a:lnTo>
                  <a:lnTo>
                    <a:pt x="114" y="14"/>
                  </a:lnTo>
                  <a:lnTo>
                    <a:pt x="98" y="23"/>
                  </a:lnTo>
                  <a:lnTo>
                    <a:pt x="82" y="32"/>
                  </a:lnTo>
                  <a:lnTo>
                    <a:pt x="68" y="43"/>
                  </a:lnTo>
                  <a:lnTo>
                    <a:pt x="54" y="55"/>
                  </a:lnTo>
                  <a:lnTo>
                    <a:pt x="42" y="68"/>
                  </a:lnTo>
                  <a:lnTo>
                    <a:pt x="31" y="82"/>
                  </a:lnTo>
                  <a:lnTo>
                    <a:pt x="22" y="97"/>
                  </a:lnTo>
                  <a:lnTo>
                    <a:pt x="14" y="114"/>
                  </a:lnTo>
                  <a:lnTo>
                    <a:pt x="8" y="131"/>
                  </a:lnTo>
                  <a:lnTo>
                    <a:pt x="4" y="149"/>
                  </a:lnTo>
                  <a:lnTo>
                    <a:pt x="1" y="168"/>
                  </a:lnTo>
                  <a:lnTo>
                    <a:pt x="0" y="187"/>
                  </a:lnTo>
                  <a:lnTo>
                    <a:pt x="0" y="760"/>
                  </a:lnTo>
                  <a:lnTo>
                    <a:pt x="1" y="779"/>
                  </a:lnTo>
                  <a:lnTo>
                    <a:pt x="4" y="797"/>
                  </a:lnTo>
                  <a:lnTo>
                    <a:pt x="8" y="815"/>
                  </a:lnTo>
                  <a:lnTo>
                    <a:pt x="14" y="832"/>
                  </a:lnTo>
                  <a:lnTo>
                    <a:pt x="22" y="848"/>
                  </a:lnTo>
                  <a:lnTo>
                    <a:pt x="31" y="864"/>
                  </a:lnTo>
                  <a:lnTo>
                    <a:pt x="42" y="878"/>
                  </a:lnTo>
                  <a:lnTo>
                    <a:pt x="54" y="892"/>
                  </a:lnTo>
                  <a:lnTo>
                    <a:pt x="68" y="904"/>
                  </a:lnTo>
                  <a:lnTo>
                    <a:pt x="82" y="914"/>
                  </a:lnTo>
                  <a:lnTo>
                    <a:pt x="98" y="924"/>
                  </a:lnTo>
                  <a:lnTo>
                    <a:pt x="114" y="931"/>
                  </a:lnTo>
                  <a:lnTo>
                    <a:pt x="130" y="937"/>
                  </a:lnTo>
                  <a:lnTo>
                    <a:pt x="149" y="942"/>
                  </a:lnTo>
                  <a:lnTo>
                    <a:pt x="168" y="946"/>
                  </a:lnTo>
                  <a:lnTo>
                    <a:pt x="186" y="946"/>
                  </a:lnTo>
                  <a:close/>
                </a:path>
              </a:pathLst>
            </a:custGeom>
            <a:gradFill rotWithShape="1">
              <a:gsLst>
                <a:gs pos="0">
                  <a:srgbClr val="FFCC66"/>
                </a:gs>
                <a:gs pos="100000">
                  <a:srgbClr val="FF3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25" name="Text Box 6"/>
            <p:cNvSpPr txBox="1">
              <a:spLocks noChangeArrowheads="1"/>
            </p:cNvSpPr>
            <p:nvPr/>
          </p:nvSpPr>
          <p:spPr bwMode="auto">
            <a:xfrm>
              <a:off x="699" y="794"/>
              <a:ext cx="439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ru-RU" altLang="zh-CN" sz="6000" dirty="0" smtClean="0">
                  <a:solidFill>
                    <a:schemeClr val="accent5">
                      <a:lumMod val="50000"/>
                    </a:schemeClr>
                  </a:solidFill>
                  <a:latin typeface="Arial Black" pitchFamily="34" charset="0"/>
                  <a:ea typeface="宋体" pitchFamily="2" charset="-122"/>
                </a:rPr>
                <a:t>7</a:t>
              </a:r>
              <a:endParaRPr lang="en-US" altLang="zh-CN" sz="6000" dirty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  <a:ea typeface="宋体" pitchFamily="2" charset="-122"/>
              </a:endParaRPr>
            </a:p>
          </p:txBody>
        </p:sp>
      </p:grpSp>
      <p:sp>
        <p:nvSpPr>
          <p:cNvPr id="27" name="Freeform 12"/>
          <p:cNvSpPr>
            <a:spLocks/>
          </p:cNvSpPr>
          <p:nvPr/>
        </p:nvSpPr>
        <p:spPr bwMode="auto">
          <a:xfrm rot="10800000">
            <a:off x="1371000" y="3969002"/>
            <a:ext cx="3600451" cy="2447925"/>
          </a:xfrm>
          <a:custGeom>
            <a:avLst/>
            <a:gdLst>
              <a:gd name="T0" fmla="*/ 498 w 946"/>
              <a:gd name="T1" fmla="*/ 946 h 946"/>
              <a:gd name="T2" fmla="*/ 500 w 946"/>
              <a:gd name="T3" fmla="*/ 924 h 946"/>
              <a:gd name="T4" fmla="*/ 509 w 946"/>
              <a:gd name="T5" fmla="*/ 882 h 946"/>
              <a:gd name="T6" fmla="*/ 521 w 946"/>
              <a:gd name="T7" fmla="*/ 841 h 946"/>
              <a:gd name="T8" fmla="*/ 535 w 946"/>
              <a:gd name="T9" fmla="*/ 801 h 946"/>
              <a:gd name="T10" fmla="*/ 555 w 946"/>
              <a:gd name="T11" fmla="*/ 762 h 946"/>
              <a:gd name="T12" fmla="*/ 576 w 946"/>
              <a:gd name="T13" fmla="*/ 727 h 946"/>
              <a:gd name="T14" fmla="*/ 600 w 946"/>
              <a:gd name="T15" fmla="*/ 692 h 946"/>
              <a:gd name="T16" fmla="*/ 627 w 946"/>
              <a:gd name="T17" fmla="*/ 661 h 946"/>
              <a:gd name="T18" fmla="*/ 657 w 946"/>
              <a:gd name="T19" fmla="*/ 632 h 946"/>
              <a:gd name="T20" fmla="*/ 690 w 946"/>
              <a:gd name="T21" fmla="*/ 605 h 946"/>
              <a:gd name="T22" fmla="*/ 724 w 946"/>
              <a:gd name="T23" fmla="*/ 581 h 946"/>
              <a:gd name="T24" fmla="*/ 761 w 946"/>
              <a:gd name="T25" fmla="*/ 560 h 946"/>
              <a:gd name="T26" fmla="*/ 799 w 946"/>
              <a:gd name="T27" fmla="*/ 542 h 946"/>
              <a:gd name="T28" fmla="*/ 840 w 946"/>
              <a:gd name="T29" fmla="*/ 528 h 946"/>
              <a:gd name="T30" fmla="*/ 881 w 946"/>
              <a:gd name="T31" fmla="*/ 517 h 946"/>
              <a:gd name="T32" fmla="*/ 924 w 946"/>
              <a:gd name="T33" fmla="*/ 510 h 946"/>
              <a:gd name="T34" fmla="*/ 946 w 946"/>
              <a:gd name="T35" fmla="*/ 187 h 946"/>
              <a:gd name="T36" fmla="*/ 945 w 946"/>
              <a:gd name="T37" fmla="*/ 168 h 946"/>
              <a:gd name="T38" fmla="*/ 938 w 946"/>
              <a:gd name="T39" fmla="*/ 131 h 946"/>
              <a:gd name="T40" fmla="*/ 923 w 946"/>
              <a:gd name="T41" fmla="*/ 97 h 946"/>
              <a:gd name="T42" fmla="*/ 904 w 946"/>
              <a:gd name="T43" fmla="*/ 68 h 946"/>
              <a:gd name="T44" fmla="*/ 878 w 946"/>
              <a:gd name="T45" fmla="*/ 43 h 946"/>
              <a:gd name="T46" fmla="*/ 848 w 946"/>
              <a:gd name="T47" fmla="*/ 23 h 946"/>
              <a:gd name="T48" fmla="*/ 814 w 946"/>
              <a:gd name="T49" fmla="*/ 8 h 946"/>
              <a:gd name="T50" fmla="*/ 778 w 946"/>
              <a:gd name="T51" fmla="*/ 1 h 946"/>
              <a:gd name="T52" fmla="*/ 186 w 946"/>
              <a:gd name="T53" fmla="*/ 0 h 946"/>
              <a:gd name="T54" fmla="*/ 168 w 946"/>
              <a:gd name="T55" fmla="*/ 1 h 946"/>
              <a:gd name="T56" fmla="*/ 130 w 946"/>
              <a:gd name="T57" fmla="*/ 8 h 946"/>
              <a:gd name="T58" fmla="*/ 98 w 946"/>
              <a:gd name="T59" fmla="*/ 23 h 946"/>
              <a:gd name="T60" fmla="*/ 68 w 946"/>
              <a:gd name="T61" fmla="*/ 43 h 946"/>
              <a:gd name="T62" fmla="*/ 42 w 946"/>
              <a:gd name="T63" fmla="*/ 68 h 946"/>
              <a:gd name="T64" fmla="*/ 22 w 946"/>
              <a:gd name="T65" fmla="*/ 97 h 946"/>
              <a:gd name="T66" fmla="*/ 8 w 946"/>
              <a:gd name="T67" fmla="*/ 131 h 946"/>
              <a:gd name="T68" fmla="*/ 1 w 946"/>
              <a:gd name="T69" fmla="*/ 168 h 946"/>
              <a:gd name="T70" fmla="*/ 0 w 946"/>
              <a:gd name="T71" fmla="*/ 760 h 946"/>
              <a:gd name="T72" fmla="*/ 1 w 946"/>
              <a:gd name="T73" fmla="*/ 779 h 946"/>
              <a:gd name="T74" fmla="*/ 8 w 946"/>
              <a:gd name="T75" fmla="*/ 815 h 946"/>
              <a:gd name="T76" fmla="*/ 22 w 946"/>
              <a:gd name="T77" fmla="*/ 848 h 946"/>
              <a:gd name="T78" fmla="*/ 42 w 946"/>
              <a:gd name="T79" fmla="*/ 878 h 946"/>
              <a:gd name="T80" fmla="*/ 68 w 946"/>
              <a:gd name="T81" fmla="*/ 904 h 946"/>
              <a:gd name="T82" fmla="*/ 98 w 946"/>
              <a:gd name="T83" fmla="*/ 924 h 946"/>
              <a:gd name="T84" fmla="*/ 130 w 946"/>
              <a:gd name="T85" fmla="*/ 937 h 946"/>
              <a:gd name="T86" fmla="*/ 168 w 946"/>
              <a:gd name="T87" fmla="*/ 946 h 946"/>
              <a:gd name="T88" fmla="*/ 186 w 946"/>
              <a:gd name="T89" fmla="*/ 946 h 94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946"/>
              <a:gd name="T136" fmla="*/ 0 h 946"/>
              <a:gd name="T137" fmla="*/ 946 w 946"/>
              <a:gd name="T138" fmla="*/ 946 h 94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946" h="946">
                <a:moveTo>
                  <a:pt x="186" y="946"/>
                </a:moveTo>
                <a:lnTo>
                  <a:pt x="498" y="946"/>
                </a:lnTo>
                <a:lnTo>
                  <a:pt x="500" y="924"/>
                </a:lnTo>
                <a:lnTo>
                  <a:pt x="504" y="904"/>
                </a:lnTo>
                <a:lnTo>
                  <a:pt x="509" y="882"/>
                </a:lnTo>
                <a:lnTo>
                  <a:pt x="515" y="861"/>
                </a:lnTo>
                <a:lnTo>
                  <a:pt x="521" y="841"/>
                </a:lnTo>
                <a:lnTo>
                  <a:pt x="528" y="820"/>
                </a:lnTo>
                <a:lnTo>
                  <a:pt x="535" y="801"/>
                </a:lnTo>
                <a:lnTo>
                  <a:pt x="545" y="782"/>
                </a:lnTo>
                <a:lnTo>
                  <a:pt x="555" y="762"/>
                </a:lnTo>
                <a:lnTo>
                  <a:pt x="564" y="744"/>
                </a:lnTo>
                <a:lnTo>
                  <a:pt x="576" y="727"/>
                </a:lnTo>
                <a:lnTo>
                  <a:pt x="587" y="709"/>
                </a:lnTo>
                <a:lnTo>
                  <a:pt x="600" y="692"/>
                </a:lnTo>
                <a:lnTo>
                  <a:pt x="614" y="676"/>
                </a:lnTo>
                <a:lnTo>
                  <a:pt x="627" y="661"/>
                </a:lnTo>
                <a:lnTo>
                  <a:pt x="643" y="646"/>
                </a:lnTo>
                <a:lnTo>
                  <a:pt x="657" y="632"/>
                </a:lnTo>
                <a:lnTo>
                  <a:pt x="673" y="618"/>
                </a:lnTo>
                <a:lnTo>
                  <a:pt x="690" y="605"/>
                </a:lnTo>
                <a:lnTo>
                  <a:pt x="707" y="593"/>
                </a:lnTo>
                <a:lnTo>
                  <a:pt x="724" y="581"/>
                </a:lnTo>
                <a:lnTo>
                  <a:pt x="742" y="570"/>
                </a:lnTo>
                <a:lnTo>
                  <a:pt x="761" y="560"/>
                </a:lnTo>
                <a:lnTo>
                  <a:pt x="779" y="551"/>
                </a:lnTo>
                <a:lnTo>
                  <a:pt x="799" y="542"/>
                </a:lnTo>
                <a:lnTo>
                  <a:pt x="819" y="535"/>
                </a:lnTo>
                <a:lnTo>
                  <a:pt x="840" y="528"/>
                </a:lnTo>
                <a:lnTo>
                  <a:pt x="860" y="523"/>
                </a:lnTo>
                <a:lnTo>
                  <a:pt x="881" y="517"/>
                </a:lnTo>
                <a:lnTo>
                  <a:pt x="903" y="513"/>
                </a:lnTo>
                <a:lnTo>
                  <a:pt x="924" y="510"/>
                </a:lnTo>
                <a:lnTo>
                  <a:pt x="946" y="508"/>
                </a:lnTo>
                <a:lnTo>
                  <a:pt x="946" y="187"/>
                </a:lnTo>
                <a:lnTo>
                  <a:pt x="945" y="168"/>
                </a:lnTo>
                <a:lnTo>
                  <a:pt x="942" y="149"/>
                </a:lnTo>
                <a:lnTo>
                  <a:pt x="938" y="131"/>
                </a:lnTo>
                <a:lnTo>
                  <a:pt x="932" y="114"/>
                </a:lnTo>
                <a:lnTo>
                  <a:pt x="923" y="97"/>
                </a:lnTo>
                <a:lnTo>
                  <a:pt x="915" y="82"/>
                </a:lnTo>
                <a:lnTo>
                  <a:pt x="904" y="68"/>
                </a:lnTo>
                <a:lnTo>
                  <a:pt x="892" y="55"/>
                </a:lnTo>
                <a:lnTo>
                  <a:pt x="878" y="43"/>
                </a:lnTo>
                <a:lnTo>
                  <a:pt x="864" y="32"/>
                </a:lnTo>
                <a:lnTo>
                  <a:pt x="848" y="23"/>
                </a:lnTo>
                <a:lnTo>
                  <a:pt x="831" y="14"/>
                </a:lnTo>
                <a:lnTo>
                  <a:pt x="814" y="8"/>
                </a:lnTo>
                <a:lnTo>
                  <a:pt x="796" y="3"/>
                </a:lnTo>
                <a:lnTo>
                  <a:pt x="778" y="1"/>
                </a:lnTo>
                <a:lnTo>
                  <a:pt x="759" y="0"/>
                </a:lnTo>
                <a:lnTo>
                  <a:pt x="186" y="0"/>
                </a:lnTo>
                <a:lnTo>
                  <a:pt x="168" y="1"/>
                </a:lnTo>
                <a:lnTo>
                  <a:pt x="149" y="3"/>
                </a:lnTo>
                <a:lnTo>
                  <a:pt x="130" y="8"/>
                </a:lnTo>
                <a:lnTo>
                  <a:pt x="114" y="14"/>
                </a:lnTo>
                <a:lnTo>
                  <a:pt x="98" y="23"/>
                </a:lnTo>
                <a:lnTo>
                  <a:pt x="82" y="32"/>
                </a:lnTo>
                <a:lnTo>
                  <a:pt x="68" y="43"/>
                </a:lnTo>
                <a:lnTo>
                  <a:pt x="54" y="55"/>
                </a:lnTo>
                <a:lnTo>
                  <a:pt x="42" y="68"/>
                </a:lnTo>
                <a:lnTo>
                  <a:pt x="31" y="82"/>
                </a:lnTo>
                <a:lnTo>
                  <a:pt x="22" y="97"/>
                </a:lnTo>
                <a:lnTo>
                  <a:pt x="14" y="114"/>
                </a:lnTo>
                <a:lnTo>
                  <a:pt x="8" y="131"/>
                </a:lnTo>
                <a:lnTo>
                  <a:pt x="4" y="149"/>
                </a:lnTo>
                <a:lnTo>
                  <a:pt x="1" y="168"/>
                </a:lnTo>
                <a:lnTo>
                  <a:pt x="0" y="187"/>
                </a:lnTo>
                <a:lnTo>
                  <a:pt x="0" y="760"/>
                </a:lnTo>
                <a:lnTo>
                  <a:pt x="1" y="779"/>
                </a:lnTo>
                <a:lnTo>
                  <a:pt x="4" y="797"/>
                </a:lnTo>
                <a:lnTo>
                  <a:pt x="8" y="815"/>
                </a:lnTo>
                <a:lnTo>
                  <a:pt x="14" y="832"/>
                </a:lnTo>
                <a:lnTo>
                  <a:pt x="22" y="848"/>
                </a:lnTo>
                <a:lnTo>
                  <a:pt x="31" y="864"/>
                </a:lnTo>
                <a:lnTo>
                  <a:pt x="42" y="878"/>
                </a:lnTo>
                <a:lnTo>
                  <a:pt x="54" y="892"/>
                </a:lnTo>
                <a:lnTo>
                  <a:pt x="68" y="904"/>
                </a:lnTo>
                <a:lnTo>
                  <a:pt x="82" y="914"/>
                </a:lnTo>
                <a:lnTo>
                  <a:pt x="98" y="924"/>
                </a:lnTo>
                <a:lnTo>
                  <a:pt x="114" y="931"/>
                </a:lnTo>
                <a:lnTo>
                  <a:pt x="130" y="937"/>
                </a:lnTo>
                <a:lnTo>
                  <a:pt x="149" y="942"/>
                </a:lnTo>
                <a:lnTo>
                  <a:pt x="168" y="946"/>
                </a:lnTo>
                <a:lnTo>
                  <a:pt x="186" y="946"/>
                </a:lnTo>
                <a:close/>
              </a:path>
            </a:pathLst>
          </a:custGeom>
          <a:gradFill rotWithShape="1">
            <a:gsLst>
              <a:gs pos="0">
                <a:srgbClr val="99CCFF"/>
              </a:gs>
              <a:gs pos="100000">
                <a:schemeClr val="fol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ea typeface="宋体" pitchFamily="2" charset="-122"/>
            </a:endParaRPr>
          </a:p>
        </p:txBody>
      </p:sp>
      <p:sp>
        <p:nvSpPr>
          <p:cNvPr id="29" name="Freeform 9"/>
          <p:cNvSpPr>
            <a:spLocks/>
          </p:cNvSpPr>
          <p:nvPr/>
        </p:nvSpPr>
        <p:spPr bwMode="auto">
          <a:xfrm rot="10800000">
            <a:off x="7131000" y="1089002"/>
            <a:ext cx="3600451" cy="2447925"/>
          </a:xfrm>
          <a:custGeom>
            <a:avLst/>
            <a:gdLst>
              <a:gd name="T0" fmla="*/ 498 w 946"/>
              <a:gd name="T1" fmla="*/ 946 h 946"/>
              <a:gd name="T2" fmla="*/ 500 w 946"/>
              <a:gd name="T3" fmla="*/ 924 h 946"/>
              <a:gd name="T4" fmla="*/ 509 w 946"/>
              <a:gd name="T5" fmla="*/ 882 h 946"/>
              <a:gd name="T6" fmla="*/ 521 w 946"/>
              <a:gd name="T7" fmla="*/ 841 h 946"/>
              <a:gd name="T8" fmla="*/ 535 w 946"/>
              <a:gd name="T9" fmla="*/ 801 h 946"/>
              <a:gd name="T10" fmla="*/ 555 w 946"/>
              <a:gd name="T11" fmla="*/ 762 h 946"/>
              <a:gd name="T12" fmla="*/ 576 w 946"/>
              <a:gd name="T13" fmla="*/ 727 h 946"/>
              <a:gd name="T14" fmla="*/ 600 w 946"/>
              <a:gd name="T15" fmla="*/ 692 h 946"/>
              <a:gd name="T16" fmla="*/ 627 w 946"/>
              <a:gd name="T17" fmla="*/ 661 h 946"/>
              <a:gd name="T18" fmla="*/ 657 w 946"/>
              <a:gd name="T19" fmla="*/ 632 h 946"/>
              <a:gd name="T20" fmla="*/ 690 w 946"/>
              <a:gd name="T21" fmla="*/ 605 h 946"/>
              <a:gd name="T22" fmla="*/ 724 w 946"/>
              <a:gd name="T23" fmla="*/ 581 h 946"/>
              <a:gd name="T24" fmla="*/ 761 w 946"/>
              <a:gd name="T25" fmla="*/ 560 h 946"/>
              <a:gd name="T26" fmla="*/ 799 w 946"/>
              <a:gd name="T27" fmla="*/ 542 h 946"/>
              <a:gd name="T28" fmla="*/ 840 w 946"/>
              <a:gd name="T29" fmla="*/ 528 h 946"/>
              <a:gd name="T30" fmla="*/ 881 w 946"/>
              <a:gd name="T31" fmla="*/ 517 h 946"/>
              <a:gd name="T32" fmla="*/ 924 w 946"/>
              <a:gd name="T33" fmla="*/ 510 h 946"/>
              <a:gd name="T34" fmla="*/ 946 w 946"/>
              <a:gd name="T35" fmla="*/ 187 h 946"/>
              <a:gd name="T36" fmla="*/ 945 w 946"/>
              <a:gd name="T37" fmla="*/ 168 h 946"/>
              <a:gd name="T38" fmla="*/ 938 w 946"/>
              <a:gd name="T39" fmla="*/ 131 h 946"/>
              <a:gd name="T40" fmla="*/ 923 w 946"/>
              <a:gd name="T41" fmla="*/ 97 h 946"/>
              <a:gd name="T42" fmla="*/ 904 w 946"/>
              <a:gd name="T43" fmla="*/ 68 h 946"/>
              <a:gd name="T44" fmla="*/ 878 w 946"/>
              <a:gd name="T45" fmla="*/ 43 h 946"/>
              <a:gd name="T46" fmla="*/ 848 w 946"/>
              <a:gd name="T47" fmla="*/ 23 h 946"/>
              <a:gd name="T48" fmla="*/ 814 w 946"/>
              <a:gd name="T49" fmla="*/ 8 h 946"/>
              <a:gd name="T50" fmla="*/ 778 w 946"/>
              <a:gd name="T51" fmla="*/ 1 h 946"/>
              <a:gd name="T52" fmla="*/ 186 w 946"/>
              <a:gd name="T53" fmla="*/ 0 h 946"/>
              <a:gd name="T54" fmla="*/ 168 w 946"/>
              <a:gd name="T55" fmla="*/ 1 h 946"/>
              <a:gd name="T56" fmla="*/ 130 w 946"/>
              <a:gd name="T57" fmla="*/ 8 h 946"/>
              <a:gd name="T58" fmla="*/ 98 w 946"/>
              <a:gd name="T59" fmla="*/ 23 h 946"/>
              <a:gd name="T60" fmla="*/ 68 w 946"/>
              <a:gd name="T61" fmla="*/ 43 h 946"/>
              <a:gd name="T62" fmla="*/ 42 w 946"/>
              <a:gd name="T63" fmla="*/ 68 h 946"/>
              <a:gd name="T64" fmla="*/ 22 w 946"/>
              <a:gd name="T65" fmla="*/ 97 h 946"/>
              <a:gd name="T66" fmla="*/ 8 w 946"/>
              <a:gd name="T67" fmla="*/ 131 h 946"/>
              <a:gd name="T68" fmla="*/ 1 w 946"/>
              <a:gd name="T69" fmla="*/ 168 h 946"/>
              <a:gd name="T70" fmla="*/ 0 w 946"/>
              <a:gd name="T71" fmla="*/ 760 h 946"/>
              <a:gd name="T72" fmla="*/ 1 w 946"/>
              <a:gd name="T73" fmla="*/ 779 h 946"/>
              <a:gd name="T74" fmla="*/ 8 w 946"/>
              <a:gd name="T75" fmla="*/ 815 h 946"/>
              <a:gd name="T76" fmla="*/ 22 w 946"/>
              <a:gd name="T77" fmla="*/ 848 h 946"/>
              <a:gd name="T78" fmla="*/ 42 w 946"/>
              <a:gd name="T79" fmla="*/ 878 h 946"/>
              <a:gd name="T80" fmla="*/ 68 w 946"/>
              <a:gd name="T81" fmla="*/ 904 h 946"/>
              <a:gd name="T82" fmla="*/ 98 w 946"/>
              <a:gd name="T83" fmla="*/ 924 h 946"/>
              <a:gd name="T84" fmla="*/ 130 w 946"/>
              <a:gd name="T85" fmla="*/ 937 h 946"/>
              <a:gd name="T86" fmla="*/ 168 w 946"/>
              <a:gd name="T87" fmla="*/ 946 h 946"/>
              <a:gd name="T88" fmla="*/ 186 w 946"/>
              <a:gd name="T89" fmla="*/ 946 h 94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946"/>
              <a:gd name="T136" fmla="*/ 0 h 946"/>
              <a:gd name="T137" fmla="*/ 946 w 946"/>
              <a:gd name="T138" fmla="*/ 946 h 94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946" h="946">
                <a:moveTo>
                  <a:pt x="186" y="946"/>
                </a:moveTo>
                <a:lnTo>
                  <a:pt x="498" y="946"/>
                </a:lnTo>
                <a:lnTo>
                  <a:pt x="500" y="924"/>
                </a:lnTo>
                <a:lnTo>
                  <a:pt x="504" y="904"/>
                </a:lnTo>
                <a:lnTo>
                  <a:pt x="509" y="882"/>
                </a:lnTo>
                <a:lnTo>
                  <a:pt x="515" y="861"/>
                </a:lnTo>
                <a:lnTo>
                  <a:pt x="521" y="841"/>
                </a:lnTo>
                <a:lnTo>
                  <a:pt x="528" y="820"/>
                </a:lnTo>
                <a:lnTo>
                  <a:pt x="535" y="801"/>
                </a:lnTo>
                <a:lnTo>
                  <a:pt x="545" y="782"/>
                </a:lnTo>
                <a:lnTo>
                  <a:pt x="555" y="762"/>
                </a:lnTo>
                <a:lnTo>
                  <a:pt x="564" y="744"/>
                </a:lnTo>
                <a:lnTo>
                  <a:pt x="576" y="727"/>
                </a:lnTo>
                <a:lnTo>
                  <a:pt x="587" y="709"/>
                </a:lnTo>
                <a:lnTo>
                  <a:pt x="600" y="692"/>
                </a:lnTo>
                <a:lnTo>
                  <a:pt x="614" y="676"/>
                </a:lnTo>
                <a:lnTo>
                  <a:pt x="627" y="661"/>
                </a:lnTo>
                <a:lnTo>
                  <a:pt x="643" y="646"/>
                </a:lnTo>
                <a:lnTo>
                  <a:pt x="657" y="632"/>
                </a:lnTo>
                <a:lnTo>
                  <a:pt x="673" y="618"/>
                </a:lnTo>
                <a:lnTo>
                  <a:pt x="690" y="605"/>
                </a:lnTo>
                <a:lnTo>
                  <a:pt x="707" y="593"/>
                </a:lnTo>
                <a:lnTo>
                  <a:pt x="724" y="581"/>
                </a:lnTo>
                <a:lnTo>
                  <a:pt x="742" y="570"/>
                </a:lnTo>
                <a:lnTo>
                  <a:pt x="761" y="560"/>
                </a:lnTo>
                <a:lnTo>
                  <a:pt x="779" y="551"/>
                </a:lnTo>
                <a:lnTo>
                  <a:pt x="799" y="542"/>
                </a:lnTo>
                <a:lnTo>
                  <a:pt x="819" y="535"/>
                </a:lnTo>
                <a:lnTo>
                  <a:pt x="840" y="528"/>
                </a:lnTo>
                <a:lnTo>
                  <a:pt x="860" y="523"/>
                </a:lnTo>
                <a:lnTo>
                  <a:pt x="881" y="517"/>
                </a:lnTo>
                <a:lnTo>
                  <a:pt x="903" y="513"/>
                </a:lnTo>
                <a:lnTo>
                  <a:pt x="924" y="510"/>
                </a:lnTo>
                <a:lnTo>
                  <a:pt x="946" y="508"/>
                </a:lnTo>
                <a:lnTo>
                  <a:pt x="946" y="187"/>
                </a:lnTo>
                <a:lnTo>
                  <a:pt x="945" y="168"/>
                </a:lnTo>
                <a:lnTo>
                  <a:pt x="942" y="149"/>
                </a:lnTo>
                <a:lnTo>
                  <a:pt x="938" y="131"/>
                </a:lnTo>
                <a:lnTo>
                  <a:pt x="932" y="114"/>
                </a:lnTo>
                <a:lnTo>
                  <a:pt x="923" y="97"/>
                </a:lnTo>
                <a:lnTo>
                  <a:pt x="915" y="82"/>
                </a:lnTo>
                <a:lnTo>
                  <a:pt x="904" y="68"/>
                </a:lnTo>
                <a:lnTo>
                  <a:pt x="892" y="55"/>
                </a:lnTo>
                <a:lnTo>
                  <a:pt x="878" y="43"/>
                </a:lnTo>
                <a:lnTo>
                  <a:pt x="864" y="32"/>
                </a:lnTo>
                <a:lnTo>
                  <a:pt x="848" y="23"/>
                </a:lnTo>
                <a:lnTo>
                  <a:pt x="831" y="14"/>
                </a:lnTo>
                <a:lnTo>
                  <a:pt x="814" y="8"/>
                </a:lnTo>
                <a:lnTo>
                  <a:pt x="796" y="3"/>
                </a:lnTo>
                <a:lnTo>
                  <a:pt x="778" y="1"/>
                </a:lnTo>
                <a:lnTo>
                  <a:pt x="759" y="0"/>
                </a:lnTo>
                <a:lnTo>
                  <a:pt x="186" y="0"/>
                </a:lnTo>
                <a:lnTo>
                  <a:pt x="168" y="1"/>
                </a:lnTo>
                <a:lnTo>
                  <a:pt x="149" y="3"/>
                </a:lnTo>
                <a:lnTo>
                  <a:pt x="130" y="8"/>
                </a:lnTo>
                <a:lnTo>
                  <a:pt x="114" y="14"/>
                </a:lnTo>
                <a:lnTo>
                  <a:pt x="98" y="23"/>
                </a:lnTo>
                <a:lnTo>
                  <a:pt x="82" y="32"/>
                </a:lnTo>
                <a:lnTo>
                  <a:pt x="68" y="43"/>
                </a:lnTo>
                <a:lnTo>
                  <a:pt x="54" y="55"/>
                </a:lnTo>
                <a:lnTo>
                  <a:pt x="42" y="68"/>
                </a:lnTo>
                <a:lnTo>
                  <a:pt x="31" y="82"/>
                </a:lnTo>
                <a:lnTo>
                  <a:pt x="22" y="97"/>
                </a:lnTo>
                <a:lnTo>
                  <a:pt x="14" y="114"/>
                </a:lnTo>
                <a:lnTo>
                  <a:pt x="8" y="131"/>
                </a:lnTo>
                <a:lnTo>
                  <a:pt x="4" y="149"/>
                </a:lnTo>
                <a:lnTo>
                  <a:pt x="1" y="168"/>
                </a:lnTo>
                <a:lnTo>
                  <a:pt x="0" y="187"/>
                </a:lnTo>
                <a:lnTo>
                  <a:pt x="0" y="760"/>
                </a:lnTo>
                <a:lnTo>
                  <a:pt x="1" y="779"/>
                </a:lnTo>
                <a:lnTo>
                  <a:pt x="4" y="797"/>
                </a:lnTo>
                <a:lnTo>
                  <a:pt x="8" y="815"/>
                </a:lnTo>
                <a:lnTo>
                  <a:pt x="14" y="832"/>
                </a:lnTo>
                <a:lnTo>
                  <a:pt x="22" y="848"/>
                </a:lnTo>
                <a:lnTo>
                  <a:pt x="31" y="864"/>
                </a:lnTo>
                <a:lnTo>
                  <a:pt x="42" y="878"/>
                </a:lnTo>
                <a:lnTo>
                  <a:pt x="54" y="892"/>
                </a:lnTo>
                <a:lnTo>
                  <a:pt x="68" y="904"/>
                </a:lnTo>
                <a:lnTo>
                  <a:pt x="82" y="914"/>
                </a:lnTo>
                <a:lnTo>
                  <a:pt x="98" y="924"/>
                </a:lnTo>
                <a:lnTo>
                  <a:pt x="114" y="931"/>
                </a:lnTo>
                <a:lnTo>
                  <a:pt x="130" y="937"/>
                </a:lnTo>
                <a:lnTo>
                  <a:pt x="149" y="942"/>
                </a:lnTo>
                <a:lnTo>
                  <a:pt x="168" y="946"/>
                </a:lnTo>
                <a:lnTo>
                  <a:pt x="186" y="946"/>
                </a:lnTo>
                <a:close/>
              </a:path>
            </a:pathLst>
          </a:custGeom>
          <a:gradFill rotWithShape="1">
            <a:gsLst>
              <a:gs pos="0">
                <a:srgbClr val="669900"/>
              </a:gs>
              <a:gs pos="100000">
                <a:srgbClr val="CCFF33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ea typeface="宋体" pitchFamily="2" charset="-122"/>
            </a:endParaRPr>
          </a:p>
        </p:txBody>
      </p:sp>
      <p:sp>
        <p:nvSpPr>
          <p:cNvPr id="33" name="Freeform 16"/>
          <p:cNvSpPr>
            <a:spLocks/>
          </p:cNvSpPr>
          <p:nvPr/>
        </p:nvSpPr>
        <p:spPr bwMode="auto">
          <a:xfrm rot="10800000">
            <a:off x="7251700" y="3962400"/>
            <a:ext cx="3600451" cy="2447925"/>
          </a:xfrm>
          <a:custGeom>
            <a:avLst/>
            <a:gdLst>
              <a:gd name="T0" fmla="*/ 498 w 946"/>
              <a:gd name="T1" fmla="*/ 946 h 946"/>
              <a:gd name="T2" fmla="*/ 500 w 946"/>
              <a:gd name="T3" fmla="*/ 924 h 946"/>
              <a:gd name="T4" fmla="*/ 509 w 946"/>
              <a:gd name="T5" fmla="*/ 882 h 946"/>
              <a:gd name="T6" fmla="*/ 521 w 946"/>
              <a:gd name="T7" fmla="*/ 841 h 946"/>
              <a:gd name="T8" fmla="*/ 535 w 946"/>
              <a:gd name="T9" fmla="*/ 801 h 946"/>
              <a:gd name="T10" fmla="*/ 555 w 946"/>
              <a:gd name="T11" fmla="*/ 762 h 946"/>
              <a:gd name="T12" fmla="*/ 576 w 946"/>
              <a:gd name="T13" fmla="*/ 727 h 946"/>
              <a:gd name="T14" fmla="*/ 600 w 946"/>
              <a:gd name="T15" fmla="*/ 692 h 946"/>
              <a:gd name="T16" fmla="*/ 627 w 946"/>
              <a:gd name="T17" fmla="*/ 661 h 946"/>
              <a:gd name="T18" fmla="*/ 657 w 946"/>
              <a:gd name="T19" fmla="*/ 632 h 946"/>
              <a:gd name="T20" fmla="*/ 690 w 946"/>
              <a:gd name="T21" fmla="*/ 605 h 946"/>
              <a:gd name="T22" fmla="*/ 724 w 946"/>
              <a:gd name="T23" fmla="*/ 581 h 946"/>
              <a:gd name="T24" fmla="*/ 761 w 946"/>
              <a:gd name="T25" fmla="*/ 560 h 946"/>
              <a:gd name="T26" fmla="*/ 799 w 946"/>
              <a:gd name="T27" fmla="*/ 542 h 946"/>
              <a:gd name="T28" fmla="*/ 840 w 946"/>
              <a:gd name="T29" fmla="*/ 528 h 946"/>
              <a:gd name="T30" fmla="*/ 881 w 946"/>
              <a:gd name="T31" fmla="*/ 517 h 946"/>
              <a:gd name="T32" fmla="*/ 924 w 946"/>
              <a:gd name="T33" fmla="*/ 510 h 946"/>
              <a:gd name="T34" fmla="*/ 946 w 946"/>
              <a:gd name="T35" fmla="*/ 187 h 946"/>
              <a:gd name="T36" fmla="*/ 945 w 946"/>
              <a:gd name="T37" fmla="*/ 168 h 946"/>
              <a:gd name="T38" fmla="*/ 938 w 946"/>
              <a:gd name="T39" fmla="*/ 131 h 946"/>
              <a:gd name="T40" fmla="*/ 923 w 946"/>
              <a:gd name="T41" fmla="*/ 97 h 946"/>
              <a:gd name="T42" fmla="*/ 904 w 946"/>
              <a:gd name="T43" fmla="*/ 68 h 946"/>
              <a:gd name="T44" fmla="*/ 878 w 946"/>
              <a:gd name="T45" fmla="*/ 43 h 946"/>
              <a:gd name="T46" fmla="*/ 848 w 946"/>
              <a:gd name="T47" fmla="*/ 23 h 946"/>
              <a:gd name="T48" fmla="*/ 814 w 946"/>
              <a:gd name="T49" fmla="*/ 8 h 946"/>
              <a:gd name="T50" fmla="*/ 778 w 946"/>
              <a:gd name="T51" fmla="*/ 1 h 946"/>
              <a:gd name="T52" fmla="*/ 186 w 946"/>
              <a:gd name="T53" fmla="*/ 0 h 946"/>
              <a:gd name="T54" fmla="*/ 168 w 946"/>
              <a:gd name="T55" fmla="*/ 1 h 946"/>
              <a:gd name="T56" fmla="*/ 130 w 946"/>
              <a:gd name="T57" fmla="*/ 8 h 946"/>
              <a:gd name="T58" fmla="*/ 98 w 946"/>
              <a:gd name="T59" fmla="*/ 23 h 946"/>
              <a:gd name="T60" fmla="*/ 68 w 946"/>
              <a:gd name="T61" fmla="*/ 43 h 946"/>
              <a:gd name="T62" fmla="*/ 42 w 946"/>
              <a:gd name="T63" fmla="*/ 68 h 946"/>
              <a:gd name="T64" fmla="*/ 22 w 946"/>
              <a:gd name="T65" fmla="*/ 97 h 946"/>
              <a:gd name="T66" fmla="*/ 8 w 946"/>
              <a:gd name="T67" fmla="*/ 131 h 946"/>
              <a:gd name="T68" fmla="*/ 1 w 946"/>
              <a:gd name="T69" fmla="*/ 168 h 946"/>
              <a:gd name="T70" fmla="*/ 0 w 946"/>
              <a:gd name="T71" fmla="*/ 760 h 946"/>
              <a:gd name="T72" fmla="*/ 1 w 946"/>
              <a:gd name="T73" fmla="*/ 779 h 946"/>
              <a:gd name="T74" fmla="*/ 8 w 946"/>
              <a:gd name="T75" fmla="*/ 815 h 946"/>
              <a:gd name="T76" fmla="*/ 22 w 946"/>
              <a:gd name="T77" fmla="*/ 848 h 946"/>
              <a:gd name="T78" fmla="*/ 42 w 946"/>
              <a:gd name="T79" fmla="*/ 878 h 946"/>
              <a:gd name="T80" fmla="*/ 68 w 946"/>
              <a:gd name="T81" fmla="*/ 904 h 946"/>
              <a:gd name="T82" fmla="*/ 98 w 946"/>
              <a:gd name="T83" fmla="*/ 924 h 946"/>
              <a:gd name="T84" fmla="*/ 130 w 946"/>
              <a:gd name="T85" fmla="*/ 937 h 946"/>
              <a:gd name="T86" fmla="*/ 168 w 946"/>
              <a:gd name="T87" fmla="*/ 946 h 946"/>
              <a:gd name="T88" fmla="*/ 186 w 946"/>
              <a:gd name="T89" fmla="*/ 946 h 94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946"/>
              <a:gd name="T136" fmla="*/ 0 h 946"/>
              <a:gd name="T137" fmla="*/ 946 w 946"/>
              <a:gd name="T138" fmla="*/ 946 h 94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946" h="946">
                <a:moveTo>
                  <a:pt x="186" y="946"/>
                </a:moveTo>
                <a:lnTo>
                  <a:pt x="498" y="946"/>
                </a:lnTo>
                <a:lnTo>
                  <a:pt x="500" y="924"/>
                </a:lnTo>
                <a:lnTo>
                  <a:pt x="504" y="904"/>
                </a:lnTo>
                <a:lnTo>
                  <a:pt x="509" y="882"/>
                </a:lnTo>
                <a:lnTo>
                  <a:pt x="515" y="861"/>
                </a:lnTo>
                <a:lnTo>
                  <a:pt x="521" y="841"/>
                </a:lnTo>
                <a:lnTo>
                  <a:pt x="528" y="820"/>
                </a:lnTo>
                <a:lnTo>
                  <a:pt x="535" y="801"/>
                </a:lnTo>
                <a:lnTo>
                  <a:pt x="545" y="782"/>
                </a:lnTo>
                <a:lnTo>
                  <a:pt x="555" y="762"/>
                </a:lnTo>
                <a:lnTo>
                  <a:pt x="564" y="744"/>
                </a:lnTo>
                <a:lnTo>
                  <a:pt x="576" y="727"/>
                </a:lnTo>
                <a:lnTo>
                  <a:pt x="587" y="709"/>
                </a:lnTo>
                <a:lnTo>
                  <a:pt x="600" y="692"/>
                </a:lnTo>
                <a:lnTo>
                  <a:pt x="614" y="676"/>
                </a:lnTo>
                <a:lnTo>
                  <a:pt x="627" y="661"/>
                </a:lnTo>
                <a:lnTo>
                  <a:pt x="643" y="646"/>
                </a:lnTo>
                <a:lnTo>
                  <a:pt x="657" y="632"/>
                </a:lnTo>
                <a:lnTo>
                  <a:pt x="673" y="618"/>
                </a:lnTo>
                <a:lnTo>
                  <a:pt x="690" y="605"/>
                </a:lnTo>
                <a:lnTo>
                  <a:pt x="707" y="593"/>
                </a:lnTo>
                <a:lnTo>
                  <a:pt x="724" y="581"/>
                </a:lnTo>
                <a:lnTo>
                  <a:pt x="742" y="570"/>
                </a:lnTo>
                <a:lnTo>
                  <a:pt x="761" y="560"/>
                </a:lnTo>
                <a:lnTo>
                  <a:pt x="779" y="551"/>
                </a:lnTo>
                <a:lnTo>
                  <a:pt x="799" y="542"/>
                </a:lnTo>
                <a:lnTo>
                  <a:pt x="819" y="535"/>
                </a:lnTo>
                <a:lnTo>
                  <a:pt x="840" y="528"/>
                </a:lnTo>
                <a:lnTo>
                  <a:pt x="860" y="523"/>
                </a:lnTo>
                <a:lnTo>
                  <a:pt x="881" y="517"/>
                </a:lnTo>
                <a:lnTo>
                  <a:pt x="903" y="513"/>
                </a:lnTo>
                <a:lnTo>
                  <a:pt x="924" y="510"/>
                </a:lnTo>
                <a:lnTo>
                  <a:pt x="946" y="508"/>
                </a:lnTo>
                <a:lnTo>
                  <a:pt x="946" y="187"/>
                </a:lnTo>
                <a:lnTo>
                  <a:pt x="945" y="168"/>
                </a:lnTo>
                <a:lnTo>
                  <a:pt x="942" y="149"/>
                </a:lnTo>
                <a:lnTo>
                  <a:pt x="938" y="131"/>
                </a:lnTo>
                <a:lnTo>
                  <a:pt x="932" y="114"/>
                </a:lnTo>
                <a:lnTo>
                  <a:pt x="923" y="97"/>
                </a:lnTo>
                <a:lnTo>
                  <a:pt x="915" y="82"/>
                </a:lnTo>
                <a:lnTo>
                  <a:pt x="904" y="68"/>
                </a:lnTo>
                <a:lnTo>
                  <a:pt x="892" y="55"/>
                </a:lnTo>
                <a:lnTo>
                  <a:pt x="878" y="43"/>
                </a:lnTo>
                <a:lnTo>
                  <a:pt x="864" y="32"/>
                </a:lnTo>
                <a:lnTo>
                  <a:pt x="848" y="23"/>
                </a:lnTo>
                <a:lnTo>
                  <a:pt x="831" y="14"/>
                </a:lnTo>
                <a:lnTo>
                  <a:pt x="814" y="8"/>
                </a:lnTo>
                <a:lnTo>
                  <a:pt x="796" y="3"/>
                </a:lnTo>
                <a:lnTo>
                  <a:pt x="778" y="1"/>
                </a:lnTo>
                <a:lnTo>
                  <a:pt x="759" y="0"/>
                </a:lnTo>
                <a:lnTo>
                  <a:pt x="186" y="0"/>
                </a:lnTo>
                <a:lnTo>
                  <a:pt x="168" y="1"/>
                </a:lnTo>
                <a:lnTo>
                  <a:pt x="149" y="3"/>
                </a:lnTo>
                <a:lnTo>
                  <a:pt x="130" y="8"/>
                </a:lnTo>
                <a:lnTo>
                  <a:pt x="114" y="14"/>
                </a:lnTo>
                <a:lnTo>
                  <a:pt x="98" y="23"/>
                </a:lnTo>
                <a:lnTo>
                  <a:pt x="82" y="32"/>
                </a:lnTo>
                <a:lnTo>
                  <a:pt x="68" y="43"/>
                </a:lnTo>
                <a:lnTo>
                  <a:pt x="54" y="55"/>
                </a:lnTo>
                <a:lnTo>
                  <a:pt x="42" y="68"/>
                </a:lnTo>
                <a:lnTo>
                  <a:pt x="31" y="82"/>
                </a:lnTo>
                <a:lnTo>
                  <a:pt x="22" y="97"/>
                </a:lnTo>
                <a:lnTo>
                  <a:pt x="14" y="114"/>
                </a:lnTo>
                <a:lnTo>
                  <a:pt x="8" y="131"/>
                </a:lnTo>
                <a:lnTo>
                  <a:pt x="4" y="149"/>
                </a:lnTo>
                <a:lnTo>
                  <a:pt x="1" y="168"/>
                </a:lnTo>
                <a:lnTo>
                  <a:pt x="0" y="187"/>
                </a:lnTo>
                <a:lnTo>
                  <a:pt x="0" y="760"/>
                </a:lnTo>
                <a:lnTo>
                  <a:pt x="1" y="779"/>
                </a:lnTo>
                <a:lnTo>
                  <a:pt x="4" y="797"/>
                </a:lnTo>
                <a:lnTo>
                  <a:pt x="8" y="815"/>
                </a:lnTo>
                <a:lnTo>
                  <a:pt x="14" y="832"/>
                </a:lnTo>
                <a:lnTo>
                  <a:pt x="22" y="848"/>
                </a:lnTo>
                <a:lnTo>
                  <a:pt x="31" y="864"/>
                </a:lnTo>
                <a:lnTo>
                  <a:pt x="42" y="878"/>
                </a:lnTo>
                <a:lnTo>
                  <a:pt x="54" y="892"/>
                </a:lnTo>
                <a:lnTo>
                  <a:pt x="68" y="904"/>
                </a:lnTo>
                <a:lnTo>
                  <a:pt x="82" y="914"/>
                </a:lnTo>
                <a:lnTo>
                  <a:pt x="98" y="924"/>
                </a:lnTo>
                <a:lnTo>
                  <a:pt x="114" y="931"/>
                </a:lnTo>
                <a:lnTo>
                  <a:pt x="130" y="937"/>
                </a:lnTo>
                <a:lnTo>
                  <a:pt x="149" y="942"/>
                </a:lnTo>
                <a:lnTo>
                  <a:pt x="168" y="946"/>
                </a:lnTo>
                <a:lnTo>
                  <a:pt x="186" y="946"/>
                </a:lnTo>
                <a:close/>
              </a:path>
            </a:pathLst>
          </a:custGeom>
          <a:gradFill rotWithShape="1">
            <a:gsLst>
              <a:gs pos="0">
                <a:srgbClr val="990000"/>
              </a:gs>
              <a:gs pos="100000">
                <a:srgbClr val="FF00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ea typeface="宋体" pitchFamily="2" charset="-12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21001" y="1989002"/>
            <a:ext cx="296671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Социальные </a:t>
            </a:r>
            <a:endParaRPr lang="ru-RU" sz="3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программы 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81000" y="4869001"/>
            <a:ext cx="275173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Инфраструктурные программы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 Box 6"/>
          <p:cNvSpPr txBox="1">
            <a:spLocks noChangeArrowheads="1"/>
          </p:cNvSpPr>
          <p:nvPr/>
        </p:nvSpPr>
        <p:spPr bwMode="auto">
          <a:xfrm>
            <a:off x="1461002" y="3789000"/>
            <a:ext cx="69762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zh-CN" sz="6000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  <a:ea typeface="宋体" pitchFamily="2" charset="-122"/>
              </a:rPr>
              <a:t>4</a:t>
            </a:r>
            <a:endParaRPr lang="en-US" altLang="zh-CN" sz="6000" dirty="0">
              <a:solidFill>
                <a:schemeClr val="accent5">
                  <a:lumMod val="50000"/>
                </a:schemeClr>
              </a:solidFill>
              <a:latin typeface="Arial Black" pitchFamily="34" charset="0"/>
              <a:ea typeface="宋体" pitchFamily="2" charset="-122"/>
            </a:endParaRPr>
          </a:p>
        </p:txBody>
      </p:sp>
      <p:sp>
        <p:nvSpPr>
          <p:cNvPr id="50" name="Text Box 6"/>
          <p:cNvSpPr txBox="1">
            <a:spLocks noChangeArrowheads="1"/>
          </p:cNvSpPr>
          <p:nvPr/>
        </p:nvSpPr>
        <p:spPr bwMode="auto">
          <a:xfrm>
            <a:off x="7311001" y="1044001"/>
            <a:ext cx="69762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zh-CN" sz="6000" dirty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  <a:ea typeface="宋体" pitchFamily="2" charset="-122"/>
              </a:rPr>
              <a:t>4</a:t>
            </a:r>
            <a:endParaRPr lang="en-US" altLang="zh-CN" sz="6000" dirty="0">
              <a:solidFill>
                <a:schemeClr val="accent5">
                  <a:lumMod val="50000"/>
                </a:schemeClr>
              </a:solidFill>
              <a:latin typeface="Arial Black" pitchFamily="34" charset="0"/>
              <a:ea typeface="宋体" pitchFamily="2" charset="-122"/>
            </a:endParaRPr>
          </a:p>
        </p:txBody>
      </p:sp>
      <p:sp>
        <p:nvSpPr>
          <p:cNvPr id="51" name="Text Box 6"/>
          <p:cNvSpPr txBox="1">
            <a:spLocks noChangeArrowheads="1"/>
          </p:cNvSpPr>
          <p:nvPr/>
        </p:nvSpPr>
        <p:spPr bwMode="auto">
          <a:xfrm>
            <a:off x="7311001" y="3699001"/>
            <a:ext cx="69762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zh-CN" sz="6000" dirty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  <a:ea typeface="宋体" pitchFamily="2" charset="-122"/>
              </a:rPr>
              <a:t>2</a:t>
            </a:r>
            <a:endParaRPr lang="en-US" altLang="zh-CN" sz="6000" dirty="0">
              <a:solidFill>
                <a:schemeClr val="accent5">
                  <a:lumMod val="50000"/>
                </a:schemeClr>
              </a:solidFill>
              <a:latin typeface="Arial Black" pitchFamily="34" charset="0"/>
              <a:ea typeface="宋体" pitchFamily="2" charset="-122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201001" y="324002"/>
            <a:ext cx="108518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СТРУКТУРА  МУНИЦИПАЛЬНЫХ  ПРОГРАММ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5016002" y="1179002"/>
            <a:ext cx="1993302" cy="13542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AC66BB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2021 год –</a:t>
            </a:r>
          </a:p>
          <a:p>
            <a:pPr algn="ctr"/>
            <a:r>
              <a:rPr lang="ru-RU" sz="3200" b="1" dirty="0" smtClean="0">
                <a:solidFill>
                  <a:srgbClr val="AC66BB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7 781,8 </a:t>
            </a:r>
          </a:p>
          <a:p>
            <a:pPr algn="ctr"/>
            <a:r>
              <a:rPr lang="ru-RU" b="1" dirty="0" smtClean="0">
                <a:solidFill>
                  <a:srgbClr val="AC66BB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млн </a:t>
            </a:r>
            <a:r>
              <a:rPr lang="ru-RU" b="1" dirty="0">
                <a:solidFill>
                  <a:srgbClr val="AC66BB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рублей</a:t>
            </a:r>
            <a:endParaRPr lang="ru-RU" dirty="0"/>
          </a:p>
        </p:txBody>
      </p:sp>
      <p:sp>
        <p:nvSpPr>
          <p:cNvPr id="54" name="Прямоугольник 53"/>
          <p:cNvSpPr/>
          <p:nvPr/>
        </p:nvSpPr>
        <p:spPr>
          <a:xfrm>
            <a:off x="8256000" y="1224000"/>
            <a:ext cx="265167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Управление финансами, поддержка экономики и муниципальная политика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8256000" y="4464000"/>
            <a:ext cx="2553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Профилактика правонарушений и защита от чрезвычайных  ситуаций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11000" y="4599000"/>
            <a:ext cx="900000" cy="900000"/>
          </a:xfrm>
          <a:prstGeom prst="rect">
            <a:avLst/>
          </a:prstGeom>
        </p:spPr>
      </p:pic>
      <p:sp>
        <p:nvSpPr>
          <p:cNvPr id="67" name="Прямоугольник 66"/>
          <p:cNvSpPr/>
          <p:nvPr/>
        </p:nvSpPr>
        <p:spPr>
          <a:xfrm>
            <a:off x="5061002" y="2934002"/>
            <a:ext cx="1993302" cy="13542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AC66BB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2022 год –</a:t>
            </a:r>
          </a:p>
          <a:p>
            <a:pPr algn="ctr"/>
            <a:r>
              <a:rPr lang="ru-RU" sz="3200" b="1" dirty="0" smtClean="0">
                <a:solidFill>
                  <a:srgbClr val="AC66BB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9 940,6 </a:t>
            </a:r>
          </a:p>
          <a:p>
            <a:pPr algn="ctr"/>
            <a:r>
              <a:rPr lang="ru-RU" b="1" dirty="0" smtClean="0">
                <a:solidFill>
                  <a:srgbClr val="AC66BB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млн </a:t>
            </a:r>
            <a:r>
              <a:rPr lang="ru-RU" b="1" dirty="0">
                <a:solidFill>
                  <a:srgbClr val="AC66BB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рублей</a:t>
            </a:r>
            <a:endParaRPr lang="ru-RU" dirty="0"/>
          </a:p>
        </p:txBody>
      </p:sp>
      <p:sp>
        <p:nvSpPr>
          <p:cNvPr id="68" name="Прямоугольник 67"/>
          <p:cNvSpPr/>
          <p:nvPr/>
        </p:nvSpPr>
        <p:spPr>
          <a:xfrm>
            <a:off x="5061002" y="4689002"/>
            <a:ext cx="1993302" cy="13542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AC66BB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2023 год –</a:t>
            </a:r>
          </a:p>
          <a:p>
            <a:pPr algn="ctr"/>
            <a:r>
              <a:rPr lang="ru-RU" sz="3200" b="1" dirty="0" smtClean="0">
                <a:solidFill>
                  <a:srgbClr val="AC66BB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3 644,0 </a:t>
            </a:r>
          </a:p>
          <a:p>
            <a:pPr algn="ctr"/>
            <a:r>
              <a:rPr lang="ru-RU" b="1" dirty="0" smtClean="0">
                <a:solidFill>
                  <a:srgbClr val="AC66BB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млн </a:t>
            </a:r>
            <a:r>
              <a:rPr lang="ru-RU" b="1" dirty="0">
                <a:solidFill>
                  <a:srgbClr val="AC66BB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рублей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629310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49452" y="571500"/>
            <a:ext cx="8261351" cy="92868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/>
            </a:r>
            <a:br>
              <a:rPr lang="ru-RU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</a:br>
            <a:endParaRPr lang="ru-RU" sz="2800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>
          <a:xfrm>
            <a:off x="9601200" y="6399000"/>
            <a:ext cx="2590800" cy="35716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0356C50-38C3-4FA8-8FC3-CCA3BB5F4072}" type="slidenum">
              <a:rPr lang="ru-RU" smtClean="0"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31</a:t>
            </a:fld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5" name="Rectangle 1"/>
          <p:cNvSpPr>
            <a:spLocks noChangeArrowheads="1"/>
          </p:cNvSpPr>
          <p:nvPr/>
        </p:nvSpPr>
        <p:spPr bwMode="auto">
          <a:xfrm>
            <a:off x="1809723" y="120264"/>
            <a:ext cx="835818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anchor="ctr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Программы социальной направленности </a:t>
            </a:r>
          </a:p>
          <a:p>
            <a:endParaRPr lang="ru-RU" sz="1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xmlns="" val="1778038738"/>
              </p:ext>
            </p:extLst>
          </p:nvPr>
        </p:nvGraphicFramePr>
        <p:xfrm>
          <a:off x="156000" y="2214000"/>
          <a:ext cx="11700000" cy="42868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336002" y="714361"/>
            <a:ext cx="112499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Социальную направленность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имеют 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7-м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муниципальных программ. </a:t>
            </a:r>
          </a:p>
          <a:p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их реализацию планируется направить в 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году  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4 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187,8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млн. рублей, в 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году – 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3 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890,3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млн. рублей, в 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году –   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3 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124,3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млн. рублей, что составляет 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53,8, 39,1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85,7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% соответственно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167837" y="1500175"/>
            <a:ext cx="1214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prstClr val="white"/>
                </a:solidFill>
              </a:rPr>
              <a:t>266,9</a:t>
            </a:r>
            <a:endParaRPr lang="ru-RU" sz="2800" b="1" dirty="0"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056001" y="1719001"/>
            <a:ext cx="15716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рублей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641002" y="3069000"/>
            <a:ext cx="1214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prstClr val="white"/>
                </a:solidFill>
              </a:rPr>
              <a:t> </a:t>
            </a:r>
            <a:endParaRPr lang="ru-RU" sz="2800" b="1" dirty="0"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686002" y="2754000"/>
            <a:ext cx="1214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prstClr val="white"/>
                </a:solidFill>
              </a:rPr>
              <a:t> </a:t>
            </a:r>
            <a:r>
              <a:rPr lang="ru-RU" sz="2800" dirty="0" smtClean="0">
                <a:solidFill>
                  <a:prstClr val="white"/>
                </a:solidFill>
              </a:rPr>
              <a:t>277,5</a:t>
            </a:r>
            <a:endParaRPr lang="ru-RU" sz="2800" b="1" dirty="0"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596002" y="4374000"/>
            <a:ext cx="1214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prstClr val="white"/>
                </a:solidFill>
              </a:rPr>
              <a:t> </a:t>
            </a:r>
            <a:r>
              <a:rPr lang="ru-RU" sz="2800" dirty="0" smtClean="0">
                <a:solidFill>
                  <a:prstClr val="white"/>
                </a:solidFill>
              </a:rPr>
              <a:t>7,4</a:t>
            </a:r>
            <a:endParaRPr lang="ru-RU" sz="2800" b="1" dirty="0"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641002" y="5904001"/>
            <a:ext cx="1214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prstClr val="white"/>
                </a:solidFill>
              </a:rPr>
              <a:t> </a:t>
            </a:r>
            <a:r>
              <a:rPr lang="ru-RU" sz="2800" dirty="0" smtClean="0">
                <a:solidFill>
                  <a:prstClr val="white"/>
                </a:solidFill>
              </a:rPr>
              <a:t>252,2</a:t>
            </a:r>
            <a:endParaRPr lang="ru-RU" sz="2800" b="1" dirty="0">
              <a:solidFill>
                <a:prstClr val="white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00161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49452" y="571500"/>
            <a:ext cx="8261351" cy="92868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/>
            </a:r>
            <a:br>
              <a:rPr lang="ru-RU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</a:br>
            <a:endParaRPr lang="ru-RU" sz="2800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>
          <a:xfrm>
            <a:off x="8077200" y="6643710"/>
            <a:ext cx="2590800" cy="21429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0356C50-38C3-4FA8-8FC3-CCA3BB5F407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315" name="Rectangle 1"/>
          <p:cNvSpPr>
            <a:spLocks noChangeArrowheads="1"/>
          </p:cNvSpPr>
          <p:nvPr/>
        </p:nvSpPr>
        <p:spPr bwMode="auto">
          <a:xfrm>
            <a:off x="1809723" y="207941"/>
            <a:ext cx="835818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anchor="ctr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Программы социальной направленности </a:t>
            </a:r>
          </a:p>
          <a:p>
            <a:endParaRPr lang="ru-RU" sz="1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xmlns="" val="2232356155"/>
              </p:ext>
            </p:extLst>
          </p:nvPr>
        </p:nvGraphicFramePr>
        <p:xfrm>
          <a:off x="336000" y="1089000"/>
          <a:ext cx="11610000" cy="54174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9239272" y="1714488"/>
            <a:ext cx="1143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prstClr val="white"/>
                </a:solidFill>
              </a:rPr>
              <a:t>  </a:t>
            </a:r>
            <a:endParaRPr lang="ru-RU" sz="2800" b="1" dirty="0"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191001" y="594000"/>
            <a:ext cx="12858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рублей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024961" y="3000374"/>
            <a:ext cx="1500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prstClr val="white"/>
                </a:solidFill>
              </a:rPr>
              <a:t> </a:t>
            </a:r>
            <a:endParaRPr lang="ru-RU" sz="2800" b="1" dirty="0"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596002" y="1873251"/>
            <a:ext cx="1214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prstClr val="white"/>
                </a:solidFill>
              </a:rPr>
              <a:t> </a:t>
            </a:r>
            <a:r>
              <a:rPr lang="ru-RU" sz="2800" dirty="0" smtClean="0">
                <a:solidFill>
                  <a:prstClr val="white"/>
                </a:solidFill>
              </a:rPr>
              <a:t>   80,5</a:t>
            </a:r>
            <a:endParaRPr lang="ru-RU" sz="2800" b="1" dirty="0"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962278" y="5904000"/>
            <a:ext cx="1214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prstClr val="white"/>
                </a:solidFill>
              </a:rPr>
              <a:t> </a:t>
            </a:r>
            <a:r>
              <a:rPr lang="ru-RU" sz="2800" dirty="0" smtClean="0">
                <a:solidFill>
                  <a:prstClr val="white"/>
                </a:solidFill>
              </a:rPr>
              <a:t>49,0</a:t>
            </a:r>
            <a:endParaRPr lang="ru-RU" sz="2800" b="1" dirty="0"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585451" y="4554000"/>
            <a:ext cx="20349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prstClr val="white"/>
                </a:solidFill>
              </a:rPr>
              <a:t> </a:t>
            </a:r>
            <a:r>
              <a:rPr lang="ru-RU" sz="2800" dirty="0" smtClean="0">
                <a:solidFill>
                  <a:prstClr val="white"/>
                </a:solidFill>
              </a:rPr>
              <a:t>1 146,3</a:t>
            </a:r>
            <a:endParaRPr lang="ru-RU" sz="2800" b="1" dirty="0"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596002" y="3204000"/>
            <a:ext cx="1889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prstClr val="white"/>
                </a:solidFill>
              </a:rPr>
              <a:t> </a:t>
            </a:r>
            <a:r>
              <a:rPr lang="ru-RU" sz="2800" dirty="0" smtClean="0">
                <a:solidFill>
                  <a:prstClr val="white"/>
                </a:solidFill>
              </a:rPr>
              <a:t>2 374,9</a:t>
            </a:r>
            <a:endParaRPr lang="ru-RU" sz="2800" b="1" dirty="0">
              <a:solidFill>
                <a:prstClr val="white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13950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6001" y="3744000"/>
            <a:ext cx="5496924" cy="2880000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-381045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2091000" y="1089001"/>
            <a:ext cx="368351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Содержание и обеспечение деятельности муниципальных учреждений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2046000" y="4734002"/>
            <a:ext cx="29122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4F81BD">
                    <a:lumMod val="50000"/>
                  </a:srgbClr>
                </a:solidFill>
              </a:rPr>
              <a:t>Комплектование книжных фондов  библиотек</a:t>
            </a:r>
            <a:endParaRPr lang="ru-RU" sz="2000" b="1" dirty="0">
              <a:solidFill>
                <a:srgbClr val="4F81BD">
                  <a:lumMod val="50000"/>
                </a:srgbClr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8391000" y="1134001"/>
            <a:ext cx="3375000" cy="132343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79646">
                    <a:lumMod val="50000"/>
                  </a:srgbClr>
                </a:solidFill>
              </a:rPr>
              <a:t>Проведение общегородских и общероссийских праздников, фестивалей, конкурсов, выставок</a:t>
            </a:r>
            <a:endParaRPr lang="ru-RU" sz="2000" b="1" dirty="0">
              <a:solidFill>
                <a:srgbClr val="F79646">
                  <a:lumMod val="50000"/>
                </a:srgb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0459" y="188643"/>
            <a:ext cx="12001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Основные направления расходов в области культуры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36001" y="2124002"/>
            <a:ext cx="35523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2021 </a:t>
            </a:r>
            <a:r>
              <a:rPr lang="ru-RU" sz="2000" b="1" dirty="0">
                <a:solidFill>
                  <a:srgbClr val="FF0000"/>
                </a:solidFill>
              </a:rPr>
              <a:t>-</a:t>
            </a:r>
            <a:r>
              <a:rPr lang="ru-RU" sz="2000" b="1" dirty="0" smtClean="0">
                <a:solidFill>
                  <a:srgbClr val="FF0000"/>
                </a:solidFill>
              </a:rPr>
              <a:t>  258,7</a:t>
            </a:r>
          </a:p>
          <a:p>
            <a:r>
              <a:rPr lang="ru-RU" sz="2000" b="1" dirty="0" smtClean="0">
                <a:solidFill>
                  <a:srgbClr val="FF0000"/>
                </a:solidFill>
              </a:rPr>
              <a:t>2022 </a:t>
            </a:r>
            <a:r>
              <a:rPr lang="ru-RU" sz="2000" b="1" dirty="0">
                <a:solidFill>
                  <a:srgbClr val="FF0000"/>
                </a:solidFill>
              </a:rPr>
              <a:t>– </a:t>
            </a:r>
            <a:r>
              <a:rPr lang="ru-RU" sz="2000" b="1" dirty="0" smtClean="0">
                <a:solidFill>
                  <a:srgbClr val="FF0000"/>
                </a:solidFill>
              </a:rPr>
              <a:t>258,9</a:t>
            </a:r>
            <a:endParaRPr lang="ru-RU" sz="2000" b="1" dirty="0">
              <a:solidFill>
                <a:srgbClr val="FF0000"/>
              </a:solidFill>
            </a:endParaRPr>
          </a:p>
          <a:p>
            <a:r>
              <a:rPr lang="ru-RU" sz="2000" b="1" dirty="0" smtClean="0">
                <a:solidFill>
                  <a:srgbClr val="FF0000"/>
                </a:solidFill>
              </a:rPr>
              <a:t>2023 </a:t>
            </a:r>
            <a:r>
              <a:rPr lang="ru-RU" sz="2000" b="1" dirty="0">
                <a:solidFill>
                  <a:srgbClr val="FF0000"/>
                </a:solidFill>
              </a:rPr>
              <a:t>– </a:t>
            </a:r>
            <a:r>
              <a:rPr lang="ru-RU" sz="2000" b="1" dirty="0" smtClean="0">
                <a:solidFill>
                  <a:srgbClr val="FF0000"/>
                </a:solidFill>
              </a:rPr>
              <a:t>258,7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599712" y="2394002"/>
            <a:ext cx="25922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2021 – 4,0</a:t>
            </a:r>
          </a:p>
          <a:p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2022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–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4,0</a:t>
            </a:r>
            <a:endParaRPr lang="ru-RU" sz="2000" b="1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2023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–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4,0</a:t>
            </a:r>
            <a:endParaRPr lang="ru-RU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41000" y="729000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rgbClr val="C00000"/>
                </a:solidFill>
              </a:rPr>
              <a:t>млн</a:t>
            </a:r>
            <a:r>
              <a:rPr lang="ru-RU" dirty="0" smtClean="0">
                <a:solidFill>
                  <a:srgbClr val="C00000"/>
                </a:solidFill>
              </a:rPr>
              <a:t> рублей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11001" y="5769002"/>
            <a:ext cx="35071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79646">
                    <a:lumMod val="50000"/>
                  </a:srgbClr>
                </a:solidFill>
              </a:rPr>
              <a:t>2021 – 1,2</a:t>
            </a:r>
          </a:p>
          <a:p>
            <a:r>
              <a:rPr lang="ru-RU" sz="2000" b="1" dirty="0" smtClean="0">
                <a:solidFill>
                  <a:srgbClr val="F79646">
                    <a:lumMod val="50000"/>
                  </a:srgbClr>
                </a:solidFill>
              </a:rPr>
              <a:t>2022 </a:t>
            </a:r>
            <a:r>
              <a:rPr lang="ru-RU" sz="2000" b="1" dirty="0">
                <a:solidFill>
                  <a:srgbClr val="F79646">
                    <a:lumMod val="50000"/>
                  </a:srgbClr>
                </a:solidFill>
              </a:rPr>
              <a:t>– </a:t>
            </a:r>
            <a:r>
              <a:rPr lang="ru-RU" sz="2000" b="1" dirty="0" smtClean="0">
                <a:solidFill>
                  <a:srgbClr val="F79646">
                    <a:lumMod val="50000"/>
                  </a:srgbClr>
                </a:solidFill>
              </a:rPr>
              <a:t>0,4</a:t>
            </a:r>
          </a:p>
          <a:p>
            <a:r>
              <a:rPr lang="ru-RU" sz="2000" b="1" dirty="0" smtClean="0">
                <a:solidFill>
                  <a:srgbClr val="F79646">
                    <a:lumMod val="50000"/>
                  </a:srgbClr>
                </a:solidFill>
              </a:rPr>
              <a:t>2023 – 0,4</a:t>
            </a:r>
          </a:p>
          <a:p>
            <a:endParaRPr lang="ru-RU" sz="2000" b="1" dirty="0">
              <a:solidFill>
                <a:srgbClr val="F79646">
                  <a:lumMod val="50000"/>
                </a:srgbClr>
              </a:solidFill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9144021" y="6572272"/>
            <a:ext cx="3047979" cy="285728"/>
          </a:xfrm>
        </p:spPr>
        <p:txBody>
          <a:bodyPr/>
          <a:lstStyle/>
          <a:p>
            <a:pPr>
              <a:defRPr/>
            </a:pPr>
            <a:fld id="{7D56A318-22AD-44C1-80BE-22C58A71967E}" type="slidenum">
              <a:rPr lang="ru-RU" smtClean="0"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33</a:t>
            </a:fld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26000" y="5274001"/>
            <a:ext cx="4000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4BACC6">
                    <a:lumMod val="75000"/>
                  </a:srgbClr>
                </a:solidFill>
              </a:rPr>
              <a:t>Содержание зеленых насаждений</a:t>
            </a:r>
          </a:p>
          <a:p>
            <a:r>
              <a:rPr lang="ru-RU" sz="2000" b="1" dirty="0" smtClean="0">
                <a:solidFill>
                  <a:srgbClr val="4BACC6">
                    <a:lumMod val="75000"/>
                  </a:srgbClr>
                </a:solidFill>
              </a:rPr>
              <a:t>МАУК «Парк Победы»</a:t>
            </a:r>
            <a:endParaRPr lang="ru-RU" sz="2000" b="1" dirty="0">
              <a:solidFill>
                <a:srgbClr val="4BACC6">
                  <a:lumMod val="75000"/>
                </a:srgb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381000" y="5679000"/>
            <a:ext cx="24616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EEECE1">
                    <a:lumMod val="25000"/>
                  </a:srgbClr>
                </a:solidFill>
              </a:rPr>
              <a:t>2021 – 3,1</a:t>
            </a:r>
          </a:p>
          <a:p>
            <a:r>
              <a:rPr lang="ru-RU" b="1" dirty="0" smtClean="0">
                <a:solidFill>
                  <a:srgbClr val="EEECE1">
                    <a:lumMod val="25000"/>
                  </a:srgbClr>
                </a:solidFill>
              </a:rPr>
              <a:t>2022 – 3,1</a:t>
            </a:r>
          </a:p>
          <a:p>
            <a:r>
              <a:rPr lang="ru-RU" b="1" dirty="0" smtClean="0">
                <a:solidFill>
                  <a:srgbClr val="EEECE1">
                    <a:lumMod val="25000"/>
                  </a:srgbClr>
                </a:solidFill>
              </a:rPr>
              <a:t>2023 – 3,1</a:t>
            </a:r>
            <a:endParaRPr lang="ru-RU" b="1" dirty="0">
              <a:solidFill>
                <a:srgbClr val="EEECE1">
                  <a:lumMod val="25000"/>
                </a:srgb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1001" y="1134000"/>
            <a:ext cx="1866900" cy="1905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883" r="1201" b="17911"/>
          <a:stretch/>
        </p:blipFill>
        <p:spPr>
          <a:xfrm>
            <a:off x="6681000" y="3834000"/>
            <a:ext cx="4818187" cy="131884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90459" y="189001"/>
            <a:ext cx="12001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Основные направления расходов в области культуры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78" b="32207"/>
          <a:stretch/>
        </p:blipFill>
        <p:spPr>
          <a:xfrm>
            <a:off x="5286001" y="639000"/>
            <a:ext cx="4095172" cy="242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74043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667108" y="2857499"/>
            <a:ext cx="542928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091001" y="6264002"/>
            <a:ext cx="928695" cy="365125"/>
          </a:xfrm>
        </p:spPr>
        <p:txBody>
          <a:bodyPr/>
          <a:lstStyle/>
          <a:p>
            <a:pPr>
              <a:defRPr/>
            </a:pPr>
            <a:fld id="{EDC36AAC-E9CC-4ABA-93E1-1A63C45E4DFB}" type="slidenum">
              <a:rPr lang="ru-RU" smtClean="0"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34</a:t>
            </a:fld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000" y="954000"/>
            <a:ext cx="11295000" cy="52573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0459" y="188643"/>
            <a:ext cx="12001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</a:rPr>
              <a:t>Основные направления расходов в области культуры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16000" y="1134001"/>
            <a:ext cx="647704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3366FF"/>
                </a:solidFill>
              </a:rPr>
              <a:t>Премии главы Администрации города Волгодонска</a:t>
            </a:r>
          </a:p>
          <a:p>
            <a:r>
              <a:rPr lang="ru-RU" sz="2000" b="1" dirty="0" smtClean="0">
                <a:solidFill>
                  <a:srgbClr val="3366FF"/>
                </a:solidFill>
              </a:rPr>
              <a:t>работникам учреждений культуры и дополнительного               </a:t>
            </a:r>
          </a:p>
          <a:p>
            <a:r>
              <a:rPr lang="ru-RU" sz="2000" b="1" dirty="0" smtClean="0">
                <a:solidFill>
                  <a:srgbClr val="3366FF"/>
                </a:solidFill>
              </a:rPr>
              <a:t>образования детей сферы культуры </a:t>
            </a:r>
            <a:endParaRPr lang="ru-RU" sz="2000" b="1" dirty="0">
              <a:solidFill>
                <a:srgbClr val="3366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61000" y="1764000"/>
            <a:ext cx="4289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EEECE1">
                    <a:lumMod val="25000"/>
                  </a:srgbClr>
                </a:solidFill>
              </a:rPr>
              <a:t> </a:t>
            </a:r>
            <a:r>
              <a:rPr lang="ru-RU" sz="2000" b="1" dirty="0">
                <a:solidFill>
                  <a:srgbClr val="F79646">
                    <a:lumMod val="50000"/>
                  </a:srgbClr>
                </a:solidFill>
              </a:rPr>
              <a:t>– </a:t>
            </a:r>
            <a:r>
              <a:rPr lang="ru-RU" sz="2000" b="1" dirty="0" smtClean="0">
                <a:solidFill>
                  <a:srgbClr val="F79646">
                    <a:lumMod val="50000"/>
                  </a:srgbClr>
                </a:solidFill>
              </a:rPr>
              <a:t>100,0 тыс.рублей ежегодно</a:t>
            </a:r>
            <a:endParaRPr lang="ru-RU" sz="2000" b="1" dirty="0">
              <a:solidFill>
                <a:srgbClr val="F79646">
                  <a:lumMod val="50000"/>
                </a:srgb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51002" y="2979001"/>
            <a:ext cx="48577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79646">
                    <a:lumMod val="50000"/>
                  </a:srgbClr>
                </a:solidFill>
              </a:rPr>
              <a:t>Ежегодные разовые выплаты мастерам </a:t>
            </a:r>
          </a:p>
          <a:p>
            <a:r>
              <a:rPr lang="ru-RU" sz="2000" b="1" dirty="0" smtClean="0">
                <a:solidFill>
                  <a:srgbClr val="F79646">
                    <a:lumMod val="50000"/>
                  </a:srgbClr>
                </a:solidFill>
              </a:rPr>
              <a:t>народной культуры</a:t>
            </a:r>
            <a:endParaRPr lang="ru-RU" sz="2000" b="1" dirty="0">
              <a:solidFill>
                <a:srgbClr val="F79646">
                  <a:lumMod val="50000"/>
                </a:srgb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36000" y="3024000"/>
            <a:ext cx="4000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79646">
                    <a:lumMod val="50000"/>
                  </a:srgbClr>
                </a:solidFill>
              </a:rPr>
              <a:t>– 3,0 тыс.рублей</a:t>
            </a:r>
          </a:p>
          <a:p>
            <a:r>
              <a:rPr lang="ru-RU" sz="2000" b="1" dirty="0" smtClean="0">
                <a:solidFill>
                  <a:srgbClr val="F79646">
                    <a:lumMod val="50000"/>
                  </a:srgbClr>
                </a:solidFill>
              </a:rPr>
              <a:t>ежегодно</a:t>
            </a:r>
            <a:endParaRPr lang="ru-RU" sz="2000" b="1" dirty="0">
              <a:solidFill>
                <a:srgbClr val="F7964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26544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6001" y="-99392"/>
            <a:ext cx="10189156" cy="1052736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ru-RU" sz="2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 Основные н</a:t>
            </a:r>
            <a:r>
              <a:rPr lang="ru-RU" sz="4000" dirty="0" smtClean="0">
                <a:solidFill>
                  <a:srgbClr val="FF0000"/>
                </a:solidFill>
              </a:rPr>
              <a:t>аправления расходов в области </a:t>
            </a:r>
            <a:r>
              <a:rPr lang="ru-RU" sz="400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молодежной политики</a:t>
            </a:r>
            <a:endParaRPr lang="ru-RU" sz="4000" dirty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929876945"/>
              </p:ext>
            </p:extLst>
          </p:nvPr>
        </p:nvGraphicFramePr>
        <p:xfrm>
          <a:off x="381000" y="1314000"/>
          <a:ext cx="11520000" cy="516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167967" y="6470704"/>
            <a:ext cx="428628" cy="274320"/>
          </a:xfrm>
        </p:spPr>
        <p:txBody>
          <a:bodyPr/>
          <a:lstStyle/>
          <a:p>
            <a:pPr algn="r">
              <a:defRPr/>
            </a:pPr>
            <a:fld id="{EDC36AAC-E9CC-4ABA-93E1-1A63C45E4DFB}" type="slidenum">
              <a:rPr lang="ru-RU">
                <a:latin typeface="Times New Roman" pitchFamily="18" charset="0"/>
                <a:cs typeface="Times New Roman" pitchFamily="18" charset="0"/>
              </a:rPr>
              <a:pPr algn="r">
                <a:defRPr/>
              </a:pPr>
              <a:t>35</a:t>
            </a:fld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r="-1539" b="20769"/>
          <a:stretch/>
        </p:blipFill>
        <p:spPr>
          <a:xfrm>
            <a:off x="741000" y="1584000"/>
            <a:ext cx="3465000" cy="1732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8650840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1001" y="1359002"/>
            <a:ext cx="3934884" cy="209302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56000" y="3201240"/>
            <a:ext cx="4475173" cy="328776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496001" y="6309000"/>
            <a:ext cx="428628" cy="274320"/>
          </a:xfrm>
        </p:spPr>
        <p:txBody>
          <a:bodyPr/>
          <a:lstStyle/>
          <a:p>
            <a:pPr algn="r">
              <a:defRPr/>
            </a:pPr>
            <a:fld id="{EDC36AAC-E9CC-4ABA-93E1-1A63C45E4DFB}" type="slidenum">
              <a:rPr lang="ru-RU">
                <a:latin typeface="Times New Roman" pitchFamily="18" charset="0"/>
                <a:cs typeface="Times New Roman" pitchFamily="18" charset="0"/>
              </a:rPr>
              <a:pPr algn="r">
                <a:defRPr/>
              </a:pPr>
              <a:t>36</a:t>
            </a:fld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016000" y="1314002"/>
            <a:ext cx="4410000" cy="1712079"/>
          </a:xfrm>
          <a:prstGeom prst="roundRect">
            <a:avLst/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Календарный план официальных физкультурных и спортивных мероприятий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156000" y="1494001"/>
            <a:ext cx="2880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2021 год – 5,0</a:t>
            </a:r>
          </a:p>
          <a:p>
            <a:pPr algn="ctr"/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2022 год – 5,0</a:t>
            </a:r>
          </a:p>
          <a:p>
            <a:pPr algn="ctr"/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2023 год – 5,0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0551002" y="954000"/>
            <a:ext cx="13661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млн рублей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371000" y="414002"/>
            <a:ext cx="909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Расходы на физическую культуру и спорт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56000" y="3339000"/>
            <a:ext cx="4725000" cy="1643074"/>
          </a:xfrm>
          <a:prstGeom prst="roundRect">
            <a:avLst/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>
                <a:solidFill>
                  <a:srgbClr val="0070C0"/>
                </a:solidFill>
              </a:rPr>
              <a:t>Приобретение спортивного инвентаря для микрорайонов города 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08237" y="4531028"/>
            <a:ext cx="4931645" cy="2137782"/>
          </a:xfrm>
          <a:prstGeom prst="roundRect">
            <a:avLst/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Обеспечение деятельности</a:t>
            </a:r>
          </a:p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 МБУ СШОР №2,3; МБУ СШ №5</a:t>
            </a:r>
          </a:p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 МАУ «СК «Содружество»,</a:t>
            </a:r>
          </a:p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 МАУ «СК «Олимп»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756000" y="3564001"/>
            <a:ext cx="4230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</a:rPr>
              <a:t>2021 год – 0,2</a:t>
            </a:r>
          </a:p>
          <a:p>
            <a:pPr algn="ctr"/>
            <a:r>
              <a:rPr lang="ru-RU" sz="2800" b="1" dirty="0">
                <a:solidFill>
                  <a:srgbClr val="0070C0"/>
                </a:solidFill>
              </a:rPr>
              <a:t>2022 год – 0,2</a:t>
            </a:r>
          </a:p>
          <a:p>
            <a:pPr algn="ctr"/>
            <a:r>
              <a:rPr lang="ru-RU" sz="2800" b="1" dirty="0">
                <a:solidFill>
                  <a:srgbClr val="0070C0"/>
                </a:solidFill>
              </a:rPr>
              <a:t>2023 год – 0,2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766000" y="5319002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2021 год – 89,4</a:t>
            </a:r>
          </a:p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2022 год – 89,4</a:t>
            </a:r>
          </a:p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2023 год – 89,4</a:t>
            </a:r>
          </a:p>
        </p:txBody>
      </p:sp>
    </p:spTree>
    <p:extLst>
      <p:ext uri="{BB962C8B-B14F-4D97-AF65-F5344CB8AC3E}">
        <p14:creationId xmlns:p14="http://schemas.microsoft.com/office/powerpoint/2010/main" xmlns="" val="4119725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9" y="1719000"/>
            <a:ext cx="9830492" cy="3825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6000" y="247650"/>
            <a:ext cx="8442331" cy="1237134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Расходы на здравоохранение</a:t>
            </a: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39404625"/>
              </p:ext>
            </p:extLst>
          </p:nvPr>
        </p:nvGraphicFramePr>
        <p:xfrm>
          <a:off x="3531000" y="1539000"/>
          <a:ext cx="8661000" cy="4941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077200" y="6500841"/>
            <a:ext cx="2590800" cy="220641"/>
          </a:xfrm>
        </p:spPr>
        <p:txBody>
          <a:bodyPr/>
          <a:lstStyle/>
          <a:p>
            <a:pPr>
              <a:defRPr/>
            </a:pPr>
            <a:fld id="{880ED5A5-4132-4086-A1F3-C931384D3719}" type="slidenum">
              <a:rPr lang="ru-RU" smtClean="0"/>
              <a:pPr>
                <a:defRPr/>
              </a:pPr>
              <a:t>37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0318751" y="1162053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млн</a:t>
            </a:r>
            <a:r>
              <a:rPr lang="ru-RU" dirty="0"/>
              <a:t> рублей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9921001" y="3204000"/>
            <a:ext cx="2091001" cy="1215000"/>
            <a:chOff x="2649366" y="74891"/>
            <a:chExt cx="2454653" cy="1074402"/>
          </a:xfrm>
        </p:grpSpPr>
        <p:sp>
          <p:nvSpPr>
            <p:cNvPr id="8" name="Прямоугольник с двумя скругленными соседними углами 7"/>
            <p:cNvSpPr/>
            <p:nvPr/>
          </p:nvSpPr>
          <p:spPr>
            <a:xfrm rot="5400000">
              <a:off x="3415405" y="-539321"/>
              <a:ext cx="1074402" cy="2302826"/>
            </a:xfrm>
            <a:prstGeom prst="round2Same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Прямоугольник 8"/>
            <p:cNvSpPr/>
            <p:nvPr/>
          </p:nvSpPr>
          <p:spPr>
            <a:xfrm>
              <a:off x="2649366" y="225675"/>
              <a:ext cx="2401827" cy="8139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5730" tIns="62865" rIns="125730" bIns="62865" numCol="1" spcCol="1270" anchor="ctr" anchorCtr="0">
              <a:noAutofit/>
            </a:bodyPr>
            <a:lstStyle/>
            <a:p>
              <a:pPr marL="228600" lvl="1" indent="-228600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2000" b="1" dirty="0" smtClean="0"/>
                <a:t>2021 </a:t>
              </a:r>
              <a:r>
                <a:rPr lang="ru-RU" sz="2000" b="1" dirty="0"/>
                <a:t>– 0,9</a:t>
              </a:r>
            </a:p>
            <a:p>
              <a:pPr marL="228600" lvl="1" indent="-228600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2000" b="1" dirty="0" smtClean="0"/>
                <a:t>2022 </a:t>
              </a:r>
              <a:r>
                <a:rPr lang="ru-RU" sz="2000" b="1" dirty="0"/>
                <a:t>– 0,9</a:t>
              </a:r>
            </a:p>
            <a:p>
              <a:pPr marL="228600" lvl="1" indent="-228600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2000" b="1" dirty="0" smtClean="0"/>
                <a:t>2023 </a:t>
              </a:r>
              <a:r>
                <a:rPr lang="ru-RU" sz="2000" b="1" dirty="0"/>
                <a:t>– 0,9</a:t>
              </a:r>
              <a:endParaRPr lang="ru-RU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232925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0" y="1719000"/>
            <a:ext cx="9785492" cy="3825000"/>
          </a:xfrm>
          <a:prstGeom prst="rect">
            <a:avLst/>
          </a:prstGeom>
        </p:spPr>
      </p:pic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130730248"/>
              </p:ext>
            </p:extLst>
          </p:nvPr>
        </p:nvGraphicFramePr>
        <p:xfrm>
          <a:off x="3171000" y="1314000"/>
          <a:ext cx="8640000" cy="5013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426000" y="6264002"/>
            <a:ext cx="2590800" cy="365125"/>
          </a:xfrm>
        </p:spPr>
        <p:txBody>
          <a:bodyPr/>
          <a:lstStyle/>
          <a:p>
            <a:pPr>
              <a:defRPr/>
            </a:pPr>
            <a:fld id="{880ED5A5-4132-4086-A1F3-C931384D3719}" type="slidenum">
              <a:rPr lang="ru-RU" smtClean="0"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38</a:t>
            </a:fld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596000" y="819000"/>
            <a:ext cx="1334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dirty="0">
                <a:solidFill>
                  <a:prstClr val="black"/>
                </a:solidFill>
              </a:rPr>
              <a:t>млн рублей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371000" y="369001"/>
            <a:ext cx="7830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F25050">
                    <a:lumMod val="75000"/>
                  </a:srgbClr>
                </a:solidFill>
                <a:ea typeface="+mj-ea"/>
                <a:cs typeface="+mj-cs"/>
              </a:rPr>
              <a:t>Расходы на здравоохранение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361252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36001" y="1314002"/>
            <a:ext cx="4450099" cy="53549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99001"/>
            <a:ext cx="9471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4000" b="1" dirty="0" smtClean="0">
                <a:solidFill>
                  <a:srgbClr val="F79646">
                    <a:lumMod val="50000"/>
                  </a:srgbClr>
                </a:solidFill>
                <a:latin typeface="+mn-lt"/>
              </a:rPr>
              <a:t>Основные направления расходов в области образования</a:t>
            </a:r>
            <a:endParaRPr lang="ru-RU" sz="4000" b="1" dirty="0">
              <a:solidFill>
                <a:srgbClr val="F79646">
                  <a:lumMod val="50000"/>
                </a:srgbClr>
              </a:solidFill>
              <a:latin typeface="+mn-lt"/>
            </a:endParaRP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xmlns="" val="738442500"/>
              </p:ext>
            </p:extLst>
          </p:nvPr>
        </p:nvGraphicFramePr>
        <p:xfrm>
          <a:off x="246000" y="1494001"/>
          <a:ext cx="7200040" cy="4915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261000" y="2799001"/>
            <a:ext cx="387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Calibri"/>
              </a:rPr>
              <a:t>2021 год  – </a:t>
            </a:r>
            <a:r>
              <a:rPr lang="ru-RU" sz="2400" b="1" dirty="0" smtClean="0">
                <a:solidFill>
                  <a:schemeClr val="bg1"/>
                </a:solidFill>
                <a:latin typeface="Calibri"/>
              </a:rPr>
              <a:t>1 </a:t>
            </a:r>
            <a:r>
              <a:rPr lang="ru-RU" sz="2400" b="1" dirty="0">
                <a:solidFill>
                  <a:schemeClr val="bg1"/>
                </a:solidFill>
              </a:rPr>
              <a:t>709,8 </a:t>
            </a:r>
            <a:r>
              <a:rPr lang="ru-RU" sz="2000" b="1" dirty="0">
                <a:solidFill>
                  <a:schemeClr val="bg1"/>
                </a:solidFill>
              </a:rPr>
              <a:t>млн  </a:t>
            </a:r>
            <a:r>
              <a:rPr lang="ru-RU" sz="2000" b="1" dirty="0" smtClean="0">
                <a:solidFill>
                  <a:schemeClr val="bg1"/>
                </a:solidFill>
              </a:rPr>
              <a:t>рублей</a:t>
            </a:r>
            <a:endParaRPr lang="ru-RU" sz="2000" b="1" dirty="0" smtClean="0">
              <a:solidFill>
                <a:schemeClr val="bg1"/>
              </a:solidFill>
              <a:latin typeface="Calibri"/>
            </a:endParaRPr>
          </a:p>
          <a:p>
            <a:r>
              <a:rPr lang="ru-RU" sz="2000" b="1" dirty="0" smtClean="0">
                <a:solidFill>
                  <a:schemeClr val="bg1"/>
                </a:solidFill>
                <a:latin typeface="Calibri"/>
              </a:rPr>
              <a:t>2022 год  -  </a:t>
            </a:r>
            <a:r>
              <a:rPr lang="ru-RU" sz="2400" b="1" dirty="0" smtClean="0">
                <a:solidFill>
                  <a:schemeClr val="bg1"/>
                </a:solidFill>
                <a:latin typeface="Calibri"/>
              </a:rPr>
              <a:t>1 697,4 </a:t>
            </a:r>
            <a:r>
              <a:rPr lang="ru-RU" sz="2000" b="1" dirty="0">
                <a:solidFill>
                  <a:schemeClr val="bg1"/>
                </a:solidFill>
              </a:rPr>
              <a:t>млн  рублей</a:t>
            </a:r>
          </a:p>
          <a:p>
            <a:r>
              <a:rPr lang="ru-RU" sz="2000" b="1" dirty="0" smtClean="0">
                <a:solidFill>
                  <a:schemeClr val="bg1"/>
                </a:solidFill>
                <a:latin typeface="Calibri"/>
              </a:rPr>
              <a:t>2023 год  -  </a:t>
            </a:r>
            <a:r>
              <a:rPr lang="ru-RU" sz="2400" b="1" dirty="0" smtClean="0">
                <a:solidFill>
                  <a:schemeClr val="bg1"/>
                </a:solidFill>
                <a:latin typeface="Calibri"/>
              </a:rPr>
              <a:t>1 697,4 </a:t>
            </a:r>
            <a:r>
              <a:rPr lang="ru-RU" sz="2000" b="1" dirty="0">
                <a:solidFill>
                  <a:schemeClr val="bg1"/>
                </a:solidFill>
              </a:rPr>
              <a:t>млн  </a:t>
            </a:r>
            <a:r>
              <a:rPr lang="ru-RU" sz="2000" b="1" dirty="0" smtClean="0">
                <a:solidFill>
                  <a:schemeClr val="bg1"/>
                </a:solidFill>
              </a:rPr>
              <a:t>рублей</a:t>
            </a:r>
            <a:endParaRPr lang="ru-RU" sz="2000" b="1" dirty="0"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23379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964"/>
          <a:stretch/>
        </p:blipFill>
        <p:spPr>
          <a:xfrm>
            <a:off x="8060599" y="774000"/>
            <a:ext cx="4128708" cy="5557058"/>
          </a:xfrm>
          <a:prstGeom prst="rect">
            <a:avLst/>
          </a:prstGeom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xmlns="" val="4165294792"/>
              </p:ext>
            </p:extLst>
          </p:nvPr>
        </p:nvGraphicFramePr>
        <p:xfrm>
          <a:off x="246000" y="1359000"/>
          <a:ext cx="8100000" cy="527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000" y="365125"/>
            <a:ext cx="11880000" cy="948875"/>
          </a:xfrm>
        </p:spPr>
        <p:txBody>
          <a:bodyPr>
            <a:noAutofit/>
          </a:bodyPr>
          <a:lstStyle/>
          <a:p>
            <a:r>
              <a:rPr lang="ru-RU" sz="3600" dirty="0">
                <a:latin typeface="+mn-lt"/>
                <a:cs typeface="Times New Roman" pitchFamily="18" charset="0"/>
              </a:rPr>
              <a:t>Основные подходы к формированию расходов</a:t>
            </a:r>
            <a:br>
              <a:rPr lang="ru-RU" sz="3600" dirty="0">
                <a:latin typeface="+mn-lt"/>
                <a:cs typeface="Times New Roman" pitchFamily="18" charset="0"/>
              </a:rPr>
            </a:br>
            <a:r>
              <a:rPr lang="ru-RU" sz="3600" dirty="0">
                <a:latin typeface="+mn-lt"/>
                <a:cs typeface="Times New Roman" pitchFamily="18" charset="0"/>
              </a:rPr>
              <a:t>бюджета на </a:t>
            </a:r>
            <a:r>
              <a:rPr lang="ru-RU" sz="3600" dirty="0" smtClean="0">
                <a:latin typeface="+mn-lt"/>
                <a:cs typeface="Times New Roman" pitchFamily="18" charset="0"/>
              </a:rPr>
              <a:t>2021-2023 </a:t>
            </a:r>
            <a:r>
              <a:rPr lang="ru-RU" sz="3600" dirty="0">
                <a:latin typeface="+mn-lt"/>
                <a:cs typeface="Times New Roman" pitchFamily="18" charset="0"/>
              </a:rPr>
              <a:t>годы</a:t>
            </a:r>
            <a:br>
              <a:rPr lang="ru-RU" sz="3600" dirty="0">
                <a:latin typeface="+mn-lt"/>
                <a:cs typeface="Times New Roman" pitchFamily="18" charset="0"/>
              </a:rPr>
            </a:br>
            <a:endParaRPr lang="ru-RU" sz="3600" dirty="0">
              <a:latin typeface="+mn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57200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184398537"/>
              </p:ext>
            </p:extLst>
          </p:nvPr>
        </p:nvGraphicFramePr>
        <p:xfrm>
          <a:off x="291000" y="1449000"/>
          <a:ext cx="11610000" cy="5068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8661000" y="5049001"/>
            <a:ext cx="402079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2021 – </a:t>
            </a:r>
            <a:r>
              <a:rPr lang="ru-RU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0,4 </a:t>
            </a:r>
            <a:r>
              <a:rPr lang="ru-RU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млн рублей</a:t>
            </a:r>
            <a:endParaRPr lang="ru-RU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r>
              <a:rPr lang="ru-RU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2022 </a:t>
            </a:r>
            <a:r>
              <a:rPr lang="ru-RU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– </a:t>
            </a:r>
            <a:r>
              <a:rPr lang="ru-RU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0,2 </a:t>
            </a:r>
            <a:r>
              <a:rPr lang="ru-RU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млн </a:t>
            </a:r>
            <a:r>
              <a:rPr lang="ru-RU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рублей</a:t>
            </a:r>
          </a:p>
          <a:p>
            <a:r>
              <a:rPr lang="ru-RU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2023 </a:t>
            </a:r>
            <a:r>
              <a:rPr lang="ru-RU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– </a:t>
            </a:r>
            <a:r>
              <a:rPr lang="ru-RU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0,2 </a:t>
            </a:r>
            <a:r>
              <a:rPr lang="ru-RU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млн рублей</a:t>
            </a:r>
            <a:endParaRPr lang="ru-RU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8" b="12936"/>
          <a:stretch/>
        </p:blipFill>
        <p:spPr>
          <a:xfrm>
            <a:off x="426000" y="3339002"/>
            <a:ext cx="2385000" cy="14082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516000" y="189002"/>
            <a:ext cx="10935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b="1" dirty="0">
                <a:solidFill>
                  <a:srgbClr val="F79646">
                    <a:lumMod val="50000"/>
                  </a:srgbClr>
                </a:solidFill>
              </a:rPr>
              <a:t>Основные направления расходов в области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xmlns="" val="26962950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341" t="4374" r="7600" b="9571"/>
          <a:stretch/>
        </p:blipFill>
        <p:spPr>
          <a:xfrm>
            <a:off x="4611000" y="2484002"/>
            <a:ext cx="3060000" cy="1858781"/>
          </a:xfrm>
          <a:prstGeom prst="rect">
            <a:avLst/>
          </a:prstGeom>
        </p:spPr>
      </p:pic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xmlns="" val="1388536370"/>
              </p:ext>
            </p:extLst>
          </p:nvPr>
        </p:nvGraphicFramePr>
        <p:xfrm>
          <a:off x="606000" y="1224000"/>
          <a:ext cx="10755000" cy="517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6002" y="142852"/>
            <a:ext cx="9993407" cy="947758"/>
          </a:xfrm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ru-RU" sz="4000" dirty="0">
                <a:solidFill>
                  <a:srgbClr val="F79646">
                    <a:lumMod val="50000"/>
                  </a:srgbClr>
                </a:solidFill>
                <a:latin typeface="+mn-lt"/>
                <a:ea typeface="+mn-ea"/>
                <a:cs typeface="+mn-cs"/>
              </a:rPr>
              <a:t>Меры социальной поддержки граждан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596461" y="6356357"/>
            <a:ext cx="1071539" cy="365125"/>
          </a:xfrm>
        </p:spPr>
        <p:txBody>
          <a:bodyPr/>
          <a:lstStyle/>
          <a:p>
            <a:pPr algn="r">
              <a:defRPr/>
            </a:pPr>
            <a:fld id="{29CF3FA6-F070-491C-9164-8B71FD99D6CD}" type="slidenum">
              <a:rPr lang="ru-RU" smtClean="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pPr algn="r">
                <a:defRPr/>
              </a:pPr>
              <a:t>41</a:t>
            </a:fld>
            <a:endParaRPr lang="ru-RU" dirty="0" smtClean="0">
              <a:solidFill>
                <a:schemeClr val="tx1">
                  <a:tint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236000" y="909000"/>
            <a:ext cx="216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/>
              <a:t>млн</a:t>
            </a:r>
            <a:r>
              <a:rPr lang="ru-RU" sz="2000" dirty="0"/>
              <a:t> рублей</a:t>
            </a:r>
          </a:p>
        </p:txBody>
      </p:sp>
    </p:spTree>
    <p:extLst>
      <p:ext uri="{BB962C8B-B14F-4D97-AF65-F5344CB8AC3E}">
        <p14:creationId xmlns:p14="http://schemas.microsoft.com/office/powerpoint/2010/main" xmlns="" val="21687659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66000" y="2844000"/>
            <a:ext cx="5554719" cy="350757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621001" y="369000"/>
            <a:ext cx="59293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>
                <a:solidFill>
                  <a:srgbClr val="F79646">
                    <a:lumMod val="50000"/>
                  </a:srgbClr>
                </a:solidFill>
              </a:rPr>
              <a:t>Доступная среда</a:t>
            </a: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11834810" y="6479723"/>
            <a:ext cx="357191" cy="365125"/>
          </a:xfrm>
        </p:spPr>
        <p:txBody>
          <a:bodyPr/>
          <a:lstStyle/>
          <a:p>
            <a:pPr algn="r">
              <a:defRPr/>
            </a:pPr>
            <a:fld id="{D615A4AF-C666-4604-8FC0-FDA44335FB4F}" type="slidenum">
              <a:rPr lang="ru-RU" altLang="ru-RU" b="0" smtClean="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pPr algn="r">
                <a:defRPr/>
              </a:pPr>
              <a:t>42</a:t>
            </a:fld>
            <a:endParaRPr lang="ru-RU" altLang="ru-RU" b="0" dirty="0">
              <a:solidFill>
                <a:schemeClr val="tx1">
                  <a:tint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46000" y="1764001"/>
            <a:ext cx="6165000" cy="17543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marR="90170" lvl="0" indent="-342900" algn="just">
              <a:lnSpc>
                <a:spcPct val="150000"/>
              </a:lnSpc>
              <a:spcAft>
                <a:spcPts val="1000"/>
              </a:spcAft>
              <a:buFont typeface="Symbol" panose="05050102010706020507" pitchFamily="18" charset="2"/>
              <a:buChar char=""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доставка граждан с ограниченными физическими возможностями специализированным автобусом малой вместимости к объектам социальной инфраструктуры – 793,2 тыс. рублей; </a:t>
            </a:r>
            <a:endParaRPr lang="ru-RU" b="1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6000" y="3474000"/>
            <a:ext cx="6096000" cy="13388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marR="90170" lvl="0" indent="-342900" algn="just">
              <a:lnSpc>
                <a:spcPct val="150000"/>
              </a:lnSpc>
              <a:spcAft>
                <a:spcPts val="1000"/>
              </a:spcAft>
              <a:buFont typeface="Symbol" panose="05050102010706020507" pitchFamily="18" charset="2"/>
              <a:buChar char=""/>
            </a:pPr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обеспечение граждан с ограниченными физическими возможностями услугами по </a:t>
            </a:r>
            <a:r>
              <a:rPr lang="ru-RU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сурдопереводу</a:t>
            </a:r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– 13,1 тыс. рублей; </a:t>
            </a:r>
            <a:endParaRPr lang="ru-RU" sz="1200" b="1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6000" y="4734001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marR="90170" lvl="0" indent="-342900" algn="just">
              <a:lnSpc>
                <a:spcPct val="150000"/>
              </a:lnSpc>
              <a:spcAft>
                <a:spcPts val="1000"/>
              </a:spcAft>
              <a:buFont typeface="Symbol" panose="05050102010706020507" pitchFamily="18" charset="2"/>
              <a:buChar char=""/>
            </a:pP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выплата компенсации инвалидам страховых премий по договорам обязательного страхования гражданской ответственности владельцев транспортных средств – 23,8 тыс. рублей;</a:t>
            </a:r>
            <a:endParaRPr lang="ru-RU" sz="12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16000" y="1314001"/>
            <a:ext cx="49500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90170" lvl="0" indent="-342900" algn="just">
              <a:lnSpc>
                <a:spcPct val="150000"/>
              </a:lnSpc>
              <a:spcAft>
                <a:spcPts val="1000"/>
              </a:spcAft>
              <a:buFont typeface="Symbol" panose="05050102010706020507" pitchFamily="18" charset="2"/>
              <a:buChar char=""/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выполнение работ по созданию универсальной 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безбарьерной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среды в муниципальных учреждениях города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320 тыс. рублей (МАУ «СК «Содружество»).</a:t>
            </a:r>
            <a:endParaRPr lang="ru-RU" sz="20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093" b="1246"/>
          <a:stretch/>
        </p:blipFill>
        <p:spPr>
          <a:xfrm>
            <a:off x="336000" y="414000"/>
            <a:ext cx="4050000" cy="128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333588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40251" y="1028700"/>
            <a:ext cx="7381100" cy="4500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28600" y="1073150"/>
            <a:ext cx="448945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Оказание мер государственной поддержки в улучшении жилищных условий отдельным категориям граждан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762251" y="2540001"/>
            <a:ext cx="205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schemeClr val="accent6">
                    <a:lumMod val="25000"/>
                  </a:schemeClr>
                </a:solidFill>
              </a:rPr>
              <a:t>2021 – 47,4</a:t>
            </a:r>
          </a:p>
          <a:p>
            <a:pPr lvl="0"/>
            <a:r>
              <a:rPr lang="ru-RU" sz="2400" b="1" dirty="0">
                <a:solidFill>
                  <a:schemeClr val="accent6">
                    <a:lumMod val="25000"/>
                  </a:schemeClr>
                </a:solidFill>
              </a:rPr>
              <a:t>2022 – 45,3</a:t>
            </a:r>
          </a:p>
          <a:p>
            <a:pPr lvl="0"/>
            <a:r>
              <a:rPr lang="ru-RU" sz="2400" b="1" dirty="0">
                <a:solidFill>
                  <a:schemeClr val="accent6">
                    <a:lumMod val="25000"/>
                  </a:schemeClr>
                </a:solidFill>
              </a:rPr>
              <a:t>2023 – 23,9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73051" y="3651250"/>
            <a:ext cx="3420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Развитие территорий для жилищного строительства в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г.Волгодонске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806700" y="4273552"/>
            <a:ext cx="241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schemeClr val="accent6">
                    <a:lumMod val="25000"/>
                  </a:schemeClr>
                </a:solidFill>
              </a:rPr>
              <a:t>2021 – 1,6</a:t>
            </a:r>
          </a:p>
          <a:p>
            <a:pPr lvl="0"/>
            <a:r>
              <a:rPr lang="ru-RU" sz="2400" b="1" dirty="0">
                <a:solidFill>
                  <a:schemeClr val="accent6">
                    <a:lumMod val="25000"/>
                  </a:schemeClr>
                </a:solidFill>
              </a:rPr>
              <a:t>2022 – 1,6</a:t>
            </a:r>
          </a:p>
          <a:p>
            <a:pPr lvl="0"/>
            <a:r>
              <a:rPr lang="ru-RU" sz="2400" b="1" dirty="0">
                <a:solidFill>
                  <a:schemeClr val="accent6">
                    <a:lumMod val="25000"/>
                  </a:schemeClr>
                </a:solidFill>
              </a:rPr>
              <a:t>2023 – 1,6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073151" y="5384801"/>
            <a:ext cx="10845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/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ea typeface="Times New Roman" pitchFamily="18" charset="0"/>
                <a:cs typeface="Calibri" pitchFamily="34" charset="0"/>
              </a:rPr>
              <a:t>В 2021 </a:t>
            </a:r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ea typeface="Times New Roman" pitchFamily="18" charset="0"/>
                <a:cs typeface="Calibri" pitchFamily="34" charset="0"/>
              </a:rPr>
              <a:t>году:</a:t>
            </a:r>
          </a:p>
          <a:p>
            <a:pPr indent="450850" algn="just"/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ea typeface="Times New Roman" pitchFamily="18" charset="0"/>
                <a:cs typeface="Calibri" pitchFamily="34" charset="0"/>
              </a:rPr>
              <a:t>предоставление социальных выплат на приобретение жилья 19-ти молодым семьям;</a:t>
            </a:r>
          </a:p>
          <a:p>
            <a:pPr indent="450850" algn="just"/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ea typeface="Times New Roman" pitchFamily="18" charset="0"/>
                <a:cs typeface="Calibri" pitchFamily="34" charset="0"/>
              </a:rPr>
              <a:t>обеспечение жилыми помещениями 21-го детей-сирот и детей, оставшихся без попечения </a:t>
            </a:r>
          </a:p>
          <a:p>
            <a:pPr indent="450850" algn="just"/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ea typeface="Times New Roman" pitchFamily="18" charset="0"/>
                <a:cs typeface="Calibri" pitchFamily="34" charset="0"/>
              </a:rPr>
              <a:t>родителей.</a:t>
            </a:r>
            <a:endParaRPr lang="ru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itchFamily="34" charset="0"/>
              <a:ea typeface="Times New Roman" pitchFamily="18" charset="0"/>
              <a:cs typeface="Calibri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0191000" y="1269000"/>
            <a:ext cx="12053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600" dirty="0">
                <a:solidFill>
                  <a:prstClr val="black"/>
                </a:solidFill>
              </a:rPr>
              <a:t>млн рублей</a:t>
            </a: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9448800" y="6229352"/>
            <a:ext cx="2743200" cy="365125"/>
          </a:xfrm>
        </p:spPr>
        <p:txBody>
          <a:bodyPr/>
          <a:lstStyle/>
          <a:p>
            <a:fld id="{36AE403C-4EB7-40BC-9395-955F62C492F5}" type="slidenum">
              <a:rPr lang="ru-RU" smtClean="0"/>
              <a:pPr/>
              <a:t>43</a:t>
            </a:fld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406400" y="228601"/>
            <a:ext cx="98679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Обеспечение жильем отдельных категорий граждан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02166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52599" y="500042"/>
            <a:ext cx="8261351" cy="92868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/>
            </a:r>
            <a:br>
              <a:rPr lang="ru-RU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</a:br>
            <a:endParaRPr lang="ru-RU" sz="2800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>
          <a:xfrm>
            <a:off x="8077200" y="6356357"/>
            <a:ext cx="3930651" cy="50164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0356C50-38C3-4FA8-8FC3-CCA3BB5F4072}" type="slidenum">
              <a:rPr lang="ru-RU" altLang="ru-RU" smtClean="0"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44</a:t>
            </a:fld>
            <a:endParaRPr lang="ru-RU" alt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5" name="Rectangle 1"/>
          <p:cNvSpPr>
            <a:spLocks noChangeArrowheads="1"/>
          </p:cNvSpPr>
          <p:nvPr/>
        </p:nvSpPr>
        <p:spPr bwMode="auto">
          <a:xfrm>
            <a:off x="2309786" y="146960"/>
            <a:ext cx="778671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anchor="ctr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Инфраструктурные  программы</a:t>
            </a:r>
          </a:p>
          <a:p>
            <a:endParaRPr lang="ru-RU" sz="1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xmlns="" val="247820915"/>
              </p:ext>
            </p:extLst>
          </p:nvPr>
        </p:nvGraphicFramePr>
        <p:xfrm>
          <a:off x="201000" y="1809000"/>
          <a:ext cx="10485000" cy="46547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0747995" y="1449000"/>
            <a:ext cx="1428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solidFill>
                  <a:srgbClr val="002060"/>
                </a:solidFill>
              </a:rPr>
              <a:t>млн</a:t>
            </a:r>
            <a:r>
              <a:rPr lang="ru-RU" dirty="0">
                <a:solidFill>
                  <a:srgbClr val="002060"/>
                </a:solidFill>
              </a:rPr>
              <a:t> рублей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731002" y="2349001"/>
            <a:ext cx="1214447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 fontAlgn="t"/>
            <a:r>
              <a:rPr lang="ru-RU" sz="2800" dirty="0" smtClean="0">
                <a:solidFill>
                  <a:srgbClr val="1F497D"/>
                </a:solidFill>
              </a:rPr>
              <a:t>167,2</a:t>
            </a:r>
            <a:endParaRPr lang="ru-RU" sz="2800" b="1" dirty="0">
              <a:solidFill>
                <a:srgbClr val="1F497D"/>
              </a:solidFill>
              <a:latin typeface="Times New Roman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731000" y="3429001"/>
            <a:ext cx="1305000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 fontAlgn="t"/>
            <a:r>
              <a:rPr lang="ru-RU" sz="2800" dirty="0" smtClean="0">
                <a:solidFill>
                  <a:srgbClr val="1F497D"/>
                </a:solidFill>
              </a:rPr>
              <a:t>3 175,2</a:t>
            </a:r>
            <a:endParaRPr lang="ru-RU" sz="2800" b="1" dirty="0">
              <a:solidFill>
                <a:srgbClr val="1F497D"/>
              </a:solidFill>
              <a:latin typeface="Times New Roman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776000" y="5814000"/>
            <a:ext cx="1143008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 fontAlgn="t"/>
            <a:r>
              <a:rPr lang="ru-RU" sz="2800" dirty="0" smtClean="0">
                <a:solidFill>
                  <a:srgbClr val="1F497D"/>
                </a:solidFill>
              </a:rPr>
              <a:t>45,0</a:t>
            </a:r>
            <a:endParaRPr lang="ru-RU" sz="2800" b="1" dirty="0">
              <a:solidFill>
                <a:srgbClr val="1F497D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86002" y="639001"/>
            <a:ext cx="103049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На реализацию 4-х муниципальных программ, направленных на  развитие инфраструктуры и обеспечение условий жизнедеятельности, в проекте бюджета в 2021 году предусмотрено 3 425,5  млн. рублей, в 2022 году – 5 880,7 </a:t>
            </a:r>
            <a:r>
              <a:rPr lang="ru-RU" b="1" dirty="0" err="1" smtClean="0">
                <a:solidFill>
                  <a:schemeClr val="accent3">
                    <a:lumMod val="50000"/>
                  </a:schemeClr>
                </a:solidFill>
              </a:rPr>
              <a:t>млн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рублей и в 2023 году – 345,3 </a:t>
            </a:r>
            <a:r>
              <a:rPr lang="ru-RU" b="1" dirty="0" err="1" smtClean="0">
                <a:solidFill>
                  <a:schemeClr val="accent3">
                    <a:lumMod val="50000"/>
                  </a:schemeClr>
                </a:solidFill>
              </a:rPr>
              <a:t>млн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рублей, что составляет 44,0 59,2 и 9,5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% соответственно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776002" y="4554000"/>
            <a:ext cx="1214447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 fontAlgn="t"/>
            <a:r>
              <a:rPr lang="ru-RU" sz="2800" dirty="0" smtClean="0">
                <a:solidFill>
                  <a:srgbClr val="1F497D"/>
                </a:solidFill>
              </a:rPr>
              <a:t>38,1</a:t>
            </a:r>
            <a:endParaRPr lang="ru-RU" sz="2800" b="1" dirty="0">
              <a:solidFill>
                <a:srgbClr val="1F497D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63457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000" y="4149000"/>
            <a:ext cx="5319000" cy="22500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51000" y="2262358"/>
            <a:ext cx="5890287" cy="413199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38998" y="1"/>
            <a:ext cx="10619999" cy="1628800"/>
          </a:xfrm>
        </p:spPr>
        <p:txBody>
          <a:bodyPr>
            <a:noAutofit/>
          </a:bodyPr>
          <a:lstStyle/>
          <a:p>
            <a:pPr indent="450215" algn="ctr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Times New Roman" panose="02020603050405020304" pitchFamily="18" charset="0"/>
              </a:rPr>
              <a:t>Мероприятия программ по развитию инфраструктуры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+mn-lt"/>
                <a:ea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+mn-lt"/>
                <a:ea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+mn-lt"/>
                <a:ea typeface="Times New Roman" panose="02020603050405020304" pitchFamily="18" charset="0"/>
              </a:rPr>
              <a:t>и 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Times New Roman" panose="02020603050405020304" pitchFamily="18" charset="0"/>
              </a:rPr>
              <a:t>обеспечения условий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+mn-lt"/>
                <a:ea typeface="Times New Roman" panose="02020603050405020304" pitchFamily="18" charset="0"/>
              </a:rPr>
              <a:t>жизнедеятельности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181000" y="6453336"/>
            <a:ext cx="816464" cy="404664"/>
          </a:xfrm>
        </p:spPr>
        <p:txBody>
          <a:bodyPr/>
          <a:lstStyle/>
          <a:p>
            <a:pPr>
              <a:defRPr/>
            </a:pPr>
            <a:fld id="{EDC36AAC-E9CC-4ABA-93E1-1A63C45E4DFB}" type="slidenum">
              <a:rPr lang="ru-RU"/>
              <a:pPr>
                <a:defRPr/>
              </a:pPr>
              <a:t>45</a:t>
            </a:fld>
            <a:endParaRPr lang="ru-RU" dirty="0"/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xmlns="" val="2058855676"/>
              </p:ext>
            </p:extLst>
          </p:nvPr>
        </p:nvGraphicFramePr>
        <p:xfrm>
          <a:off x="471000" y="1134000"/>
          <a:ext cx="11205000" cy="52765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8" name="Прямоугольник 17"/>
          <p:cNvSpPr/>
          <p:nvPr/>
        </p:nvSpPr>
        <p:spPr>
          <a:xfrm>
            <a:off x="5016000" y="4509001"/>
            <a:ext cx="26550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Поддержка надлежащего состояния жилищного фонда</a:t>
            </a:r>
          </a:p>
          <a:p>
            <a:pPr lvl="0"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12,1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млн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рублей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481002" y="1089001"/>
            <a:ext cx="371099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90170" lvl="0">
              <a:lnSpc>
                <a:spcPct val="150000"/>
              </a:lnSpc>
              <a:spcAft>
                <a:spcPts val="0"/>
              </a:spcAft>
            </a:pPr>
            <a:r>
              <a:rPr lang="ru-RU" sz="2000" b="1" kern="0" spc="-100" dirty="0">
                <a:solidFill>
                  <a:srgbClr val="0070C0"/>
                </a:solidFill>
              </a:rPr>
              <a:t>Строительство, </a:t>
            </a:r>
            <a:r>
              <a:rPr lang="ru-RU" sz="2000" b="1" kern="0" spc="-100" dirty="0" smtClean="0">
                <a:solidFill>
                  <a:srgbClr val="0070C0"/>
                </a:solidFill>
              </a:rPr>
              <a:t>реконструкция  </a:t>
            </a:r>
            <a:r>
              <a:rPr lang="ru-RU" sz="2000" b="1" kern="0" spc="-100" dirty="0">
                <a:solidFill>
                  <a:srgbClr val="0070C0"/>
                </a:solidFill>
              </a:rPr>
              <a:t>объектов коммунальной инфраструктуры </a:t>
            </a:r>
          </a:p>
          <a:p>
            <a:pPr marR="90170" lvl="0">
              <a:lnSpc>
                <a:spcPct val="150000"/>
              </a:lnSpc>
              <a:spcAft>
                <a:spcPts val="0"/>
              </a:spcAft>
            </a:pPr>
            <a:r>
              <a:rPr lang="ru-RU" sz="2400" b="1" kern="0" spc="-100" dirty="0">
                <a:solidFill>
                  <a:srgbClr val="0070C0"/>
                </a:solidFill>
              </a:rPr>
              <a:t> </a:t>
            </a:r>
            <a:r>
              <a:rPr lang="ru-RU" sz="2400" b="1" kern="0" spc="-100" dirty="0" smtClean="0">
                <a:solidFill>
                  <a:srgbClr val="0070C0"/>
                </a:solidFill>
              </a:rPr>
              <a:t>   6,7 </a:t>
            </a:r>
            <a:r>
              <a:rPr lang="ru-RU" sz="2000" b="1" kern="0" spc="-100" dirty="0" smtClean="0">
                <a:solidFill>
                  <a:srgbClr val="0070C0"/>
                </a:solidFill>
              </a:rPr>
              <a:t>млн  рублей</a:t>
            </a:r>
            <a:endParaRPr lang="ru-RU" sz="2000" b="1" kern="0" spc="-100" dirty="0">
              <a:solidFill>
                <a:srgbClr val="0070C0"/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6000" y="1134000"/>
            <a:ext cx="3600000" cy="18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117771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84400" y="2717800"/>
            <a:ext cx="8775000" cy="376119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01001" y="214290"/>
            <a:ext cx="6309759" cy="1071570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ДОРОЖНЫЙ ФОНД</a:t>
            </a:r>
            <a:r>
              <a:rPr lang="ru-RU" sz="3200" b="1" dirty="0">
                <a:solidFill>
                  <a:srgbClr val="C00000"/>
                </a:solidFill>
              </a:rPr>
              <a:t/>
            </a:r>
            <a:br>
              <a:rPr lang="ru-RU" sz="3200" b="1" dirty="0">
                <a:solidFill>
                  <a:srgbClr val="C00000"/>
                </a:solidFill>
              </a:rPr>
            </a:br>
            <a:endParaRPr lang="ru-RU" sz="3100" dirty="0">
              <a:solidFill>
                <a:srgbClr val="C00000"/>
              </a:solidFill>
            </a:endParaRPr>
          </a:p>
        </p:txBody>
      </p:sp>
      <p:sp>
        <p:nvSpPr>
          <p:cNvPr id="21" name="Номер слайда 20"/>
          <p:cNvSpPr>
            <a:spLocks noGrp="1"/>
          </p:cNvSpPr>
          <p:nvPr>
            <p:ph type="sldNum" sz="quarter" idx="12"/>
          </p:nvPr>
        </p:nvSpPr>
        <p:spPr>
          <a:xfrm>
            <a:off x="10363201" y="6318250"/>
            <a:ext cx="1500167" cy="285728"/>
          </a:xfrm>
        </p:spPr>
        <p:txBody>
          <a:bodyPr/>
          <a:lstStyle/>
          <a:p>
            <a:pPr>
              <a:defRPr/>
            </a:pPr>
            <a:fld id="{EDC36AAC-E9CC-4ABA-93E1-1A63C45E4DFB}" type="slidenum">
              <a:rPr lang="ru-RU" smtClean="0">
                <a:solidFill>
                  <a:schemeClr val="bg1">
                    <a:lumMod val="50000"/>
                  </a:schemeClr>
                </a:solidFill>
              </a:rPr>
              <a:pPr>
                <a:defRPr/>
              </a:pPr>
              <a:t>46</a:t>
            </a:fld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738283" y="2643182"/>
            <a:ext cx="3971924" cy="1855412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F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7455323" y="1951951"/>
            <a:ext cx="3223508" cy="2405749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6001" y="1089001"/>
            <a:ext cx="31404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Устранение деформаций и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повреждений автомобильных 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дорог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10,0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млн рублей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606002" y="3114000"/>
            <a:ext cx="22117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Содержание  дорог </a:t>
            </a:r>
          </a:p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77,1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 рублей</a:t>
            </a:r>
          </a:p>
          <a:p>
            <a:pPr algn="ctr"/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41000" y="1089001"/>
            <a:ext cx="31050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C53B52"/>
                </a:solidFill>
                <a:latin typeface="Times New Roman" pitchFamily="18" charset="0"/>
                <a:cs typeface="Times New Roman" pitchFamily="18" charset="0"/>
              </a:rPr>
              <a:t>Содержание наружного освещения дорог (включая электропотребление)</a:t>
            </a:r>
          </a:p>
          <a:p>
            <a:pPr algn="ctr"/>
            <a:r>
              <a:rPr lang="ru-RU" sz="2000" b="1" dirty="0" smtClean="0">
                <a:solidFill>
                  <a:srgbClr val="C53B52"/>
                </a:solidFill>
                <a:latin typeface="Times New Roman" pitchFamily="18" charset="0"/>
                <a:cs typeface="Times New Roman" pitchFamily="18" charset="0"/>
              </a:rPr>
              <a:t>26,6 </a:t>
            </a:r>
            <a:r>
              <a:rPr lang="ru-RU" sz="2000" b="1" dirty="0">
                <a:solidFill>
                  <a:srgbClr val="C53B52"/>
                </a:solidFill>
                <a:latin typeface="Times New Roman" pitchFamily="18" charset="0"/>
                <a:cs typeface="Times New Roman" pitchFamily="18" charset="0"/>
              </a:rPr>
              <a:t>млн рублей</a:t>
            </a:r>
          </a:p>
          <a:p>
            <a:pPr algn="ctr"/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7810480" y="4572015"/>
            <a:ext cx="2857520" cy="1896073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F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476000" y="864000"/>
            <a:ext cx="3289512" cy="142876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2021 –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3 161,8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 руб.</a:t>
            </a:r>
          </a:p>
          <a:p>
            <a:pPr algn="ctr"/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2022 –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5 663,8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</a:p>
          <a:p>
            <a:pPr algn="ctr"/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165,4 млн руб.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045" y="2889000"/>
            <a:ext cx="30749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Художественно – ландшафтное оформление дорог  </a:t>
            </a:r>
          </a:p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12,5 млн рублей 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76407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52599" y="642918"/>
            <a:ext cx="8261351" cy="78581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/>
            </a:r>
            <a:br>
              <a:rPr lang="ru-RU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</a:br>
            <a:endParaRPr lang="ru-RU" sz="2800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>
          <a:xfrm>
            <a:off x="9381001" y="6264002"/>
            <a:ext cx="2519395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0356C50-38C3-4FA8-8FC3-CCA3BB5F4072}" type="slidenum">
              <a:rPr lang="ru-RU" altLang="ru-RU" smtClean="0"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47</a:t>
            </a:fld>
            <a:endParaRPr lang="ru-RU" alt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4"/>
          <p:cNvSpPr/>
          <p:nvPr/>
        </p:nvSpPr>
        <p:spPr>
          <a:xfrm>
            <a:off x="3788668" y="2964095"/>
            <a:ext cx="6307863" cy="92981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defTabSz="889000">
              <a:lnSpc>
                <a:spcPct val="90000"/>
              </a:lnSpc>
              <a:spcAft>
                <a:spcPct val="35000"/>
              </a:spcAft>
            </a:pPr>
            <a:endParaRPr lang="ru-RU" sz="2000" dirty="0">
              <a:solidFill>
                <a:prstClr val="white"/>
              </a:solidFill>
            </a:endParaRPr>
          </a:p>
        </p:txBody>
      </p:sp>
      <p:graphicFrame>
        <p:nvGraphicFramePr>
          <p:cNvPr id="23" name="Схема 22"/>
          <p:cNvGraphicFramePr/>
          <p:nvPr>
            <p:extLst>
              <p:ext uri="{D42A27DB-BD31-4B8C-83A1-F6EECF244321}">
                <p14:modId xmlns:p14="http://schemas.microsoft.com/office/powerpoint/2010/main" xmlns="" val="3119126420"/>
              </p:ext>
            </p:extLst>
          </p:nvPr>
        </p:nvGraphicFramePr>
        <p:xfrm>
          <a:off x="426000" y="1989000"/>
          <a:ext cx="11160000" cy="4560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9" name="Прямоугольник 28"/>
          <p:cNvSpPr/>
          <p:nvPr/>
        </p:nvSpPr>
        <p:spPr>
          <a:xfrm>
            <a:off x="1" y="6"/>
            <a:ext cx="9021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4BACC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Профилактика правонарушений и защита населения и территории от чрезвычайных ситуаций</a:t>
            </a:r>
            <a:endParaRPr lang="en-US" sz="2800" b="1" dirty="0">
              <a:solidFill>
                <a:srgbClr val="4BACC6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0371001" y="1674000"/>
            <a:ext cx="1829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rgbClr val="002060"/>
                </a:solidFill>
              </a:rPr>
              <a:t>млн</a:t>
            </a:r>
            <a:r>
              <a:rPr lang="ru-RU" b="1" dirty="0">
                <a:solidFill>
                  <a:srgbClr val="002060"/>
                </a:solidFill>
              </a:rPr>
              <a:t> рублей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856002" y="6174000"/>
            <a:ext cx="1214447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 fontAlgn="t"/>
            <a:r>
              <a:rPr lang="ru-RU" sz="2800" dirty="0" smtClean="0">
                <a:solidFill>
                  <a:prstClr val="black"/>
                </a:solidFill>
              </a:rPr>
              <a:t>5,7</a:t>
            </a:r>
            <a:endParaRPr lang="ru-RU" sz="2800" b="1" dirty="0">
              <a:solidFill>
                <a:srgbClr val="1F497D"/>
              </a:solidFill>
              <a:latin typeface="Times New Roman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436002" y="6174000"/>
            <a:ext cx="1214447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 fontAlgn="t"/>
            <a:r>
              <a:rPr lang="ru-RU" sz="2800" dirty="0" smtClean="0">
                <a:solidFill>
                  <a:prstClr val="black"/>
                </a:solidFill>
              </a:rPr>
              <a:t>27,7</a:t>
            </a:r>
            <a:endParaRPr lang="ru-RU" sz="2800" b="1" dirty="0">
              <a:solidFill>
                <a:srgbClr val="1F497D">
                  <a:lumMod val="50000"/>
                </a:srgbClr>
              </a:solidFill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28600" y="895350"/>
            <a:ext cx="11561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На реализацию 2-х муниципальных программ в сфере профилактики правонарушений и защиты населения и территорий от чрезвычайных ситуаций, в проекте бюджета в 2021 году предусмотрено 33,4 </a:t>
            </a:r>
            <a:r>
              <a:rPr lang="ru-RU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млн</a:t>
            </a:r>
            <a:r>
              <a:rPr lang="ru-RU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ru-RU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рублей, в 2022  и 2023 годах по 33,0 </a:t>
            </a:r>
            <a:r>
              <a:rPr lang="ru-RU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млн</a:t>
            </a:r>
            <a:r>
              <a:rPr lang="ru-RU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ru-RU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рублей ежегодно, что составляет 0,4, 0,3 и 0,9 процента </a:t>
            </a:r>
            <a:r>
              <a:rPr lang="ru-RU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соответственно.</a:t>
            </a:r>
            <a:endParaRPr lang="ru-RU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5" name="Рисунок 14" descr="9017bb5a2671c4c0b1e46ec374dfedab0de4ccba_824 туризм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686001" y="1917700"/>
            <a:ext cx="3279964" cy="2141300"/>
          </a:xfrm>
          <a:prstGeom prst="rect">
            <a:avLst/>
          </a:prstGeom>
        </p:spPr>
      </p:pic>
      <p:pic>
        <p:nvPicPr>
          <p:cNvPr id="16" name="Рисунок 15" descr="0210 го_edited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940550" y="2006600"/>
            <a:ext cx="3244850" cy="204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026362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334776" y="6273802"/>
            <a:ext cx="857224" cy="365125"/>
          </a:xfrm>
        </p:spPr>
        <p:txBody>
          <a:bodyPr/>
          <a:lstStyle/>
          <a:p>
            <a:pPr>
              <a:defRPr/>
            </a:pPr>
            <a:fld id="{EDC36AAC-E9CC-4ABA-93E1-1A63C45E4DFB}" type="slidenum">
              <a:rPr lang="ru-RU" smtClean="0"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48</a:t>
            </a:fld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67108" y="2857503"/>
            <a:ext cx="542928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46000" y="142856"/>
            <a:ext cx="10422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Мероприятия в сфере профилактики правонарушений и защиты населения и территорий от чрезвычайных ситуаций </a:t>
            </a:r>
          </a:p>
        </p:txBody>
      </p:sp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xmlns="" val="1260682156"/>
              </p:ext>
            </p:extLst>
          </p:nvPr>
        </p:nvGraphicFramePr>
        <p:xfrm>
          <a:off x="336000" y="1404000"/>
          <a:ext cx="11430000" cy="50771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7995" r="539"/>
          <a:stretch/>
        </p:blipFill>
        <p:spPr>
          <a:xfrm>
            <a:off x="3576000" y="4644000"/>
            <a:ext cx="4860000" cy="18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02911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52599" y="642918"/>
            <a:ext cx="8261351" cy="78581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/>
            </a:r>
            <a:br>
              <a:rPr lang="ru-RU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</a:br>
            <a:endParaRPr lang="ru-RU" sz="2800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>
          <a:xfrm>
            <a:off x="8667770" y="6407151"/>
            <a:ext cx="3524231" cy="4508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0356C50-38C3-4FA8-8FC3-CCA3BB5F407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315" name="Rectangle 1"/>
          <p:cNvSpPr>
            <a:spLocks noChangeArrowheads="1"/>
          </p:cNvSpPr>
          <p:nvPr/>
        </p:nvSpPr>
        <p:spPr bwMode="auto">
          <a:xfrm>
            <a:off x="-114000" y="-3368"/>
            <a:ext cx="10782000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anchor="ctr">
            <a:sp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Управление финансами, муниципальным имуществом, </a:t>
            </a:r>
            <a:endParaRPr lang="ru-RU" sz="2800" b="1" dirty="0" smtClean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поддержка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экономики и муниципальная политика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xmlns="" val="3263931693"/>
              </p:ext>
            </p:extLst>
          </p:nvPr>
        </p:nvGraphicFramePr>
        <p:xfrm>
          <a:off x="426002" y="1857364"/>
          <a:ext cx="11270700" cy="46386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371000" y="6039000"/>
            <a:ext cx="1143008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0,7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281001" y="1584001"/>
            <a:ext cx="13572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млн. рублей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251002" y="6084000"/>
            <a:ext cx="1214447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 fontAlgn="t"/>
            <a:r>
              <a:rPr lang="ru-RU" sz="28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50,0</a:t>
            </a:r>
            <a:endParaRPr lang="ru-RU" sz="28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786002" y="6039000"/>
            <a:ext cx="1214447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 fontAlgn="t"/>
            <a:r>
              <a:rPr lang="ru-RU" sz="28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83,1</a:t>
            </a:r>
            <a:endParaRPr lang="ru-RU" sz="28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4"/>
          <p:cNvSpPr/>
          <p:nvPr/>
        </p:nvSpPr>
        <p:spPr>
          <a:xfrm>
            <a:off x="3788668" y="2964095"/>
            <a:ext cx="6307863" cy="92981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defTabSz="889000">
              <a:lnSpc>
                <a:spcPct val="90000"/>
              </a:lnSpc>
              <a:spcAft>
                <a:spcPct val="35000"/>
              </a:spcAft>
            </a:pPr>
            <a:endParaRPr lang="ru-RU" sz="2000" dirty="0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51000" y="928673"/>
            <a:ext cx="10844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На реализацию 4-х муниципальных программ в сфере экономики в проекте бюджета в 2021 году предусмотрено 135,1 </a:t>
            </a:r>
            <a:r>
              <a:rPr lang="ru-RU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млн</a:t>
            </a:r>
            <a:r>
              <a:rPr lang="ru-RU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ru-RU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рублей, в 2022 году – 136,6 </a:t>
            </a:r>
            <a:r>
              <a:rPr lang="ru-RU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млн</a:t>
            </a:r>
            <a:r>
              <a:rPr lang="ru-RU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ru-RU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рублей и в 2022 году – 141,4 </a:t>
            </a:r>
            <a:r>
              <a:rPr lang="ru-RU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млн</a:t>
            </a:r>
            <a:r>
              <a:rPr lang="ru-RU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ru-RU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рублей, что составляет 1,7,  1,4 и 3,9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96002" y="6039000"/>
            <a:ext cx="1214447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 fontAlgn="t"/>
            <a:r>
              <a:rPr lang="ru-RU" sz="28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1,3</a:t>
            </a:r>
            <a:endParaRPr lang="ru-RU" sz="28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48421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928670"/>
          </a:xfrm>
          <a:effectLst/>
        </p:spPr>
        <p:txBody>
          <a:bodyPr>
            <a:noAutofit/>
          </a:bodyPr>
          <a:lstStyle/>
          <a:p>
            <a:pPr eaLnBrk="1" fontAlgn="base" hangingPunct="1">
              <a:spcAft>
                <a:spcPct val="0"/>
              </a:spcAft>
            </a:pPr>
            <a:r>
              <a:rPr lang="ru-RU" sz="2400" b="1" dirty="0">
                <a:solidFill>
                  <a:prstClr val="black"/>
                </a:solidFill>
                <a:latin typeface="Calibri"/>
                <a:ea typeface="+mn-ea"/>
                <a:cs typeface="Times New Roman" pitchFamily="18" charset="0"/>
              </a:rPr>
              <a:t>Основные параметры бюджета города Волгодонска </a:t>
            </a:r>
            <a:br>
              <a:rPr lang="ru-RU" sz="2400" b="1" dirty="0">
                <a:solidFill>
                  <a:prstClr val="black"/>
                </a:solidFill>
                <a:latin typeface="Calibri"/>
                <a:ea typeface="+mn-ea"/>
                <a:cs typeface="Times New Roman" pitchFamily="18" charset="0"/>
              </a:rPr>
            </a:br>
            <a:r>
              <a:rPr lang="ru-RU" sz="2400" b="1" dirty="0">
                <a:solidFill>
                  <a:prstClr val="black"/>
                </a:solidFill>
                <a:latin typeface="Calibri"/>
                <a:ea typeface="+mn-ea"/>
                <a:cs typeface="Times New Roman" pitchFamily="18" charset="0"/>
              </a:rPr>
              <a:t>на 2021 год и на плановый период 2022 и 2023 годов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993332497"/>
              </p:ext>
            </p:extLst>
          </p:nvPr>
        </p:nvGraphicFramePr>
        <p:xfrm>
          <a:off x="336003" y="909001"/>
          <a:ext cx="11430001" cy="54733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571752"/>
                <a:gridCol w="1837456"/>
                <a:gridCol w="1833492"/>
                <a:gridCol w="1856051"/>
                <a:gridCol w="1665625"/>
                <a:gridCol w="1665625"/>
              </a:tblGrid>
              <a:tr h="1033933"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Фактическое</a:t>
                      </a:r>
                      <a:r>
                        <a:rPr lang="ru-RU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исполнение 2019 года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Ожидаемое исполнение в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 году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Проект 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 года</a:t>
                      </a:r>
                    </a:p>
                    <a:p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Проект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 года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Проект 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 года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61278"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Доходы, всего: </a:t>
                      </a:r>
                    </a:p>
                    <a:p>
                      <a:pPr marL="342900" indent="-342900">
                        <a:buNone/>
                      </a:pP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      из них: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4 368,1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5 880 ,3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7 753,0</a:t>
                      </a:r>
                      <a:endParaRPr lang="ru-RU" sz="24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10 001,0</a:t>
                      </a:r>
                      <a:endParaRPr lang="ru-RU" sz="24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3 746,2</a:t>
                      </a:r>
                      <a:endParaRPr lang="ru-RU" sz="24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561278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     Налоговые и неналоговые доходы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1 521,0</a:t>
                      </a:r>
                      <a:endParaRPr lang="ru-RU" sz="24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1 614 ,3</a:t>
                      </a:r>
                      <a:endParaRPr lang="ru-RU" sz="24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1 682,9</a:t>
                      </a:r>
                      <a:endParaRPr lang="ru-RU" sz="24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1 622,3</a:t>
                      </a:r>
                      <a:endParaRPr lang="ru-RU" sz="24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1 659,8</a:t>
                      </a:r>
                      <a:endParaRPr lang="ru-RU" sz="24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561278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Безвозмездные поступления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2 847,1</a:t>
                      </a:r>
                      <a:endParaRPr lang="ru-RU" sz="24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4 266,0</a:t>
                      </a:r>
                      <a:endParaRPr lang="ru-RU" sz="24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6 070,1</a:t>
                      </a:r>
                      <a:endParaRPr lang="ru-RU" sz="24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8 378,7</a:t>
                      </a:r>
                      <a:endParaRPr lang="ru-RU" sz="24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2 086,4</a:t>
                      </a:r>
                      <a:endParaRPr lang="ru-RU" sz="24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17617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в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т.ч. дотации</a:t>
                      </a:r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70,5</a:t>
                      </a:r>
                      <a:endParaRPr lang="ru-RU" sz="18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241,4</a:t>
                      </a:r>
                      <a:endParaRPr lang="ru-RU" sz="18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66,1</a:t>
                      </a:r>
                      <a:endParaRPr lang="ru-RU" sz="18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86,3</a:t>
                      </a:r>
                      <a:endParaRPr lang="ru-RU" sz="18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86,3</a:t>
                      </a:r>
                      <a:endParaRPr lang="ru-RU" sz="18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43115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2. Расходы, всего: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4 496,6</a:t>
                      </a:r>
                      <a:endParaRPr lang="ru-RU" sz="24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ru-RU" sz="24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938,5</a:t>
                      </a:r>
                      <a:endParaRPr lang="ru-RU" sz="24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7 958,6</a:t>
                      </a:r>
                      <a:endParaRPr lang="ru-RU" sz="24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10 151,0</a:t>
                      </a:r>
                      <a:endParaRPr lang="ru-RU" sz="24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3 896,2</a:t>
                      </a:r>
                      <a:endParaRPr lang="ru-RU" sz="24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176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в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т.ч. дотации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70,5</a:t>
                      </a:r>
                      <a:endParaRPr lang="ru-RU" sz="18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241,4</a:t>
                      </a:r>
                      <a:endParaRPr lang="ru-RU" sz="18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66,1</a:t>
                      </a:r>
                      <a:endParaRPr lang="ru-RU" sz="18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86,3</a:t>
                      </a:r>
                      <a:endParaRPr lang="ru-RU" sz="18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86,3</a:t>
                      </a:r>
                      <a:endParaRPr lang="ru-RU" sz="18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561278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3. Дефицит (-), профицит (+)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- 128,5</a:t>
                      </a:r>
                      <a:endParaRPr lang="ru-RU" sz="24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ru-RU" sz="2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58,2</a:t>
                      </a:r>
                      <a:endParaRPr lang="ru-RU" sz="24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-205,6</a:t>
                      </a:r>
                      <a:endParaRPr lang="ru-RU" sz="24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-150,0</a:t>
                      </a:r>
                      <a:endParaRPr lang="ru-RU" sz="24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-150,0</a:t>
                      </a:r>
                      <a:endParaRPr lang="ru-RU" sz="24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797606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4. Источники финансирования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дефицита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128,5</a:t>
                      </a:r>
                      <a:endParaRPr lang="ru-RU" sz="24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400" b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58,2</a:t>
                      </a:r>
                      <a:endParaRPr lang="ru-RU" sz="24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205,6</a:t>
                      </a:r>
                      <a:endParaRPr lang="ru-RU" sz="24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150,0</a:t>
                      </a:r>
                      <a:endParaRPr lang="ru-RU" sz="24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150,0</a:t>
                      </a:r>
                      <a:endParaRPr lang="ru-RU" sz="24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63407" y="6354006"/>
            <a:ext cx="428596" cy="365125"/>
          </a:xfrm>
        </p:spPr>
        <p:txBody>
          <a:bodyPr/>
          <a:lstStyle/>
          <a:p>
            <a:pPr>
              <a:defRPr/>
            </a:pPr>
            <a:fld id="{EDC36AAC-E9CC-4ABA-93E1-1A63C45E4DFB}" type="slidenum">
              <a:rPr lang="ru-RU" b="1" smtClean="0">
                <a:solidFill>
                  <a:prstClr val="black">
                    <a:tint val="75000"/>
                  </a:prstClr>
                </a:solidFill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5</a:t>
            </a:fld>
            <a:endParaRPr lang="ru-RU" b="1" dirty="0">
              <a:solidFill>
                <a:prstClr val="black">
                  <a:tint val="7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44" name="TextBox 4"/>
          <p:cNvSpPr txBox="1">
            <a:spLocks noChangeArrowheads="1"/>
          </p:cNvSpPr>
          <p:nvPr/>
        </p:nvSpPr>
        <p:spPr bwMode="auto">
          <a:xfrm>
            <a:off x="10620366" y="414000"/>
            <a:ext cx="157163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рублей</a:t>
            </a:r>
          </a:p>
          <a:p>
            <a:pPr algn="ctr"/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82780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Скругленный прямоугольник 17"/>
          <p:cNvSpPr/>
          <p:nvPr/>
        </p:nvSpPr>
        <p:spPr>
          <a:xfrm>
            <a:off x="4362451" y="539750"/>
            <a:ext cx="3555000" cy="2115000"/>
          </a:xfrm>
          <a:prstGeom prst="roundRect">
            <a:avLst>
              <a:gd name="adj" fmla="val 10000"/>
            </a:avLst>
          </a:prstGeom>
          <a:blipFill rotWithShape="0">
            <a:blip r:embed="rId2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TextBox 7"/>
          <p:cNvSpPr txBox="1"/>
          <p:nvPr/>
        </p:nvSpPr>
        <p:spPr>
          <a:xfrm>
            <a:off x="3667108" y="2857499"/>
            <a:ext cx="542928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091001" y="6264002"/>
            <a:ext cx="928695" cy="365125"/>
          </a:xfrm>
        </p:spPr>
        <p:txBody>
          <a:bodyPr/>
          <a:lstStyle/>
          <a:p>
            <a:pPr>
              <a:defRPr/>
            </a:pPr>
            <a:fld id="{EDC36AAC-E9CC-4ABA-93E1-1A63C45E4DFB}" type="slidenum">
              <a:rPr lang="ru-RU" smtClean="0"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50</a:t>
            </a:fld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AutoShape 3"/>
          <p:cNvSpPr>
            <a:spLocks noChangeArrowheads="1"/>
          </p:cNvSpPr>
          <p:nvPr/>
        </p:nvSpPr>
        <p:spPr bwMode="auto">
          <a:xfrm>
            <a:off x="4318000" y="1339850"/>
            <a:ext cx="3780000" cy="2222328"/>
          </a:xfrm>
          <a:prstGeom prst="ellipse">
            <a:avLst/>
          </a:prstGeom>
          <a:gradFill flip="none" rotWithShape="1">
            <a:gsLst>
              <a:gs pos="0">
                <a:srgbClr val="00DFF6"/>
              </a:gs>
              <a:gs pos="90000">
                <a:srgbClr val="002774"/>
              </a:gs>
            </a:gsLst>
            <a:lin ang="2700000" scaled="1"/>
            <a:tileRect/>
          </a:gradFill>
          <a:ln w="25400">
            <a:noFill/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isometricOffAxis1Top">
              <a:rot lat="17699970" lon="0" rev="0"/>
            </a:camera>
            <a:lightRig rig="flat" dir="t"/>
          </a:scene3d>
          <a:sp3d extrusionH="304800" contourW="19050">
            <a:bevelT w="101600" prst="convex"/>
            <a:bevelB w="0" h="38100"/>
            <a:contourClr>
              <a:srgbClr val="AFEAFF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3d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70000"/>
              <a:defRPr/>
            </a:pPr>
            <a:endParaRPr lang="zh-CN" altLang="zh-CN" sz="1600" b="1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AutoShape 3"/>
          <p:cNvSpPr>
            <a:spLocks noChangeArrowheads="1"/>
          </p:cNvSpPr>
          <p:nvPr/>
        </p:nvSpPr>
        <p:spPr bwMode="auto">
          <a:xfrm>
            <a:off x="1206500" y="3517900"/>
            <a:ext cx="2835000" cy="2970000"/>
          </a:xfrm>
          <a:prstGeom prst="roundRect">
            <a:avLst>
              <a:gd name="adj" fmla="val 8998"/>
            </a:avLst>
          </a:prstGeom>
          <a:gradFill flip="none" rotWithShape="1">
            <a:gsLst>
              <a:gs pos="0">
                <a:srgbClr val="FF29D6"/>
              </a:gs>
              <a:gs pos="90000">
                <a:srgbClr val="580074"/>
              </a:gs>
            </a:gsLst>
            <a:lin ang="8100000" scaled="1"/>
            <a:tileRect/>
          </a:gradFill>
          <a:ln w="19050">
            <a:noFill/>
            <a:prstDash val="solid"/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isometricOffAxis1Top">
              <a:rot lat="780000" lon="1458702" rev="8192"/>
            </a:camera>
            <a:lightRig rig="flat" dir="t"/>
          </a:scene3d>
          <a:sp3d extrusionH="304800" contourW="19050">
            <a:bevelT w="101600" prst="convex"/>
            <a:bevelB w="0" h="63500"/>
            <a:extrusionClr>
              <a:srgbClr val="580074"/>
            </a:extrusionClr>
            <a:contourClr>
              <a:srgbClr val="FFAFEE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3d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70000"/>
              <a:defRPr/>
            </a:pPr>
            <a:endParaRPr lang="zh-CN" altLang="zh-CN" sz="1600" b="1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AutoShape 3"/>
          <p:cNvSpPr>
            <a:spLocks noChangeArrowheads="1"/>
          </p:cNvSpPr>
          <p:nvPr/>
        </p:nvSpPr>
        <p:spPr bwMode="auto">
          <a:xfrm>
            <a:off x="4540251" y="3978000"/>
            <a:ext cx="3285000" cy="2880000"/>
          </a:xfrm>
          <a:prstGeom prst="roundRect">
            <a:avLst>
              <a:gd name="adj" fmla="val 8146"/>
            </a:avLst>
          </a:prstGeom>
          <a:gradFill flip="none" rotWithShape="1">
            <a:gsLst>
              <a:gs pos="0">
                <a:srgbClr val="6EFF01"/>
              </a:gs>
              <a:gs pos="90000">
                <a:srgbClr val="0F5000"/>
              </a:gs>
            </a:gsLst>
            <a:lin ang="5400000" scaled="1"/>
            <a:tileRect/>
          </a:gradFill>
          <a:ln w="25400">
            <a:noFill/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isometricOffAxis1Top">
              <a:rot lat="840000" lon="0" rev="0"/>
            </a:camera>
            <a:lightRig rig="flat" dir="t"/>
          </a:scene3d>
          <a:sp3d extrusionH="304800" contourW="19050">
            <a:bevelT w="101600" prst="convex"/>
            <a:bevelB w="0" h="63500"/>
            <a:extrusionClr>
              <a:srgbClr val="0F5000"/>
            </a:extrusionClr>
            <a:contourClr>
              <a:srgbClr val="89FF8C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3d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70000"/>
              <a:defRPr/>
            </a:pPr>
            <a:endParaRPr lang="zh-CN" altLang="zh-CN" sz="1600" b="1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" name="AutoShape 3"/>
          <p:cNvSpPr>
            <a:spLocks noChangeArrowheads="1"/>
          </p:cNvSpPr>
          <p:nvPr/>
        </p:nvSpPr>
        <p:spPr bwMode="auto">
          <a:xfrm>
            <a:off x="8318500" y="3740150"/>
            <a:ext cx="2880000" cy="2880000"/>
          </a:xfrm>
          <a:prstGeom prst="roundRect">
            <a:avLst>
              <a:gd name="adj" fmla="val 8998"/>
            </a:avLst>
          </a:prstGeom>
          <a:gradFill flip="none" rotWithShape="1">
            <a:gsLst>
              <a:gs pos="0">
                <a:srgbClr val="FFCF01"/>
              </a:gs>
              <a:gs pos="90000">
                <a:srgbClr val="E22000"/>
              </a:gs>
            </a:gsLst>
            <a:lin ang="2700000" scaled="1"/>
            <a:tileRect/>
          </a:gradFill>
          <a:ln w="25400">
            <a:noFill/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isometricOffAxis1Top">
              <a:rot lat="780000" lon="20124108" rev="21599991"/>
            </a:camera>
            <a:lightRig rig="flat" dir="t"/>
          </a:scene3d>
          <a:sp3d extrusionH="304800" contourW="19050">
            <a:bevelT w="101600" prst="convex"/>
            <a:bevelB w="0" h="63500"/>
            <a:extrusionClr>
              <a:schemeClr val="accent6">
                <a:lumMod val="75000"/>
              </a:schemeClr>
            </a:extrusionClr>
            <a:contourClr>
              <a:srgbClr val="FFE593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3d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70000"/>
              <a:defRPr/>
            </a:pPr>
            <a:endParaRPr lang="zh-CN" altLang="zh-CN" sz="1600" b="1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" name="任意多边形 71"/>
          <p:cNvSpPr/>
          <p:nvPr/>
        </p:nvSpPr>
        <p:spPr>
          <a:xfrm>
            <a:off x="2717801" y="2584450"/>
            <a:ext cx="2089151" cy="889000"/>
          </a:xfrm>
          <a:custGeom>
            <a:avLst/>
            <a:gdLst>
              <a:gd name="connsiteX0" fmla="*/ 2434281 w 2582562"/>
              <a:gd name="connsiteY0" fmla="*/ 0 h 1581665"/>
              <a:gd name="connsiteX1" fmla="*/ 0 w 2582562"/>
              <a:gd name="connsiteY1" fmla="*/ 1581665 h 1581665"/>
              <a:gd name="connsiteX2" fmla="*/ 1631092 w 2582562"/>
              <a:gd name="connsiteY2" fmla="*/ 1581665 h 1581665"/>
              <a:gd name="connsiteX3" fmla="*/ 2582562 w 2582562"/>
              <a:gd name="connsiteY3" fmla="*/ 24714 h 1581665"/>
              <a:gd name="connsiteX4" fmla="*/ 2434281 w 2582562"/>
              <a:gd name="connsiteY4" fmla="*/ 0 h 1581665"/>
              <a:gd name="connsiteX0" fmla="*/ 2434281 w 2582562"/>
              <a:gd name="connsiteY0" fmla="*/ 0 h 1581665"/>
              <a:gd name="connsiteX1" fmla="*/ 0 w 2582562"/>
              <a:gd name="connsiteY1" fmla="*/ 1581665 h 1581665"/>
              <a:gd name="connsiteX2" fmla="*/ 1631092 w 2582562"/>
              <a:gd name="connsiteY2" fmla="*/ 1581665 h 1581665"/>
              <a:gd name="connsiteX3" fmla="*/ 2582562 w 2582562"/>
              <a:gd name="connsiteY3" fmla="*/ 24714 h 1581665"/>
              <a:gd name="connsiteX4" fmla="*/ 2434281 w 2582562"/>
              <a:gd name="connsiteY4" fmla="*/ 0 h 1581665"/>
              <a:gd name="connsiteX0" fmla="*/ 2434249 w 2582562"/>
              <a:gd name="connsiteY0" fmla="*/ 0 h 1581689"/>
              <a:gd name="connsiteX1" fmla="*/ 0 w 2582562"/>
              <a:gd name="connsiteY1" fmla="*/ 1581689 h 1581689"/>
              <a:gd name="connsiteX2" fmla="*/ 1631092 w 2582562"/>
              <a:gd name="connsiteY2" fmla="*/ 1581689 h 1581689"/>
              <a:gd name="connsiteX3" fmla="*/ 2582562 w 2582562"/>
              <a:gd name="connsiteY3" fmla="*/ 24738 h 1581689"/>
              <a:gd name="connsiteX4" fmla="*/ 2434249 w 2582562"/>
              <a:gd name="connsiteY4" fmla="*/ 0 h 1581689"/>
              <a:gd name="connsiteX0" fmla="*/ 2434249 w 2582562"/>
              <a:gd name="connsiteY0" fmla="*/ 3773 h 1585462"/>
              <a:gd name="connsiteX1" fmla="*/ 0 w 2582562"/>
              <a:gd name="connsiteY1" fmla="*/ 1585462 h 1585462"/>
              <a:gd name="connsiteX2" fmla="*/ 1631092 w 2582562"/>
              <a:gd name="connsiteY2" fmla="*/ 1585462 h 1585462"/>
              <a:gd name="connsiteX3" fmla="*/ 2582562 w 2582562"/>
              <a:gd name="connsiteY3" fmla="*/ 28511 h 1585462"/>
              <a:gd name="connsiteX4" fmla="*/ 2580503 w 2582562"/>
              <a:gd name="connsiteY4" fmla="*/ 0 h 1585462"/>
              <a:gd name="connsiteX5" fmla="*/ 2434249 w 2582562"/>
              <a:gd name="connsiteY5" fmla="*/ 3773 h 1585462"/>
              <a:gd name="connsiteX0" fmla="*/ 2434249 w 2582562"/>
              <a:gd name="connsiteY0" fmla="*/ 0 h 1581689"/>
              <a:gd name="connsiteX1" fmla="*/ 0 w 2582562"/>
              <a:gd name="connsiteY1" fmla="*/ 1581689 h 1581689"/>
              <a:gd name="connsiteX2" fmla="*/ 1631092 w 2582562"/>
              <a:gd name="connsiteY2" fmla="*/ 1581689 h 1581689"/>
              <a:gd name="connsiteX3" fmla="*/ 2582562 w 2582562"/>
              <a:gd name="connsiteY3" fmla="*/ 24738 h 1581689"/>
              <a:gd name="connsiteX4" fmla="*/ 2434249 w 2582562"/>
              <a:gd name="connsiteY4" fmla="*/ 0 h 1581689"/>
              <a:gd name="connsiteX0" fmla="*/ 2434249 w 2817512"/>
              <a:gd name="connsiteY0" fmla="*/ 0 h 1581689"/>
              <a:gd name="connsiteX1" fmla="*/ 0 w 2817512"/>
              <a:gd name="connsiteY1" fmla="*/ 1581689 h 1581689"/>
              <a:gd name="connsiteX2" fmla="*/ 1631092 w 2817512"/>
              <a:gd name="connsiteY2" fmla="*/ 1581689 h 1581689"/>
              <a:gd name="connsiteX3" fmla="*/ 2817512 w 2817512"/>
              <a:gd name="connsiteY3" fmla="*/ 24738 h 1581689"/>
              <a:gd name="connsiteX4" fmla="*/ 2434249 w 2817512"/>
              <a:gd name="connsiteY4" fmla="*/ 0 h 1581689"/>
              <a:gd name="connsiteX0" fmla="*/ 2434249 w 2817512"/>
              <a:gd name="connsiteY0" fmla="*/ 16537 h 1556951"/>
              <a:gd name="connsiteX1" fmla="*/ 0 w 2817512"/>
              <a:gd name="connsiteY1" fmla="*/ 1556951 h 1556951"/>
              <a:gd name="connsiteX2" fmla="*/ 1631092 w 2817512"/>
              <a:gd name="connsiteY2" fmla="*/ 1556951 h 1556951"/>
              <a:gd name="connsiteX3" fmla="*/ 2817512 w 2817512"/>
              <a:gd name="connsiteY3" fmla="*/ 0 h 1556951"/>
              <a:gd name="connsiteX4" fmla="*/ 2434249 w 2817512"/>
              <a:gd name="connsiteY4" fmla="*/ 16537 h 1556951"/>
              <a:gd name="connsiteX0" fmla="*/ 2434249 w 2817512"/>
              <a:gd name="connsiteY0" fmla="*/ 0 h 1540414"/>
              <a:gd name="connsiteX1" fmla="*/ 0 w 2817512"/>
              <a:gd name="connsiteY1" fmla="*/ 1540414 h 1540414"/>
              <a:gd name="connsiteX2" fmla="*/ 1631092 w 2817512"/>
              <a:gd name="connsiteY2" fmla="*/ 1540414 h 1540414"/>
              <a:gd name="connsiteX3" fmla="*/ 2817512 w 2817512"/>
              <a:gd name="connsiteY3" fmla="*/ 24738 h 1540414"/>
              <a:gd name="connsiteX4" fmla="*/ 2434249 w 2817512"/>
              <a:gd name="connsiteY4" fmla="*/ 0 h 1540414"/>
              <a:gd name="connsiteX0" fmla="*/ 2434249 w 2817512"/>
              <a:gd name="connsiteY0" fmla="*/ 0 h 1540414"/>
              <a:gd name="connsiteX1" fmla="*/ 0 w 2817512"/>
              <a:gd name="connsiteY1" fmla="*/ 1540414 h 1540414"/>
              <a:gd name="connsiteX2" fmla="*/ 1631092 w 2817512"/>
              <a:gd name="connsiteY2" fmla="*/ 1540414 h 1540414"/>
              <a:gd name="connsiteX3" fmla="*/ 2817512 w 2817512"/>
              <a:gd name="connsiteY3" fmla="*/ 24738 h 1540414"/>
              <a:gd name="connsiteX4" fmla="*/ 2434249 w 2817512"/>
              <a:gd name="connsiteY4" fmla="*/ 0 h 1540414"/>
              <a:gd name="connsiteX0" fmla="*/ 2434249 w 2817512"/>
              <a:gd name="connsiteY0" fmla="*/ 13362 h 1515676"/>
              <a:gd name="connsiteX1" fmla="*/ 0 w 2817512"/>
              <a:gd name="connsiteY1" fmla="*/ 1515676 h 1515676"/>
              <a:gd name="connsiteX2" fmla="*/ 1631092 w 2817512"/>
              <a:gd name="connsiteY2" fmla="*/ 1515676 h 1515676"/>
              <a:gd name="connsiteX3" fmla="*/ 2817512 w 2817512"/>
              <a:gd name="connsiteY3" fmla="*/ 0 h 1515676"/>
              <a:gd name="connsiteX4" fmla="*/ 2434249 w 2817512"/>
              <a:gd name="connsiteY4" fmla="*/ 13362 h 1515676"/>
              <a:gd name="connsiteX0" fmla="*/ 2434249 w 2603166"/>
              <a:gd name="connsiteY0" fmla="*/ 13386 h 1515700"/>
              <a:gd name="connsiteX1" fmla="*/ 0 w 2603166"/>
              <a:gd name="connsiteY1" fmla="*/ 1515700 h 1515700"/>
              <a:gd name="connsiteX2" fmla="*/ 1631092 w 2603166"/>
              <a:gd name="connsiteY2" fmla="*/ 1515700 h 1515700"/>
              <a:gd name="connsiteX3" fmla="*/ 2603166 w 2603166"/>
              <a:gd name="connsiteY3" fmla="*/ 0 h 1515700"/>
              <a:gd name="connsiteX4" fmla="*/ 2434249 w 2603166"/>
              <a:gd name="connsiteY4" fmla="*/ 13386 h 1515700"/>
              <a:gd name="connsiteX0" fmla="*/ 2434249 w 2898441"/>
              <a:gd name="connsiteY0" fmla="*/ 13386 h 1515700"/>
              <a:gd name="connsiteX1" fmla="*/ 0 w 2898441"/>
              <a:gd name="connsiteY1" fmla="*/ 1515700 h 1515700"/>
              <a:gd name="connsiteX2" fmla="*/ 1631092 w 2898441"/>
              <a:gd name="connsiteY2" fmla="*/ 1515700 h 1515700"/>
              <a:gd name="connsiteX3" fmla="*/ 2898441 w 2898441"/>
              <a:gd name="connsiteY3" fmla="*/ 0 h 1515700"/>
              <a:gd name="connsiteX4" fmla="*/ 2434249 w 2898441"/>
              <a:gd name="connsiteY4" fmla="*/ 13386 h 1515700"/>
              <a:gd name="connsiteX0" fmla="*/ 2748574 w 2898441"/>
              <a:gd name="connsiteY0" fmla="*/ 13387 h 1515700"/>
              <a:gd name="connsiteX1" fmla="*/ 0 w 2898441"/>
              <a:gd name="connsiteY1" fmla="*/ 1515700 h 1515700"/>
              <a:gd name="connsiteX2" fmla="*/ 1631092 w 2898441"/>
              <a:gd name="connsiteY2" fmla="*/ 1515700 h 1515700"/>
              <a:gd name="connsiteX3" fmla="*/ 2898441 w 2898441"/>
              <a:gd name="connsiteY3" fmla="*/ 0 h 1515700"/>
              <a:gd name="connsiteX4" fmla="*/ 2748574 w 2898441"/>
              <a:gd name="connsiteY4" fmla="*/ 13387 h 1515700"/>
              <a:gd name="connsiteX0" fmla="*/ 2643799 w 2898441"/>
              <a:gd name="connsiteY0" fmla="*/ 13387 h 1515700"/>
              <a:gd name="connsiteX1" fmla="*/ 0 w 2898441"/>
              <a:gd name="connsiteY1" fmla="*/ 1515700 h 1515700"/>
              <a:gd name="connsiteX2" fmla="*/ 1631092 w 2898441"/>
              <a:gd name="connsiteY2" fmla="*/ 1515700 h 1515700"/>
              <a:gd name="connsiteX3" fmla="*/ 2898441 w 2898441"/>
              <a:gd name="connsiteY3" fmla="*/ 0 h 1515700"/>
              <a:gd name="connsiteX4" fmla="*/ 2643799 w 2898441"/>
              <a:gd name="connsiteY4" fmla="*/ 13387 h 1515700"/>
              <a:gd name="connsiteX0" fmla="*/ 2180336 w 2898441"/>
              <a:gd name="connsiteY0" fmla="*/ 13387 h 1515700"/>
              <a:gd name="connsiteX1" fmla="*/ 0 w 2898441"/>
              <a:gd name="connsiteY1" fmla="*/ 1515700 h 1515700"/>
              <a:gd name="connsiteX2" fmla="*/ 1631092 w 2898441"/>
              <a:gd name="connsiteY2" fmla="*/ 1515700 h 1515700"/>
              <a:gd name="connsiteX3" fmla="*/ 2898441 w 2898441"/>
              <a:gd name="connsiteY3" fmla="*/ 0 h 1515700"/>
              <a:gd name="connsiteX4" fmla="*/ 2180336 w 2898441"/>
              <a:gd name="connsiteY4" fmla="*/ 13387 h 1515700"/>
              <a:gd name="connsiteX0" fmla="*/ 2180336 w 2647920"/>
              <a:gd name="connsiteY0" fmla="*/ 13387 h 1515700"/>
              <a:gd name="connsiteX1" fmla="*/ 0 w 2647920"/>
              <a:gd name="connsiteY1" fmla="*/ 1515700 h 1515700"/>
              <a:gd name="connsiteX2" fmla="*/ 1631092 w 2647920"/>
              <a:gd name="connsiteY2" fmla="*/ 1515700 h 1515700"/>
              <a:gd name="connsiteX3" fmla="*/ 2647920 w 2647920"/>
              <a:gd name="connsiteY3" fmla="*/ 0 h 1515700"/>
              <a:gd name="connsiteX4" fmla="*/ 2180336 w 2647920"/>
              <a:gd name="connsiteY4" fmla="*/ 13387 h 1515700"/>
              <a:gd name="connsiteX0" fmla="*/ 2180336 w 2647920"/>
              <a:gd name="connsiteY0" fmla="*/ 13387 h 1515700"/>
              <a:gd name="connsiteX1" fmla="*/ 0 w 2647920"/>
              <a:gd name="connsiteY1" fmla="*/ 1515700 h 1515700"/>
              <a:gd name="connsiteX2" fmla="*/ 1631092 w 2647920"/>
              <a:gd name="connsiteY2" fmla="*/ 1515700 h 1515700"/>
              <a:gd name="connsiteX3" fmla="*/ 2647920 w 2647920"/>
              <a:gd name="connsiteY3" fmla="*/ 0 h 1515700"/>
              <a:gd name="connsiteX4" fmla="*/ 2180336 w 2647920"/>
              <a:gd name="connsiteY4" fmla="*/ 13387 h 1515700"/>
              <a:gd name="connsiteX0" fmla="*/ 2180336 w 2790764"/>
              <a:gd name="connsiteY0" fmla="*/ 13410 h 1515723"/>
              <a:gd name="connsiteX1" fmla="*/ 0 w 2790764"/>
              <a:gd name="connsiteY1" fmla="*/ 1515723 h 1515723"/>
              <a:gd name="connsiteX2" fmla="*/ 1631092 w 2790764"/>
              <a:gd name="connsiteY2" fmla="*/ 1515723 h 1515723"/>
              <a:gd name="connsiteX3" fmla="*/ 2790764 w 2790764"/>
              <a:gd name="connsiteY3" fmla="*/ 0 h 1515723"/>
              <a:gd name="connsiteX4" fmla="*/ 2180336 w 2790764"/>
              <a:gd name="connsiteY4" fmla="*/ 13410 h 1515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0764" h="1515723">
                <a:moveTo>
                  <a:pt x="2180336" y="13410"/>
                </a:moveTo>
                <a:lnTo>
                  <a:pt x="0" y="1515723"/>
                </a:lnTo>
                <a:lnTo>
                  <a:pt x="1631092" y="1515723"/>
                </a:lnTo>
                <a:lnTo>
                  <a:pt x="2790764" y="0"/>
                </a:lnTo>
                <a:lnTo>
                  <a:pt x="2180336" y="1341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perspectiveRelaxed" fov="2700000">
              <a:rot lat="19171680" lon="21531590" rev="21239993"/>
            </a:camera>
            <a:lightRig rig="glow" dir="t"/>
          </a:scene3d>
          <a:sp3d extrusionH="203200" contourW="19050">
            <a:bevelT w="146050" h="120650" prst="divot"/>
            <a:contourClr>
              <a:schemeClr val="bg1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3d/>
          </a:bodyPr>
          <a:lstStyle/>
          <a:p>
            <a:pPr algn="ctr" eaLnBrk="0" fontAlgn="ctr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70000"/>
              <a:defRPr/>
            </a:pPr>
            <a:endParaRPr lang="zh-CN" altLang="en-US" sz="1600" b="1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0" name="任意多边形 72"/>
          <p:cNvSpPr/>
          <p:nvPr/>
        </p:nvSpPr>
        <p:spPr>
          <a:xfrm flipH="1">
            <a:off x="7651750" y="2584450"/>
            <a:ext cx="2400303" cy="1044476"/>
          </a:xfrm>
          <a:custGeom>
            <a:avLst/>
            <a:gdLst>
              <a:gd name="connsiteX0" fmla="*/ 2434281 w 2582562"/>
              <a:gd name="connsiteY0" fmla="*/ 0 h 1581665"/>
              <a:gd name="connsiteX1" fmla="*/ 0 w 2582562"/>
              <a:gd name="connsiteY1" fmla="*/ 1581665 h 1581665"/>
              <a:gd name="connsiteX2" fmla="*/ 1631092 w 2582562"/>
              <a:gd name="connsiteY2" fmla="*/ 1581665 h 1581665"/>
              <a:gd name="connsiteX3" fmla="*/ 2582562 w 2582562"/>
              <a:gd name="connsiteY3" fmla="*/ 24714 h 1581665"/>
              <a:gd name="connsiteX4" fmla="*/ 2434281 w 2582562"/>
              <a:gd name="connsiteY4" fmla="*/ 0 h 1581665"/>
              <a:gd name="connsiteX0" fmla="*/ 2434281 w 2582562"/>
              <a:gd name="connsiteY0" fmla="*/ 0 h 1581665"/>
              <a:gd name="connsiteX1" fmla="*/ 0 w 2582562"/>
              <a:gd name="connsiteY1" fmla="*/ 1581665 h 1581665"/>
              <a:gd name="connsiteX2" fmla="*/ 1631092 w 2582562"/>
              <a:gd name="connsiteY2" fmla="*/ 1581665 h 1581665"/>
              <a:gd name="connsiteX3" fmla="*/ 2582562 w 2582562"/>
              <a:gd name="connsiteY3" fmla="*/ 24714 h 1581665"/>
              <a:gd name="connsiteX4" fmla="*/ 2434281 w 2582562"/>
              <a:gd name="connsiteY4" fmla="*/ 0 h 1581665"/>
              <a:gd name="connsiteX0" fmla="*/ 2434249 w 2582562"/>
              <a:gd name="connsiteY0" fmla="*/ 0 h 1581689"/>
              <a:gd name="connsiteX1" fmla="*/ 0 w 2582562"/>
              <a:gd name="connsiteY1" fmla="*/ 1581689 h 1581689"/>
              <a:gd name="connsiteX2" fmla="*/ 1631092 w 2582562"/>
              <a:gd name="connsiteY2" fmla="*/ 1581689 h 1581689"/>
              <a:gd name="connsiteX3" fmla="*/ 2582562 w 2582562"/>
              <a:gd name="connsiteY3" fmla="*/ 24738 h 1581689"/>
              <a:gd name="connsiteX4" fmla="*/ 2434249 w 2582562"/>
              <a:gd name="connsiteY4" fmla="*/ 0 h 1581689"/>
              <a:gd name="connsiteX0" fmla="*/ 2434249 w 2582562"/>
              <a:gd name="connsiteY0" fmla="*/ 3773 h 1585462"/>
              <a:gd name="connsiteX1" fmla="*/ 0 w 2582562"/>
              <a:gd name="connsiteY1" fmla="*/ 1585462 h 1585462"/>
              <a:gd name="connsiteX2" fmla="*/ 1631092 w 2582562"/>
              <a:gd name="connsiteY2" fmla="*/ 1585462 h 1585462"/>
              <a:gd name="connsiteX3" fmla="*/ 2582562 w 2582562"/>
              <a:gd name="connsiteY3" fmla="*/ 28511 h 1585462"/>
              <a:gd name="connsiteX4" fmla="*/ 2580503 w 2582562"/>
              <a:gd name="connsiteY4" fmla="*/ 0 h 1585462"/>
              <a:gd name="connsiteX5" fmla="*/ 2434249 w 2582562"/>
              <a:gd name="connsiteY5" fmla="*/ 3773 h 1585462"/>
              <a:gd name="connsiteX0" fmla="*/ 2434249 w 2582562"/>
              <a:gd name="connsiteY0" fmla="*/ 0 h 1581689"/>
              <a:gd name="connsiteX1" fmla="*/ 0 w 2582562"/>
              <a:gd name="connsiteY1" fmla="*/ 1581689 h 1581689"/>
              <a:gd name="connsiteX2" fmla="*/ 1631092 w 2582562"/>
              <a:gd name="connsiteY2" fmla="*/ 1581689 h 1581689"/>
              <a:gd name="connsiteX3" fmla="*/ 2582562 w 2582562"/>
              <a:gd name="connsiteY3" fmla="*/ 24738 h 1581689"/>
              <a:gd name="connsiteX4" fmla="*/ 2434249 w 2582562"/>
              <a:gd name="connsiteY4" fmla="*/ 0 h 1581689"/>
              <a:gd name="connsiteX0" fmla="*/ 2434249 w 2817512"/>
              <a:gd name="connsiteY0" fmla="*/ 0 h 1581689"/>
              <a:gd name="connsiteX1" fmla="*/ 0 w 2817512"/>
              <a:gd name="connsiteY1" fmla="*/ 1581689 h 1581689"/>
              <a:gd name="connsiteX2" fmla="*/ 1631092 w 2817512"/>
              <a:gd name="connsiteY2" fmla="*/ 1581689 h 1581689"/>
              <a:gd name="connsiteX3" fmla="*/ 2817512 w 2817512"/>
              <a:gd name="connsiteY3" fmla="*/ 24738 h 1581689"/>
              <a:gd name="connsiteX4" fmla="*/ 2434249 w 2817512"/>
              <a:gd name="connsiteY4" fmla="*/ 0 h 1581689"/>
              <a:gd name="connsiteX0" fmla="*/ 2434249 w 2817512"/>
              <a:gd name="connsiteY0" fmla="*/ 16537 h 1556951"/>
              <a:gd name="connsiteX1" fmla="*/ 0 w 2817512"/>
              <a:gd name="connsiteY1" fmla="*/ 1556951 h 1556951"/>
              <a:gd name="connsiteX2" fmla="*/ 1631092 w 2817512"/>
              <a:gd name="connsiteY2" fmla="*/ 1556951 h 1556951"/>
              <a:gd name="connsiteX3" fmla="*/ 2817512 w 2817512"/>
              <a:gd name="connsiteY3" fmla="*/ 0 h 1556951"/>
              <a:gd name="connsiteX4" fmla="*/ 2434249 w 2817512"/>
              <a:gd name="connsiteY4" fmla="*/ 16537 h 1556951"/>
              <a:gd name="connsiteX0" fmla="*/ 2434249 w 2817512"/>
              <a:gd name="connsiteY0" fmla="*/ 0 h 1540414"/>
              <a:gd name="connsiteX1" fmla="*/ 0 w 2817512"/>
              <a:gd name="connsiteY1" fmla="*/ 1540414 h 1540414"/>
              <a:gd name="connsiteX2" fmla="*/ 1631092 w 2817512"/>
              <a:gd name="connsiteY2" fmla="*/ 1540414 h 1540414"/>
              <a:gd name="connsiteX3" fmla="*/ 2817512 w 2817512"/>
              <a:gd name="connsiteY3" fmla="*/ 24738 h 1540414"/>
              <a:gd name="connsiteX4" fmla="*/ 2434249 w 2817512"/>
              <a:gd name="connsiteY4" fmla="*/ 0 h 1540414"/>
              <a:gd name="connsiteX0" fmla="*/ 2434249 w 2817512"/>
              <a:gd name="connsiteY0" fmla="*/ 0 h 1540414"/>
              <a:gd name="connsiteX1" fmla="*/ 0 w 2817512"/>
              <a:gd name="connsiteY1" fmla="*/ 1540414 h 1540414"/>
              <a:gd name="connsiteX2" fmla="*/ 1631092 w 2817512"/>
              <a:gd name="connsiteY2" fmla="*/ 1540414 h 1540414"/>
              <a:gd name="connsiteX3" fmla="*/ 2817512 w 2817512"/>
              <a:gd name="connsiteY3" fmla="*/ 24738 h 1540414"/>
              <a:gd name="connsiteX4" fmla="*/ 2434249 w 2817512"/>
              <a:gd name="connsiteY4" fmla="*/ 0 h 1540414"/>
              <a:gd name="connsiteX0" fmla="*/ 2434249 w 2817512"/>
              <a:gd name="connsiteY0" fmla="*/ 13362 h 1515676"/>
              <a:gd name="connsiteX1" fmla="*/ 0 w 2817512"/>
              <a:gd name="connsiteY1" fmla="*/ 1515676 h 1515676"/>
              <a:gd name="connsiteX2" fmla="*/ 1631092 w 2817512"/>
              <a:gd name="connsiteY2" fmla="*/ 1515676 h 1515676"/>
              <a:gd name="connsiteX3" fmla="*/ 2817512 w 2817512"/>
              <a:gd name="connsiteY3" fmla="*/ 0 h 1515676"/>
              <a:gd name="connsiteX4" fmla="*/ 2434249 w 2817512"/>
              <a:gd name="connsiteY4" fmla="*/ 13362 h 1515676"/>
              <a:gd name="connsiteX0" fmla="*/ 2434249 w 2603166"/>
              <a:gd name="connsiteY0" fmla="*/ 13386 h 1515700"/>
              <a:gd name="connsiteX1" fmla="*/ 0 w 2603166"/>
              <a:gd name="connsiteY1" fmla="*/ 1515700 h 1515700"/>
              <a:gd name="connsiteX2" fmla="*/ 1631092 w 2603166"/>
              <a:gd name="connsiteY2" fmla="*/ 1515700 h 1515700"/>
              <a:gd name="connsiteX3" fmla="*/ 2603166 w 2603166"/>
              <a:gd name="connsiteY3" fmla="*/ 0 h 1515700"/>
              <a:gd name="connsiteX4" fmla="*/ 2434249 w 2603166"/>
              <a:gd name="connsiteY4" fmla="*/ 13386 h 1515700"/>
              <a:gd name="connsiteX0" fmla="*/ 2434249 w 2898441"/>
              <a:gd name="connsiteY0" fmla="*/ 13386 h 1515700"/>
              <a:gd name="connsiteX1" fmla="*/ 0 w 2898441"/>
              <a:gd name="connsiteY1" fmla="*/ 1515700 h 1515700"/>
              <a:gd name="connsiteX2" fmla="*/ 1631092 w 2898441"/>
              <a:gd name="connsiteY2" fmla="*/ 1515700 h 1515700"/>
              <a:gd name="connsiteX3" fmla="*/ 2898441 w 2898441"/>
              <a:gd name="connsiteY3" fmla="*/ 0 h 1515700"/>
              <a:gd name="connsiteX4" fmla="*/ 2434249 w 2898441"/>
              <a:gd name="connsiteY4" fmla="*/ 13386 h 1515700"/>
              <a:gd name="connsiteX0" fmla="*/ 2748574 w 2898441"/>
              <a:gd name="connsiteY0" fmla="*/ 13387 h 1515700"/>
              <a:gd name="connsiteX1" fmla="*/ 0 w 2898441"/>
              <a:gd name="connsiteY1" fmla="*/ 1515700 h 1515700"/>
              <a:gd name="connsiteX2" fmla="*/ 1631092 w 2898441"/>
              <a:gd name="connsiteY2" fmla="*/ 1515700 h 1515700"/>
              <a:gd name="connsiteX3" fmla="*/ 2898441 w 2898441"/>
              <a:gd name="connsiteY3" fmla="*/ 0 h 1515700"/>
              <a:gd name="connsiteX4" fmla="*/ 2748574 w 2898441"/>
              <a:gd name="connsiteY4" fmla="*/ 13387 h 1515700"/>
              <a:gd name="connsiteX0" fmla="*/ 2643799 w 2898441"/>
              <a:gd name="connsiteY0" fmla="*/ 13387 h 1515700"/>
              <a:gd name="connsiteX1" fmla="*/ 0 w 2898441"/>
              <a:gd name="connsiteY1" fmla="*/ 1515700 h 1515700"/>
              <a:gd name="connsiteX2" fmla="*/ 1631092 w 2898441"/>
              <a:gd name="connsiteY2" fmla="*/ 1515700 h 1515700"/>
              <a:gd name="connsiteX3" fmla="*/ 2898441 w 2898441"/>
              <a:gd name="connsiteY3" fmla="*/ 0 h 1515700"/>
              <a:gd name="connsiteX4" fmla="*/ 2643799 w 2898441"/>
              <a:gd name="connsiteY4" fmla="*/ 13387 h 1515700"/>
              <a:gd name="connsiteX0" fmla="*/ 2167810 w 2898441"/>
              <a:gd name="connsiteY0" fmla="*/ 13387 h 1515700"/>
              <a:gd name="connsiteX1" fmla="*/ 0 w 2898441"/>
              <a:gd name="connsiteY1" fmla="*/ 1515700 h 1515700"/>
              <a:gd name="connsiteX2" fmla="*/ 1631092 w 2898441"/>
              <a:gd name="connsiteY2" fmla="*/ 1515700 h 1515700"/>
              <a:gd name="connsiteX3" fmla="*/ 2898441 w 2898441"/>
              <a:gd name="connsiteY3" fmla="*/ 0 h 1515700"/>
              <a:gd name="connsiteX4" fmla="*/ 2167810 w 2898441"/>
              <a:gd name="connsiteY4" fmla="*/ 13387 h 1515700"/>
              <a:gd name="connsiteX0" fmla="*/ 2167810 w 2647920"/>
              <a:gd name="connsiteY0" fmla="*/ 13387 h 1515700"/>
              <a:gd name="connsiteX1" fmla="*/ 0 w 2647920"/>
              <a:gd name="connsiteY1" fmla="*/ 1515700 h 1515700"/>
              <a:gd name="connsiteX2" fmla="*/ 1631092 w 2647920"/>
              <a:gd name="connsiteY2" fmla="*/ 1515700 h 1515700"/>
              <a:gd name="connsiteX3" fmla="*/ 2647920 w 2647920"/>
              <a:gd name="connsiteY3" fmla="*/ 0 h 1515700"/>
              <a:gd name="connsiteX4" fmla="*/ 2167810 w 2647920"/>
              <a:gd name="connsiteY4" fmla="*/ 13387 h 1515700"/>
              <a:gd name="connsiteX0" fmla="*/ 2167810 w 2790378"/>
              <a:gd name="connsiteY0" fmla="*/ 13410 h 1515723"/>
              <a:gd name="connsiteX1" fmla="*/ 0 w 2790378"/>
              <a:gd name="connsiteY1" fmla="*/ 1515723 h 1515723"/>
              <a:gd name="connsiteX2" fmla="*/ 1631092 w 2790378"/>
              <a:gd name="connsiteY2" fmla="*/ 1515723 h 1515723"/>
              <a:gd name="connsiteX3" fmla="*/ 2790378 w 2790378"/>
              <a:gd name="connsiteY3" fmla="*/ 0 h 1515723"/>
              <a:gd name="connsiteX4" fmla="*/ 2167810 w 2790378"/>
              <a:gd name="connsiteY4" fmla="*/ 13410 h 1515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0378" h="1515723">
                <a:moveTo>
                  <a:pt x="2167810" y="13410"/>
                </a:moveTo>
                <a:lnTo>
                  <a:pt x="0" y="1515723"/>
                </a:lnTo>
                <a:lnTo>
                  <a:pt x="1631092" y="1515723"/>
                </a:lnTo>
                <a:lnTo>
                  <a:pt x="2790378" y="0"/>
                </a:lnTo>
                <a:lnTo>
                  <a:pt x="2167810" y="1341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perspectiveRelaxed" fov="2700000">
              <a:rot lat="19171680" lon="21531590" rev="360000"/>
            </a:camera>
            <a:lightRig rig="flat" dir="t"/>
          </a:scene3d>
          <a:sp3d extrusionH="203200" contourW="19050">
            <a:bevelT w="146050" h="120650" prst="divot"/>
            <a:contourClr>
              <a:schemeClr val="bg1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3d/>
          </a:bodyPr>
          <a:lstStyle/>
          <a:p>
            <a:pPr algn="ctr" eaLnBrk="0" fontAlgn="ctr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70000"/>
              <a:defRPr/>
            </a:pPr>
            <a:endParaRPr lang="zh-CN" altLang="en-US" sz="1600" b="1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" name="任意多边形 73"/>
          <p:cNvSpPr/>
          <p:nvPr/>
        </p:nvSpPr>
        <p:spPr>
          <a:xfrm>
            <a:off x="5473702" y="2851151"/>
            <a:ext cx="1555751" cy="977900"/>
          </a:xfrm>
          <a:custGeom>
            <a:avLst/>
            <a:gdLst>
              <a:gd name="connsiteX0" fmla="*/ 541020 w 1615440"/>
              <a:gd name="connsiteY0" fmla="*/ 7620 h 1584960"/>
              <a:gd name="connsiteX1" fmla="*/ 0 w 1615440"/>
              <a:gd name="connsiteY1" fmla="*/ 1584960 h 1584960"/>
              <a:gd name="connsiteX2" fmla="*/ 1615440 w 1615440"/>
              <a:gd name="connsiteY2" fmla="*/ 1584960 h 1584960"/>
              <a:gd name="connsiteX3" fmla="*/ 1158240 w 1615440"/>
              <a:gd name="connsiteY3" fmla="*/ 0 h 1584960"/>
              <a:gd name="connsiteX4" fmla="*/ 541020 w 1615440"/>
              <a:gd name="connsiteY4" fmla="*/ 7620 h 1584960"/>
              <a:gd name="connsiteX0" fmla="*/ 612457 w 1615440"/>
              <a:gd name="connsiteY0" fmla="*/ 7620 h 1584960"/>
              <a:gd name="connsiteX1" fmla="*/ 0 w 1615440"/>
              <a:gd name="connsiteY1" fmla="*/ 1584960 h 1584960"/>
              <a:gd name="connsiteX2" fmla="*/ 1615440 w 1615440"/>
              <a:gd name="connsiteY2" fmla="*/ 1584960 h 1584960"/>
              <a:gd name="connsiteX3" fmla="*/ 1158240 w 1615440"/>
              <a:gd name="connsiteY3" fmla="*/ 0 h 1584960"/>
              <a:gd name="connsiteX4" fmla="*/ 612457 w 1615440"/>
              <a:gd name="connsiteY4" fmla="*/ 7620 h 1584960"/>
              <a:gd name="connsiteX0" fmla="*/ 612457 w 1615440"/>
              <a:gd name="connsiteY0" fmla="*/ 7620 h 1584960"/>
              <a:gd name="connsiteX1" fmla="*/ 0 w 1615440"/>
              <a:gd name="connsiteY1" fmla="*/ 1584960 h 1584960"/>
              <a:gd name="connsiteX2" fmla="*/ 1615440 w 1615440"/>
              <a:gd name="connsiteY2" fmla="*/ 1584960 h 1584960"/>
              <a:gd name="connsiteX3" fmla="*/ 1072515 w 1615440"/>
              <a:gd name="connsiteY3" fmla="*/ 0 h 1584960"/>
              <a:gd name="connsiteX4" fmla="*/ 612457 w 1615440"/>
              <a:gd name="connsiteY4" fmla="*/ 7620 h 1584960"/>
              <a:gd name="connsiteX0" fmla="*/ 612457 w 1615440"/>
              <a:gd name="connsiteY0" fmla="*/ 7620 h 1584960"/>
              <a:gd name="connsiteX1" fmla="*/ 0 w 1615440"/>
              <a:gd name="connsiteY1" fmla="*/ 1584960 h 1584960"/>
              <a:gd name="connsiteX2" fmla="*/ 1615440 w 1615440"/>
              <a:gd name="connsiteY2" fmla="*/ 1584960 h 1584960"/>
              <a:gd name="connsiteX3" fmla="*/ 1072515 w 1615440"/>
              <a:gd name="connsiteY3" fmla="*/ 0 h 1584960"/>
              <a:gd name="connsiteX4" fmla="*/ 612457 w 1615440"/>
              <a:gd name="connsiteY4" fmla="*/ 7620 h 1584960"/>
              <a:gd name="connsiteX0" fmla="*/ 612457 w 1615440"/>
              <a:gd name="connsiteY0" fmla="*/ 7644 h 1584984"/>
              <a:gd name="connsiteX1" fmla="*/ 0 w 1615440"/>
              <a:gd name="connsiteY1" fmla="*/ 1584984 h 1584984"/>
              <a:gd name="connsiteX2" fmla="*/ 1615440 w 1615440"/>
              <a:gd name="connsiteY2" fmla="*/ 1584984 h 1584984"/>
              <a:gd name="connsiteX3" fmla="*/ 1001045 w 1615440"/>
              <a:gd name="connsiteY3" fmla="*/ 0 h 1584984"/>
              <a:gd name="connsiteX4" fmla="*/ 612457 w 1615440"/>
              <a:gd name="connsiteY4" fmla="*/ 7644 h 1584984"/>
              <a:gd name="connsiteX0" fmla="*/ 612457 w 1615440"/>
              <a:gd name="connsiteY0" fmla="*/ 7644 h 1584984"/>
              <a:gd name="connsiteX1" fmla="*/ 0 w 1615440"/>
              <a:gd name="connsiteY1" fmla="*/ 1584984 h 1584984"/>
              <a:gd name="connsiteX2" fmla="*/ 1615440 w 1615440"/>
              <a:gd name="connsiteY2" fmla="*/ 1584984 h 1584984"/>
              <a:gd name="connsiteX3" fmla="*/ 1001045 w 1615440"/>
              <a:gd name="connsiteY3" fmla="*/ 0 h 1584984"/>
              <a:gd name="connsiteX4" fmla="*/ 612457 w 1615440"/>
              <a:gd name="connsiteY4" fmla="*/ 7644 h 1584984"/>
              <a:gd name="connsiteX0" fmla="*/ 612457 w 1615440"/>
              <a:gd name="connsiteY0" fmla="*/ 7668 h 1585008"/>
              <a:gd name="connsiteX1" fmla="*/ 0 w 1615440"/>
              <a:gd name="connsiteY1" fmla="*/ 1585008 h 1585008"/>
              <a:gd name="connsiteX2" fmla="*/ 1615440 w 1615440"/>
              <a:gd name="connsiteY2" fmla="*/ 1585008 h 1585008"/>
              <a:gd name="connsiteX3" fmla="*/ 1072451 w 1615440"/>
              <a:gd name="connsiteY3" fmla="*/ 0 h 1585008"/>
              <a:gd name="connsiteX4" fmla="*/ 612457 w 1615440"/>
              <a:gd name="connsiteY4" fmla="*/ 7668 h 1585008"/>
              <a:gd name="connsiteX0" fmla="*/ 540987 w 1615440"/>
              <a:gd name="connsiteY0" fmla="*/ 7644 h 1585008"/>
              <a:gd name="connsiteX1" fmla="*/ 0 w 1615440"/>
              <a:gd name="connsiteY1" fmla="*/ 1585008 h 1585008"/>
              <a:gd name="connsiteX2" fmla="*/ 1615440 w 1615440"/>
              <a:gd name="connsiteY2" fmla="*/ 1585008 h 1585008"/>
              <a:gd name="connsiteX3" fmla="*/ 1072451 w 1615440"/>
              <a:gd name="connsiteY3" fmla="*/ 0 h 1585008"/>
              <a:gd name="connsiteX4" fmla="*/ 540987 w 1615440"/>
              <a:gd name="connsiteY4" fmla="*/ 7644 h 158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5440" h="1585008">
                <a:moveTo>
                  <a:pt x="540987" y="7644"/>
                </a:moveTo>
                <a:lnTo>
                  <a:pt x="0" y="1585008"/>
                </a:lnTo>
                <a:lnTo>
                  <a:pt x="1615440" y="1585008"/>
                </a:lnTo>
                <a:lnTo>
                  <a:pt x="1072451" y="0"/>
                </a:lnTo>
                <a:lnTo>
                  <a:pt x="540987" y="7644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perspectiveRelaxed" fov="2700000">
              <a:rot lat="19171673" lon="21531590" rev="21593993"/>
            </a:camera>
            <a:lightRig rig="flat" dir="t"/>
          </a:scene3d>
          <a:sp3d extrusionH="203200" contourW="19050">
            <a:bevelT w="146050" h="120650" prst="divot"/>
            <a:contourClr>
              <a:schemeClr val="bg1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3d/>
          </a:bodyPr>
          <a:lstStyle/>
          <a:p>
            <a:pPr algn="ctr" eaLnBrk="0" fontAlgn="ctr" hangingPunct="0">
              <a:lnSpc>
                <a:spcPct val="140000"/>
              </a:lnSpc>
              <a:buClr>
                <a:srgbClr val="FF0000"/>
              </a:buClr>
              <a:buSzPct val="70000"/>
              <a:defRPr/>
            </a:pPr>
            <a:endParaRPr lang="zh-CN" altLang="en-US" sz="1600" b="1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Прямоугольник 1"/>
          <p:cNvSpPr/>
          <p:nvPr/>
        </p:nvSpPr>
        <p:spPr>
          <a:xfrm rot="198465">
            <a:off x="1230743" y="3467993"/>
            <a:ext cx="2430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Проведение конкурса среди социально–ориентированных некоммерческих организаций, включая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ТОСы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lvl="0" algn="ctr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429,0 тыс. рублей ежегодно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495800" y="3995679"/>
            <a:ext cx="3420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Организация дополнительного профессионального образования муниципальных служащих Администрации города Волгодонска</a:t>
            </a:r>
          </a:p>
          <a:p>
            <a:pPr lvl="0" algn="ctr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138,0 тыс. рублей  ежегодно</a:t>
            </a:r>
          </a:p>
          <a:p>
            <a:pPr lvl="0" algn="ctr"/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84249" y="228601"/>
            <a:ext cx="98234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Мероприятия в сфере поддержки экономики, управления финансами, </a:t>
            </a:r>
            <a:endParaRPr lang="ru-RU" sz="2400" b="1" dirty="0" smtClean="0">
              <a:solidFill>
                <a:schemeClr val="accent2">
                  <a:lumMod val="75000"/>
                </a:schemeClr>
              </a:solidFill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муниципальным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имуществом и муниципальной политики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21390634">
            <a:off x="8682327" y="3770423"/>
            <a:ext cx="240881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Развитие субъектов малого и среднего предпринимательства в городе Волгодонске  </a:t>
            </a:r>
          </a:p>
          <a:p>
            <a:pPr lvl="0" algn="ctr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460,0 тыс. рублей ежегодно</a:t>
            </a:r>
          </a:p>
        </p:txBody>
      </p:sp>
    </p:spTree>
    <p:extLst>
      <p:ext uri="{BB962C8B-B14F-4D97-AF65-F5344CB8AC3E}">
        <p14:creationId xmlns:p14="http://schemas.microsoft.com/office/powerpoint/2010/main" xmlns="" val="11963170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666846" y="1883286"/>
          <a:ext cx="8786876" cy="292823"/>
        </p:xfrm>
        <a:graphic>
          <a:graphicData uri="http://schemas.openxmlformats.org/drawingml/2006/table">
            <a:tbl>
              <a:tblPr/>
              <a:tblGrid>
                <a:gridCol w="3073055"/>
                <a:gridCol w="5713821"/>
              </a:tblGrid>
              <a:tr h="292823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tx2"/>
                        </a:buClr>
                        <a:buSzPct val="73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500"/>
                        </a:spcBef>
                        <a:buClr>
                          <a:srgbClr val="10CF9B"/>
                        </a:buClr>
                        <a:buSzPct val="80000"/>
                        <a:buFont typeface="Wingdings 2" panose="05020102010507070707" pitchFamily="18" charset="2"/>
                        <a:defRPr sz="2100">
                          <a:solidFill>
                            <a:srgbClr val="6C6C6C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00"/>
                        </a:spcBef>
                        <a:buClr>
                          <a:srgbClr val="10CF9B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80000"/>
                        <a:buFont typeface="Wingdings 2" panose="05020102010507070707" pitchFamily="18" charset="2"/>
                        <a:defRPr>
                          <a:solidFill>
                            <a:srgbClr val="6C6C6C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10CF9B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1" i="0" u="sng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81" marR="38081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tx2"/>
                        </a:buClr>
                        <a:buSzPct val="73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eaLnBrk="0" hangingPunct="0">
                        <a:spcBef>
                          <a:spcPts val="500"/>
                        </a:spcBef>
                        <a:buClr>
                          <a:srgbClr val="10CF9B"/>
                        </a:buClr>
                        <a:buSzPct val="80000"/>
                        <a:buFont typeface="Wingdings 2" panose="05020102010507070707" pitchFamily="18" charset="2"/>
                        <a:defRPr sz="2100">
                          <a:solidFill>
                            <a:srgbClr val="6C6C6C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eaLnBrk="0" hangingPunct="0">
                        <a:spcBef>
                          <a:spcPts val="400"/>
                        </a:spcBef>
                        <a:buClr>
                          <a:srgbClr val="10CF9B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80000"/>
                        <a:buFont typeface="Wingdings 2" panose="05020102010507070707" pitchFamily="18" charset="2"/>
                        <a:defRPr>
                          <a:solidFill>
                            <a:srgbClr val="6C6C6C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10CF9B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081" marR="38081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1" name="Содержимое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271372212"/>
              </p:ext>
            </p:extLst>
          </p:nvPr>
        </p:nvGraphicFramePr>
        <p:xfrm>
          <a:off x="246000" y="1224000"/>
          <a:ext cx="11655000" cy="5409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601200" y="6273802"/>
            <a:ext cx="2590800" cy="365125"/>
          </a:xfrm>
        </p:spPr>
        <p:txBody>
          <a:bodyPr/>
          <a:lstStyle/>
          <a:p>
            <a:pPr>
              <a:defRPr/>
            </a:pPr>
            <a:fld id="{EDC36AAC-E9CC-4ABA-93E1-1A63C45E4DFB}" type="slidenum">
              <a:rPr lang="ru-RU" altLang="ru-RU" smtClean="0"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51</a:t>
            </a:fld>
            <a:endParaRPr lang="ru-RU" alt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1000" y="234002"/>
            <a:ext cx="11385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Мероприятия в сфере поддержки экономики, управления финансами, муниципальным имуществом и муниципальной политики</a:t>
            </a:r>
            <a:endParaRPr lang="ru-RU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26314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543" t="2843" r="14364" b="13600"/>
          <a:stretch/>
        </p:blipFill>
        <p:spPr>
          <a:xfrm>
            <a:off x="6501000" y="3249000"/>
            <a:ext cx="2291745" cy="288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6000" y="369002"/>
            <a:ext cx="10377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Соблюдение нормативов Бюджетного кодекса РФ 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4524364" y="5857892"/>
            <a:ext cx="1357323" cy="42862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ru-RU" sz="1800" b="1" dirty="0">
              <a:solidFill>
                <a:srgbClr val="C00000"/>
              </a:solidFill>
            </a:endParaRPr>
          </a:p>
        </p:txBody>
      </p:sp>
      <p:sp>
        <p:nvSpPr>
          <p:cNvPr id="10" name="TextBox 1"/>
          <p:cNvSpPr txBox="1"/>
          <p:nvPr/>
        </p:nvSpPr>
        <p:spPr>
          <a:xfrm>
            <a:off x="7881951" y="5857892"/>
            <a:ext cx="1714512" cy="42862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ru-RU" sz="1800" b="1" dirty="0">
              <a:solidFill>
                <a:srgbClr val="C00000"/>
              </a:solidFill>
            </a:endParaRPr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xmlns="" val="582261803"/>
              </p:ext>
            </p:extLst>
          </p:nvPr>
        </p:nvGraphicFramePr>
        <p:xfrm>
          <a:off x="246000" y="2124000"/>
          <a:ext cx="5670000" cy="427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61000" y="1764001"/>
            <a:ext cx="4071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Verdana"/>
              </a:rPr>
              <a:t>Обслуживание муниципального долга</a:t>
            </a: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9516001" y="6309002"/>
            <a:ext cx="2519395" cy="365125"/>
          </a:xfrm>
        </p:spPr>
        <p:txBody>
          <a:bodyPr/>
          <a:lstStyle/>
          <a:p>
            <a:pPr>
              <a:defRPr/>
            </a:pPr>
            <a:fld id="{824F0A23-691E-4C85-9B8A-0749E75E0D3D}" type="slidenum">
              <a:rPr lang="ru-RU" altLang="ru-RU" smtClean="0"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52</a:t>
            </a:fld>
            <a:endParaRPr lang="ru-RU" alt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16000" y="1899000"/>
            <a:ext cx="4286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Verdana"/>
              </a:rPr>
              <a:t>Уровень долговой нагрузки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281001" y="4959002"/>
            <a:ext cx="785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0,6%</a:t>
            </a:r>
            <a:endParaRPr lang="ru-RU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3351001" y="4689002"/>
            <a:ext cx="785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2,1%</a:t>
            </a:r>
            <a:endParaRPr lang="ru-RU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4476000" y="1944002"/>
            <a:ext cx="810000" cy="461665"/>
          </a:xfrm>
          <a:prstGeom prst="rect">
            <a:avLst/>
          </a:prstGeom>
          <a:solidFill>
            <a:schemeClr val="bg1"/>
          </a:solidFill>
          <a:ln>
            <a:solidFill>
              <a:srgbClr val="16BAA6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/>
              <a:t>15%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16001" y="4959002"/>
            <a:ext cx="785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0,5%</a:t>
            </a:r>
            <a:endParaRPr lang="ru-RU" sz="24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7176000" y="2349000"/>
            <a:ext cx="3870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По результатам проведенной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минфином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Ростовской области оценки долговой устойчивости муниципальных образований на 2021 году город  Волгодонск отнесен  к группе заемщиков с высоким уровнем долговой устойчивости</a:t>
            </a:r>
          </a:p>
        </p:txBody>
      </p:sp>
    </p:spTree>
    <p:extLst>
      <p:ext uri="{BB962C8B-B14F-4D97-AF65-F5344CB8AC3E}">
        <p14:creationId xmlns:p14="http://schemas.microsoft.com/office/powerpoint/2010/main" xmlns="" val="40525137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2E3C9821-5591-4CF4-89A7-31405354F565}"/>
              </a:ext>
            </a:extLst>
          </p:cNvPr>
          <p:cNvSpPr/>
          <p:nvPr/>
        </p:nvSpPr>
        <p:spPr>
          <a:xfrm>
            <a:off x="0" y="11077"/>
            <a:ext cx="546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xmlns="" id="{AEC55727-BA37-4438-8ACD-551E0CC2D3B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5170" y="2034000"/>
            <a:ext cx="5281613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СПАСИБО 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за внимание!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1" name="Текст 1">
            <a:extLst>
              <a:ext uri="{FF2B5EF4-FFF2-40B4-BE49-F238E27FC236}">
                <a16:creationId xmlns:a16="http://schemas.microsoft.com/office/drawing/2014/main" xmlns="" id="{A1C40434-14F5-49C9-A42E-C5501DD05D56}"/>
              </a:ext>
            </a:extLst>
          </p:cNvPr>
          <p:cNvSpPr txBox="1">
            <a:spLocks/>
          </p:cNvSpPr>
          <p:nvPr/>
        </p:nvSpPr>
        <p:spPr>
          <a:xfrm>
            <a:off x="411956" y="3003543"/>
            <a:ext cx="4597087" cy="149742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629400" y="1250950"/>
            <a:ext cx="43650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Информация </a:t>
            </a:r>
            <a:r>
              <a:rPr lang="ru-RU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 </a:t>
            </a:r>
            <a:r>
              <a:rPr lang="ru-RU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проекту бюджета</a:t>
            </a:r>
            <a:r>
              <a:rPr lang="ru-RU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на 2021-2023 годы представлена </a:t>
            </a:r>
            <a:r>
              <a:rPr lang="ru-RU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в графическом формате</a:t>
            </a:r>
            <a:r>
              <a:rPr lang="ru-RU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в виде </a:t>
            </a:r>
            <a:r>
              <a:rPr lang="ru-RU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брошюры</a:t>
            </a:r>
            <a:r>
              <a:rPr lang="ru-RU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«Бюджет для граждан» </a:t>
            </a:r>
            <a:r>
              <a:rPr lang="ru-RU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с использованием иллюстраций и </a:t>
            </a:r>
            <a:r>
              <a:rPr lang="ru-RU" sz="24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инфографики</a:t>
            </a:r>
            <a:r>
              <a:rPr lang="ru-RU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на сайте Администрации города Волгодонска</a:t>
            </a:r>
            <a:r>
              <a:rPr lang="ru-RU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в разделе </a:t>
            </a:r>
            <a:r>
              <a:rPr lang="ru-RU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«Экономика»</a:t>
            </a:r>
            <a:r>
              <a:rPr lang="ru-RU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подразделе </a:t>
            </a:r>
            <a:r>
              <a:rPr lang="ru-RU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«Бюджет города»</a:t>
            </a:r>
            <a:r>
              <a:rPr lang="ru-RU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RU" sz="2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56884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6000" y="285728"/>
            <a:ext cx="11520000" cy="928694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Основные параметры бюджета города Волгодонска на 2021 год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11474451" y="6273800"/>
            <a:ext cx="500035" cy="357166"/>
          </a:xfrm>
        </p:spPr>
        <p:txBody>
          <a:bodyPr/>
          <a:lstStyle/>
          <a:p>
            <a:pPr>
              <a:defRPr/>
            </a:pPr>
            <a:fld id="{88079A02-81D3-4B2A-AEAA-FBEAA1AB0F59}" type="slidenum">
              <a:rPr lang="ru-RU" smtClean="0"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6</a:t>
            </a:fld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09720" y="3929066"/>
            <a:ext cx="3786215" cy="857256"/>
          </a:xfrm>
          <a:prstGeom prst="rect">
            <a:avLst/>
          </a:prstGeom>
          <a:solidFill>
            <a:srgbClr val="C190D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Налоги на</a:t>
            </a:r>
          </a:p>
          <a:p>
            <a:pPr algn="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имущество </a:t>
            </a:r>
          </a:p>
          <a:p>
            <a:pPr algn="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547,8 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09721" y="1917700"/>
            <a:ext cx="3841780" cy="1022350"/>
          </a:xfrm>
          <a:prstGeom prst="rect">
            <a:avLst/>
          </a:prstGeom>
          <a:solidFill>
            <a:srgbClr val="2EEA8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Налог на доходы </a:t>
            </a:r>
          </a:p>
          <a:p>
            <a:pPr algn="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физических лиц</a:t>
            </a:r>
          </a:p>
          <a:p>
            <a:pPr algn="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765,5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39901" y="1384303"/>
            <a:ext cx="4070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Доходы бюджета  -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7 753,0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D:\Мои документы\ПИСЬМА\Публичные слушания\Слайды к публичный слушаниям на 28.11.2017\налог на имущ. фл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400" y="3829050"/>
            <a:ext cx="1377951" cy="928694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809720" y="3028950"/>
            <a:ext cx="3786215" cy="828678"/>
          </a:xfrm>
          <a:prstGeom prst="rect">
            <a:avLst/>
          </a:prstGeom>
          <a:solidFill>
            <a:srgbClr val="FFCC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Совокупный доход</a:t>
            </a:r>
          </a:p>
          <a:p>
            <a:pPr algn="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23,2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84349" y="4857760"/>
            <a:ext cx="3811584" cy="85725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Финансовая помощь из</a:t>
            </a:r>
          </a:p>
          <a:p>
            <a:pPr algn="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областного бюджета </a:t>
            </a:r>
          </a:p>
          <a:p>
            <a:pPr algn="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6 070,1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Мои документы\ПУБЛИЧНЫЕ СЛУШАНИЯ\Слайды к публичный слушаниям на 28.11.2017\картинки\MESHO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400" y="4806950"/>
            <a:ext cx="1244600" cy="874696"/>
          </a:xfrm>
          <a:prstGeom prst="rect">
            <a:avLst/>
          </a:prstGeom>
          <a:noFill/>
        </p:spPr>
      </p:pic>
      <p:pic>
        <p:nvPicPr>
          <p:cNvPr id="1027" name="Picture 3" descr="D:\Мои документы\ПУБЛИЧНЫЕ СЛУШАНИЯ\Слайды к публичный слушаниям на 28.11.2017\картинки\НДФЛ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1951" y="1962150"/>
            <a:ext cx="1373167" cy="857256"/>
          </a:xfrm>
          <a:prstGeom prst="rect">
            <a:avLst/>
          </a:prstGeom>
          <a:noFill/>
        </p:spPr>
      </p:pic>
      <p:pic>
        <p:nvPicPr>
          <p:cNvPr id="1029" name="Picture 5" descr="D:\Мои документы\ПУБЛИЧНЫЕ СЛУШАНИЯ\Слайды к публичный слушаниям на 28.11.2017\картинки\патент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400" y="2940050"/>
            <a:ext cx="1289051" cy="844550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1828801" y="5857892"/>
            <a:ext cx="3767135" cy="785818"/>
          </a:xfrm>
          <a:prstGeom prst="rect">
            <a:avLst/>
          </a:prstGeom>
          <a:solidFill>
            <a:srgbClr val="FB591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Иные доходы</a:t>
            </a:r>
          </a:p>
          <a:p>
            <a:pPr algn="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346,4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 descr="D:\Мои документы\ПУБЛИЧНЫЕ СЛУШАНИЯ\Слайды к публичный слушаниям на 28.11.2017\картинки\486aa654029e38474ee8462ba8f85ace.550x55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5302" y="5829300"/>
            <a:ext cx="1244599" cy="785818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7029451" y="1928802"/>
            <a:ext cx="4356100" cy="857256"/>
          </a:xfrm>
          <a:prstGeom prst="rect">
            <a:avLst/>
          </a:prstGeom>
          <a:solidFill>
            <a:srgbClr val="2EEA8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Социальная политика</a:t>
            </a:r>
          </a:p>
          <a:p>
            <a:pPr algn="r"/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1 237,3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7024695" y="2857496"/>
            <a:ext cx="4360855" cy="714380"/>
          </a:xfrm>
          <a:prstGeom prst="rect">
            <a:avLst/>
          </a:prstGeom>
          <a:solidFill>
            <a:srgbClr val="FFCC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Образование </a:t>
            </a:r>
          </a:p>
          <a:p>
            <a:pPr algn="r"/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2 437,2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7024694" y="3643314"/>
            <a:ext cx="4360857" cy="642942"/>
          </a:xfrm>
          <a:prstGeom prst="rect">
            <a:avLst/>
          </a:prstGeom>
          <a:solidFill>
            <a:srgbClr val="C190D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Здравоохранение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r"/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80,4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7024694" y="4357694"/>
            <a:ext cx="4360857" cy="85725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ЖКХ   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248,7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7024694" y="6000768"/>
            <a:ext cx="4360857" cy="642942"/>
          </a:xfrm>
          <a:prstGeom prst="rect">
            <a:avLst/>
          </a:prstGeom>
          <a:solidFill>
            <a:srgbClr val="FB591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Иные расходы</a:t>
            </a:r>
          </a:p>
          <a:p>
            <a:pPr algn="r"/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775,0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67439" y="1357304"/>
            <a:ext cx="428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Расходы бюджета – 7 958,6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641003" y="1179003"/>
            <a:ext cx="12858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рублей</a:t>
            </a:r>
          </a:p>
        </p:txBody>
      </p:sp>
      <p:pic>
        <p:nvPicPr>
          <p:cNvPr id="24" name="Рисунок 23" descr="43650296-Школа-Малыш-Написание,-студент-ребенку-научиться-в-классе,-Мальчик-в-очках-write,-Образование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84851" y="2895602"/>
            <a:ext cx="1155700" cy="714381"/>
          </a:xfrm>
          <a:prstGeom prst="rect">
            <a:avLst/>
          </a:prstGeom>
          <a:ln>
            <a:solidFill>
              <a:srgbClr val="FF7C80"/>
            </a:solidFill>
          </a:ln>
        </p:spPr>
      </p:pic>
      <p:pic>
        <p:nvPicPr>
          <p:cNvPr id="25" name="Рисунок 24" descr="16431445455ogi7uiiu1ud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810252" y="3714752"/>
            <a:ext cx="1130299" cy="857256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27" name="Рисунок 26" descr="Slajd1-840x630.jpg"/>
          <p:cNvPicPr>
            <a:picLocks noChangeAspect="1"/>
          </p:cNvPicPr>
          <p:nvPr/>
        </p:nvPicPr>
        <p:blipFill>
          <a:blip r:embed="rId9" cstate="print"/>
          <a:srcRect l="29464" r="13393" b="35714"/>
          <a:stretch>
            <a:fillRect/>
          </a:stretch>
        </p:blipFill>
        <p:spPr>
          <a:xfrm>
            <a:off x="5784849" y="1962151"/>
            <a:ext cx="1111251" cy="843857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29" name="Рисунок 28" descr="1_20150324-145104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829300" y="4673600"/>
            <a:ext cx="1066800" cy="928694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30" name="Рисунок 29" descr="centralizovannye-finansy.jpg"/>
          <p:cNvPicPr>
            <a:picLocks noChangeAspect="1"/>
          </p:cNvPicPr>
          <p:nvPr/>
        </p:nvPicPr>
        <p:blipFill>
          <a:blip r:embed="rId11" cstate="print"/>
          <a:srcRect l="19693" r="6357" b="8131"/>
          <a:stretch>
            <a:fillRect/>
          </a:stretch>
        </p:blipFill>
        <p:spPr>
          <a:xfrm>
            <a:off x="5829301" y="5740400"/>
            <a:ext cx="1036187" cy="857256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28" name="Прямоугольник 27"/>
          <p:cNvSpPr/>
          <p:nvPr/>
        </p:nvSpPr>
        <p:spPr>
          <a:xfrm>
            <a:off x="7024694" y="5286388"/>
            <a:ext cx="4360857" cy="642942"/>
          </a:xfrm>
          <a:prstGeom prst="rect">
            <a:avLst/>
          </a:prstGeom>
          <a:solidFill>
            <a:srgbClr val="C190D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Национальная экономика </a:t>
            </a:r>
          </a:p>
          <a:p>
            <a:pPr algn="r"/>
            <a:r>
              <a:rPr lang="ru-RU" sz="2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3 180,0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80887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1586000" cy="1047750"/>
          </a:xfrm>
        </p:spPr>
        <p:txBody>
          <a:bodyPr>
            <a:noAutofit/>
          </a:bodyPr>
          <a:lstStyle/>
          <a:p>
            <a:pPr algn="ctr" eaLnBrk="1" hangingPunct="1"/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Динамика доходов бюджета </a:t>
            </a:r>
            <a:b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города Волгодонска</a:t>
            </a:r>
          </a:p>
        </p:txBody>
      </p:sp>
      <p:graphicFrame>
        <p:nvGraphicFramePr>
          <p:cNvPr id="6" name="Содержимое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xmlns="" val="4261763559"/>
              </p:ext>
            </p:extLst>
          </p:nvPr>
        </p:nvGraphicFramePr>
        <p:xfrm>
          <a:off x="876000" y="995905"/>
          <a:ext cx="10845000" cy="54480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11263313" y="6356350"/>
            <a:ext cx="928687" cy="365125"/>
          </a:xfrm>
        </p:spPr>
        <p:txBody>
          <a:bodyPr/>
          <a:lstStyle/>
          <a:p>
            <a:pPr>
              <a:defRPr/>
            </a:pPr>
            <a:fld id="{EDC36AAC-E9CC-4ABA-93E1-1A63C45E4DF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7</a:t>
            </a:fld>
            <a:endParaRPr lang="ru-RU" dirty="0">
              <a:solidFill>
                <a:prstClr val="black">
                  <a:tint val="7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8" name="TextBox 3"/>
          <p:cNvSpPr txBox="1">
            <a:spLocks noChangeArrowheads="1"/>
          </p:cNvSpPr>
          <p:nvPr/>
        </p:nvSpPr>
        <p:spPr bwMode="auto">
          <a:xfrm>
            <a:off x="8453454" y="1071547"/>
            <a:ext cx="17145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рублей</a:t>
            </a:r>
          </a:p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810248" y="2285993"/>
            <a:ext cx="78581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10,6%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192344" y="1988841"/>
            <a:ext cx="7200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9,1%</a:t>
            </a:r>
          </a:p>
        </p:txBody>
      </p:sp>
      <p:sp>
        <p:nvSpPr>
          <p:cNvPr id="30" name="Стрелка углом вверх 29"/>
          <p:cNvSpPr/>
          <p:nvPr/>
        </p:nvSpPr>
        <p:spPr>
          <a:xfrm rot="10800000">
            <a:off x="2226000" y="2079000"/>
            <a:ext cx="6986834" cy="45719"/>
          </a:xfrm>
          <a:prstGeom prst="bentUpArrow">
            <a:avLst>
              <a:gd name="adj1" fmla="val 25000"/>
              <a:gd name="adj2" fmla="val 24403"/>
              <a:gd name="adj3" fmla="val 25000"/>
            </a:avLst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36462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46212623"/>
              </p:ext>
            </p:extLst>
          </p:nvPr>
        </p:nvGraphicFramePr>
        <p:xfrm>
          <a:off x="156000" y="5229000"/>
          <a:ext cx="360000" cy="928670"/>
        </p:xfrm>
        <a:graphic>
          <a:graphicData uri="http://schemas.openxmlformats.org/drawingml/2006/table">
            <a:tbl>
              <a:tblPr bandRow="1">
                <a:effectLst/>
                <a:tableStyleId>{073A0DAA-6AF3-43AB-8588-CEC1D06C72B9}</a:tableStyleId>
              </a:tblPr>
              <a:tblGrid>
                <a:gridCol w="360000"/>
              </a:tblGrid>
              <a:tr h="928670">
                <a:tc>
                  <a:txBody>
                    <a:bodyPr/>
                    <a:lstStyle/>
                    <a:p>
                      <a:pPr algn="ctr"/>
                      <a:endParaRPr lang="ru-RU" sz="32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4" name="Содержимое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xmlns="" val="798586971"/>
              </p:ext>
            </p:extLst>
          </p:nvPr>
        </p:nvGraphicFramePr>
        <p:xfrm>
          <a:off x="381000" y="1494000"/>
          <a:ext cx="11430000" cy="499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11406188" y="6500813"/>
            <a:ext cx="785812" cy="220662"/>
          </a:xfrm>
        </p:spPr>
        <p:txBody>
          <a:bodyPr/>
          <a:lstStyle/>
          <a:p>
            <a:pPr>
              <a:defRPr/>
            </a:pPr>
            <a:fld id="{EDC36AAC-E9CC-4ABA-93E1-1A63C45E4DF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8</a:t>
            </a:fld>
            <a:endParaRPr lang="ru-RU" dirty="0">
              <a:solidFill>
                <a:prstClr val="black">
                  <a:tint val="7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10182" y="5000638"/>
            <a:ext cx="1071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ПРОЕКТ</a:t>
            </a:r>
          </a:p>
          <a:p>
            <a:pPr algn="ctr"/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2021</a:t>
            </a:r>
          </a:p>
          <a:p>
            <a:pPr algn="ctr"/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24628" y="5013177"/>
            <a:ext cx="1000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ПРОЕКТ </a:t>
            </a:r>
          </a:p>
          <a:p>
            <a:pPr algn="ctr"/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2022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810644" y="1000108"/>
            <a:ext cx="15716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рублей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739074" y="5013177"/>
            <a:ext cx="1000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ПРОЕКТ</a:t>
            </a:r>
          </a:p>
          <a:p>
            <a:pPr algn="ctr"/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2023</a:t>
            </a:r>
          </a:p>
        </p:txBody>
      </p:sp>
      <p:sp>
        <p:nvSpPr>
          <p:cNvPr id="12" name="TextBox 1"/>
          <p:cNvSpPr txBox="1"/>
          <p:nvPr/>
        </p:nvSpPr>
        <p:spPr>
          <a:xfrm>
            <a:off x="2271000" y="4914000"/>
            <a:ext cx="1300717" cy="75599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Фактическое исполнение</a:t>
            </a:r>
          </a:p>
          <a:p>
            <a:pPr algn="ctr"/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2019</a:t>
            </a:r>
          </a:p>
        </p:txBody>
      </p:sp>
      <p:sp>
        <p:nvSpPr>
          <p:cNvPr id="13" name="TextBox 1"/>
          <p:cNvSpPr txBox="1"/>
          <p:nvPr/>
        </p:nvSpPr>
        <p:spPr>
          <a:xfrm>
            <a:off x="4116000" y="2304000"/>
            <a:ext cx="753050" cy="28803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69,5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981000" y="6084000"/>
            <a:ext cx="638165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sz="1300" b="1" i="0" u="none" strike="noStrike" kern="1200" baseline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sz="13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Налог, взимаемый в связи с применением патентной системы налогообложения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56000" y="0"/>
            <a:ext cx="11745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Динамика поступлений налогов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совокупный доход</a:t>
            </a:r>
          </a:p>
        </p:txBody>
      </p:sp>
    </p:spTree>
    <p:extLst>
      <p:ext uri="{BB962C8B-B14F-4D97-AF65-F5344CB8AC3E}">
        <p14:creationId xmlns:p14="http://schemas.microsoft.com/office/powerpoint/2010/main" xmlns="" val="38027721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31000" y="357188"/>
            <a:ext cx="11361000" cy="85725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Структура собственных доходов бюджета</a:t>
            </a:r>
            <a:b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города Волгодонска</a:t>
            </a:r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xmlns="" val="154965754"/>
              </p:ext>
            </p:extLst>
          </p:nvPr>
        </p:nvGraphicFramePr>
        <p:xfrm>
          <a:off x="246000" y="1285875"/>
          <a:ext cx="11700000" cy="5203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11334750" y="6356350"/>
            <a:ext cx="85725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DC36AAC-E9CC-4ABA-93E1-1A63C45E4DF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9</a:t>
            </a:fld>
            <a:endParaRPr lang="ru-RU" dirty="0">
              <a:solidFill>
                <a:prstClr val="black">
                  <a:tint val="7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6" name="TextBox 3"/>
          <p:cNvSpPr txBox="1">
            <a:spLocks noChangeArrowheads="1"/>
          </p:cNvSpPr>
          <p:nvPr/>
        </p:nvSpPr>
        <p:spPr bwMode="auto">
          <a:xfrm>
            <a:off x="10191000" y="1179000"/>
            <a:ext cx="16430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рублей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71000" y="1899000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1 614,3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26000" y="3879000"/>
            <a:ext cx="11430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88,3%</a:t>
            </a:r>
          </a:p>
        </p:txBody>
      </p:sp>
      <p:sp>
        <p:nvSpPr>
          <p:cNvPr id="7" name="TextBox 1"/>
          <p:cNvSpPr txBox="1"/>
          <p:nvPr/>
        </p:nvSpPr>
        <p:spPr>
          <a:xfrm flipH="1">
            <a:off x="7446000" y="1854000"/>
            <a:ext cx="1285884" cy="428628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1 622,3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3891000" y="3969000"/>
            <a:ext cx="1000132" cy="42863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84,9%</a:t>
            </a:r>
          </a:p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2" name="TextBox 1"/>
          <p:cNvSpPr txBox="1"/>
          <p:nvPr/>
        </p:nvSpPr>
        <p:spPr>
          <a:xfrm>
            <a:off x="2091000" y="5139000"/>
            <a:ext cx="840411" cy="35718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3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18,5%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26000" y="1944000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1 521,0</a:t>
            </a:r>
          </a:p>
        </p:txBody>
      </p:sp>
    </p:spTree>
    <p:extLst>
      <p:ext uri="{BB962C8B-B14F-4D97-AF65-F5344CB8AC3E}">
        <p14:creationId xmlns:p14="http://schemas.microsoft.com/office/powerpoint/2010/main" xmlns="" val="9821349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jpeg"/></Relationships>
</file>

<file path=ppt/theme/_rels/themeOverr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jpeg"/></Relationships>
</file>

<file path=ppt/theme/_rels/themeOverr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jpeg"/></Relationships>
</file>

<file path=ppt/theme/_rels/themeOverr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8.jpeg"/></Relationships>
</file>

<file path=ppt/theme/theme1.xml><?xml version="1.0" encoding="utf-8"?>
<a:theme xmlns:a="http://schemas.openxmlformats.org/drawingml/2006/main" name="Тема5">
  <a:themeElements>
    <a:clrScheme name="Маркетплей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90F0F"/>
      </a:accent1>
      <a:accent2>
        <a:srgbClr val="F25050"/>
      </a:accent2>
      <a:accent3>
        <a:srgbClr val="BF875D"/>
      </a:accent3>
      <a:accent4>
        <a:srgbClr val="D9CB89"/>
      </a:accent4>
      <a:accent5>
        <a:srgbClr val="F2B6A0"/>
      </a:accent5>
      <a:accent6>
        <a:srgbClr val="FFE89A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Тема5" id="{FBA50999-8405-4067-B129-4AF9B2858026}" vid="{214F62A2-3EE0-46E7-B57A-F60A58771803}"/>
    </a:ext>
  </a:extLst>
</a:theme>
</file>

<file path=ppt/theme/theme2.xml><?xml version="1.0" encoding="utf-8"?>
<a:theme xmlns:a="http://schemas.openxmlformats.org/drawingml/2006/main" name="Тема Office">
  <a:themeElements>
    <a:clrScheme name="Маркетплей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90F0F"/>
      </a:accent1>
      <a:accent2>
        <a:srgbClr val="F25050"/>
      </a:accent2>
      <a:accent3>
        <a:srgbClr val="BF875D"/>
      </a:accent3>
      <a:accent4>
        <a:srgbClr val="D9CB89"/>
      </a:accent4>
      <a:accent5>
        <a:srgbClr val="F2B6A0"/>
      </a:accent5>
      <a:accent6>
        <a:srgbClr val="FFE89A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  <a:fontScheme name="Аптека">
    <a:majorFont>
      <a:latin typeface="Book Antiqua"/>
      <a:ea typeface=""/>
      <a:cs typeface=""/>
      <a:font script="Jpan" typeface="HGS明朝B"/>
      <a:font script="Hang" typeface="HY견명조"/>
      <a:font script="Hans" typeface="宋体"/>
      <a:font script="Hant" typeface="新細明體"/>
      <a:font script="Arab" typeface="Times New Roman"/>
      <a:font script="Hebr" typeface="David"/>
      <a:font script="Thai" typeface="Eucrosia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entury Gothic"/>
      <a:ea typeface=""/>
      <a:cs typeface=""/>
      <a:font script="Jpan" typeface="ＭＳ ゴシック"/>
      <a:font script="Hang" typeface="HY견명조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Verdana"/>
      <a:font script="Uigh" typeface="Microsoft Uighur"/>
      <a:font script="Geor" typeface="Sylfaen"/>
    </a:minorFont>
  </a:fontScheme>
  <a:fmtScheme name="Аптека">
    <a:fillStyleLst>
      <a:solidFill>
        <a:schemeClr val="phClr"/>
      </a:solidFill>
      <a:gradFill rotWithShape="1">
        <a:gsLst>
          <a:gs pos="0">
            <a:schemeClr val="phClr">
              <a:tint val="1000"/>
              <a:satMod val="100000"/>
            </a:schemeClr>
          </a:gs>
          <a:gs pos="68000">
            <a:schemeClr val="phClr">
              <a:tint val="77000"/>
              <a:satMod val="100000"/>
            </a:schemeClr>
          </a:gs>
          <a:gs pos="81000">
            <a:schemeClr val="phClr">
              <a:tint val="79000"/>
              <a:satMod val="100000"/>
            </a:schemeClr>
          </a:gs>
          <a:gs pos="86000">
            <a:schemeClr val="phClr">
              <a:tint val="73000"/>
              <a:satMod val="100000"/>
            </a:schemeClr>
          </a:gs>
          <a:gs pos="100000">
            <a:schemeClr val="phClr">
              <a:tint val="35000"/>
              <a:satMod val="100000"/>
            </a:schemeClr>
          </a:gs>
        </a:gsLst>
        <a:lin ang="5400000" scaled="0"/>
      </a:gradFill>
      <a:gradFill rotWithShape="1">
        <a:gsLst>
          <a:gs pos="0">
            <a:schemeClr val="phClr">
              <a:tint val="73000"/>
              <a:shade val="100000"/>
              <a:satMod val="150000"/>
            </a:schemeClr>
          </a:gs>
          <a:gs pos="25000">
            <a:schemeClr val="phClr">
              <a:tint val="96000"/>
              <a:shade val="80000"/>
              <a:satMod val="105000"/>
            </a:schemeClr>
          </a:gs>
          <a:gs pos="38000">
            <a:schemeClr val="phClr">
              <a:tint val="96000"/>
              <a:shade val="59000"/>
              <a:satMod val="120000"/>
            </a:schemeClr>
          </a:gs>
          <a:gs pos="55000">
            <a:schemeClr val="phClr">
              <a:tint val="100000"/>
              <a:shade val="57000"/>
              <a:satMod val="120000"/>
            </a:schemeClr>
          </a:gs>
          <a:gs pos="80000">
            <a:schemeClr val="phClr">
              <a:tint val="100000"/>
              <a:shade val="56000"/>
              <a:satMod val="145000"/>
            </a:schemeClr>
          </a:gs>
          <a:gs pos="88000">
            <a:schemeClr val="phClr">
              <a:tint val="100000"/>
              <a:shade val="63000"/>
              <a:satMod val="160000"/>
            </a:schemeClr>
          </a:gs>
          <a:gs pos="100000">
            <a:schemeClr val="phClr">
              <a:tint val="99000"/>
              <a:shade val="100000"/>
              <a:satMod val="155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phClr">
              <a:shade val="30000"/>
              <a:satMod val="150000"/>
            </a:schemeClr>
          </a:contourClr>
        </a:sp3d>
      </a:effectStyle>
      <a:effectStyle>
        <a:effectLst>
          <a:glow rad="50800">
            <a:schemeClr val="phClr">
              <a:tint val="68000"/>
              <a:shade val="93000"/>
              <a:alpha val="37000"/>
              <a:satMod val="250000"/>
            </a:schemeClr>
          </a:glo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hemeClr val="phClr">
              <a:shade val="30000"/>
              <a:satMod val="150000"/>
            </a:schemeClr>
          </a:contourClr>
        </a:sp3d>
      </a:effectStyle>
    </a:effectStyleLst>
    <a:bgFillStyleLst>
      <a:solidFill>
        <a:schemeClr val="phClr"/>
      </a:solidFill>
      <a:solidFill>
        <a:schemeClr val="phClr">
          <a:tint val="93000"/>
          <a:satMod val="140000"/>
        </a:schemeClr>
      </a:solidFill>
      <a:blipFill rotWithShape="1">
        <a:blip xmlns:r="http://schemas.openxmlformats.org/officeDocument/2006/relationships" r:embed="rId1">
          <a:duotone>
            <a:schemeClr val="phClr">
              <a:tint val="70000"/>
              <a:satMod val="170000"/>
            </a:schemeClr>
            <a:schemeClr val="phClr">
              <a:shade val="70000"/>
              <a:satMod val="130000"/>
            </a:schemeClr>
          </a:duotone>
        </a:blip>
        <a:tile tx="0" ty="0" sx="100000" sy="100000" flip="none" algn="tl"/>
      </a:blipFill>
    </a:bgFillStyleLst>
  </a:fmtScheme>
</a:themeOverride>
</file>

<file path=ppt/theme/themeOverride2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  <a:fontScheme name="Аптека">
    <a:majorFont>
      <a:latin typeface="Book Antiqua"/>
      <a:ea typeface=""/>
      <a:cs typeface=""/>
      <a:font script="Jpan" typeface="HGS明朝B"/>
      <a:font script="Hang" typeface="HY견명조"/>
      <a:font script="Hans" typeface="宋体"/>
      <a:font script="Hant" typeface="新細明體"/>
      <a:font script="Arab" typeface="Times New Roman"/>
      <a:font script="Hebr" typeface="David"/>
      <a:font script="Thai" typeface="Eucrosia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entury Gothic"/>
      <a:ea typeface=""/>
      <a:cs typeface=""/>
      <a:font script="Jpan" typeface="ＭＳ ゴシック"/>
      <a:font script="Hang" typeface="HY견명조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Verdana"/>
      <a:font script="Uigh" typeface="Microsoft Uighur"/>
      <a:font script="Geor" typeface="Sylfaen"/>
    </a:minorFont>
  </a:fontScheme>
  <a:fmtScheme name="Аптека">
    <a:fillStyleLst>
      <a:solidFill>
        <a:schemeClr val="phClr"/>
      </a:solidFill>
      <a:gradFill rotWithShape="1">
        <a:gsLst>
          <a:gs pos="0">
            <a:schemeClr val="phClr">
              <a:tint val="1000"/>
              <a:satMod val="100000"/>
            </a:schemeClr>
          </a:gs>
          <a:gs pos="68000">
            <a:schemeClr val="phClr">
              <a:tint val="77000"/>
              <a:satMod val="100000"/>
            </a:schemeClr>
          </a:gs>
          <a:gs pos="81000">
            <a:schemeClr val="phClr">
              <a:tint val="79000"/>
              <a:satMod val="100000"/>
            </a:schemeClr>
          </a:gs>
          <a:gs pos="86000">
            <a:schemeClr val="phClr">
              <a:tint val="73000"/>
              <a:satMod val="100000"/>
            </a:schemeClr>
          </a:gs>
          <a:gs pos="100000">
            <a:schemeClr val="phClr">
              <a:tint val="35000"/>
              <a:satMod val="100000"/>
            </a:schemeClr>
          </a:gs>
        </a:gsLst>
        <a:lin ang="5400000" scaled="0"/>
      </a:gradFill>
      <a:gradFill rotWithShape="1">
        <a:gsLst>
          <a:gs pos="0">
            <a:schemeClr val="phClr">
              <a:tint val="73000"/>
              <a:shade val="100000"/>
              <a:satMod val="150000"/>
            </a:schemeClr>
          </a:gs>
          <a:gs pos="25000">
            <a:schemeClr val="phClr">
              <a:tint val="96000"/>
              <a:shade val="80000"/>
              <a:satMod val="105000"/>
            </a:schemeClr>
          </a:gs>
          <a:gs pos="38000">
            <a:schemeClr val="phClr">
              <a:tint val="96000"/>
              <a:shade val="59000"/>
              <a:satMod val="120000"/>
            </a:schemeClr>
          </a:gs>
          <a:gs pos="55000">
            <a:schemeClr val="phClr">
              <a:tint val="100000"/>
              <a:shade val="57000"/>
              <a:satMod val="120000"/>
            </a:schemeClr>
          </a:gs>
          <a:gs pos="80000">
            <a:schemeClr val="phClr">
              <a:tint val="100000"/>
              <a:shade val="56000"/>
              <a:satMod val="145000"/>
            </a:schemeClr>
          </a:gs>
          <a:gs pos="88000">
            <a:schemeClr val="phClr">
              <a:tint val="100000"/>
              <a:shade val="63000"/>
              <a:satMod val="160000"/>
            </a:schemeClr>
          </a:gs>
          <a:gs pos="100000">
            <a:schemeClr val="phClr">
              <a:tint val="99000"/>
              <a:shade val="100000"/>
              <a:satMod val="155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phClr">
              <a:shade val="30000"/>
              <a:satMod val="150000"/>
            </a:schemeClr>
          </a:contourClr>
        </a:sp3d>
      </a:effectStyle>
      <a:effectStyle>
        <a:effectLst>
          <a:glow rad="50800">
            <a:schemeClr val="phClr">
              <a:tint val="68000"/>
              <a:shade val="93000"/>
              <a:alpha val="37000"/>
              <a:satMod val="250000"/>
            </a:schemeClr>
          </a:glo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hemeClr val="phClr">
              <a:shade val="30000"/>
              <a:satMod val="150000"/>
            </a:schemeClr>
          </a:contourClr>
        </a:sp3d>
      </a:effectStyle>
    </a:effectStyleLst>
    <a:bgFillStyleLst>
      <a:solidFill>
        <a:schemeClr val="phClr"/>
      </a:solidFill>
      <a:solidFill>
        <a:schemeClr val="phClr">
          <a:tint val="93000"/>
          <a:satMod val="140000"/>
        </a:schemeClr>
      </a:solidFill>
      <a:blipFill rotWithShape="1">
        <a:blip xmlns:r="http://schemas.openxmlformats.org/officeDocument/2006/relationships" r:embed="rId1">
          <a:duotone>
            <a:schemeClr val="phClr">
              <a:tint val="70000"/>
              <a:satMod val="170000"/>
            </a:schemeClr>
            <a:schemeClr val="phClr">
              <a:shade val="70000"/>
              <a:satMod val="130000"/>
            </a:schemeClr>
          </a:duotone>
        </a:blip>
        <a:tile tx="0" ty="0" sx="100000" sy="100000" flip="none" algn="tl"/>
      </a:blipFill>
    </a:bgFillStyleLst>
  </a:fmtScheme>
</a:themeOverride>
</file>

<file path=ppt/theme/themeOverride3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  <a:fontScheme name="Аптека">
    <a:majorFont>
      <a:latin typeface="Book Antiqua"/>
      <a:ea typeface=""/>
      <a:cs typeface=""/>
      <a:font script="Jpan" typeface="HGS明朝B"/>
      <a:font script="Hang" typeface="HY견명조"/>
      <a:font script="Hans" typeface="宋体"/>
      <a:font script="Hant" typeface="新細明體"/>
      <a:font script="Arab" typeface="Times New Roman"/>
      <a:font script="Hebr" typeface="David"/>
      <a:font script="Thai" typeface="Eucrosia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entury Gothic"/>
      <a:ea typeface=""/>
      <a:cs typeface=""/>
      <a:font script="Jpan" typeface="ＭＳ ゴシック"/>
      <a:font script="Hang" typeface="HY견명조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Verdana"/>
      <a:font script="Uigh" typeface="Microsoft Uighur"/>
      <a:font script="Geor" typeface="Sylfaen"/>
    </a:minorFont>
  </a:fontScheme>
  <a:fmtScheme name="Аптека">
    <a:fillStyleLst>
      <a:solidFill>
        <a:schemeClr val="phClr"/>
      </a:solidFill>
      <a:gradFill rotWithShape="1">
        <a:gsLst>
          <a:gs pos="0">
            <a:schemeClr val="phClr">
              <a:tint val="1000"/>
              <a:satMod val="100000"/>
            </a:schemeClr>
          </a:gs>
          <a:gs pos="68000">
            <a:schemeClr val="phClr">
              <a:tint val="77000"/>
              <a:satMod val="100000"/>
            </a:schemeClr>
          </a:gs>
          <a:gs pos="81000">
            <a:schemeClr val="phClr">
              <a:tint val="79000"/>
              <a:satMod val="100000"/>
            </a:schemeClr>
          </a:gs>
          <a:gs pos="86000">
            <a:schemeClr val="phClr">
              <a:tint val="73000"/>
              <a:satMod val="100000"/>
            </a:schemeClr>
          </a:gs>
          <a:gs pos="100000">
            <a:schemeClr val="phClr">
              <a:tint val="35000"/>
              <a:satMod val="100000"/>
            </a:schemeClr>
          </a:gs>
        </a:gsLst>
        <a:lin ang="5400000" scaled="0"/>
      </a:gradFill>
      <a:gradFill rotWithShape="1">
        <a:gsLst>
          <a:gs pos="0">
            <a:schemeClr val="phClr">
              <a:tint val="73000"/>
              <a:shade val="100000"/>
              <a:satMod val="150000"/>
            </a:schemeClr>
          </a:gs>
          <a:gs pos="25000">
            <a:schemeClr val="phClr">
              <a:tint val="96000"/>
              <a:shade val="80000"/>
              <a:satMod val="105000"/>
            </a:schemeClr>
          </a:gs>
          <a:gs pos="38000">
            <a:schemeClr val="phClr">
              <a:tint val="96000"/>
              <a:shade val="59000"/>
              <a:satMod val="120000"/>
            </a:schemeClr>
          </a:gs>
          <a:gs pos="55000">
            <a:schemeClr val="phClr">
              <a:tint val="100000"/>
              <a:shade val="57000"/>
              <a:satMod val="120000"/>
            </a:schemeClr>
          </a:gs>
          <a:gs pos="80000">
            <a:schemeClr val="phClr">
              <a:tint val="100000"/>
              <a:shade val="56000"/>
              <a:satMod val="145000"/>
            </a:schemeClr>
          </a:gs>
          <a:gs pos="88000">
            <a:schemeClr val="phClr">
              <a:tint val="100000"/>
              <a:shade val="63000"/>
              <a:satMod val="160000"/>
            </a:schemeClr>
          </a:gs>
          <a:gs pos="100000">
            <a:schemeClr val="phClr">
              <a:tint val="99000"/>
              <a:shade val="100000"/>
              <a:satMod val="155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phClr">
              <a:shade val="30000"/>
              <a:satMod val="150000"/>
            </a:schemeClr>
          </a:contourClr>
        </a:sp3d>
      </a:effectStyle>
      <a:effectStyle>
        <a:effectLst>
          <a:glow rad="50800">
            <a:schemeClr val="phClr">
              <a:tint val="68000"/>
              <a:shade val="93000"/>
              <a:alpha val="37000"/>
              <a:satMod val="250000"/>
            </a:schemeClr>
          </a:glo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hemeClr val="phClr">
              <a:shade val="30000"/>
              <a:satMod val="150000"/>
            </a:schemeClr>
          </a:contourClr>
        </a:sp3d>
      </a:effectStyle>
    </a:effectStyleLst>
    <a:bgFillStyleLst>
      <a:solidFill>
        <a:schemeClr val="phClr"/>
      </a:solidFill>
      <a:solidFill>
        <a:schemeClr val="phClr">
          <a:tint val="93000"/>
          <a:satMod val="140000"/>
        </a:schemeClr>
      </a:solidFill>
      <a:blipFill rotWithShape="1">
        <a:blip xmlns:r="http://schemas.openxmlformats.org/officeDocument/2006/relationships" r:embed="rId1">
          <a:duotone>
            <a:schemeClr val="phClr">
              <a:tint val="70000"/>
              <a:satMod val="170000"/>
            </a:schemeClr>
            <a:schemeClr val="phClr">
              <a:shade val="70000"/>
              <a:satMod val="130000"/>
            </a:schemeClr>
          </a:duotone>
        </a:blip>
        <a:tile tx="0" ty="0" sx="100000" sy="100000" flip="none" algn="tl"/>
      </a:blipFill>
    </a:bgFillStyleLst>
  </a:fmtScheme>
</a:themeOverride>
</file>

<file path=ppt/theme/themeOverride4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  <a:fontScheme name="Аспект">
    <a:majorFont>
      <a:latin typeface="Verdana"/>
      <a:ea typeface=""/>
      <a:cs typeface=""/>
      <a:font script="Jpan" typeface="ＭＳ ゴシック"/>
      <a:font script="Hang" typeface="굴림"/>
      <a:font script="Hans" typeface="微软雅黑"/>
      <a:font script="Hant" typeface="微軟正黑體"/>
      <a:font script="Arab" typeface="Tahoma"/>
      <a:font script="Hebr" typeface="Tahoma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Verdana"/>
      <a:font script="Uigh" typeface="Microsoft Uighur"/>
    </a:majorFont>
    <a:minorFont>
      <a:latin typeface="Verdana"/>
      <a:ea typeface=""/>
      <a:cs typeface=""/>
      <a:font script="Jpan" typeface="ＭＳ ゴシック"/>
      <a:font script="Hang" typeface="굴림"/>
      <a:font script="Hans" typeface="微软雅黑"/>
      <a:font script="Hant" typeface="微軟正黑體"/>
      <a:font script="Arab" typeface="Tahoma"/>
      <a:font script="Hebr" typeface="Tahoma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Verdana"/>
      <a:font script="Uigh" typeface="Microsoft Uighur"/>
    </a:minorFont>
  </a:fontScheme>
  <a:fmtScheme name="Аспект">
    <a:fillStyleLst>
      <a:solidFill>
        <a:schemeClr val="phClr"/>
      </a:solidFill>
      <a:gradFill rotWithShape="1">
        <a:gsLst>
          <a:gs pos="0">
            <a:schemeClr val="phClr">
              <a:tint val="65000"/>
              <a:satMod val="270000"/>
            </a:schemeClr>
          </a:gs>
          <a:gs pos="25000">
            <a:schemeClr val="phClr">
              <a:tint val="60000"/>
              <a:satMod val="300000"/>
            </a:schemeClr>
          </a:gs>
          <a:gs pos="100000">
            <a:schemeClr val="phClr">
              <a:tint val="29000"/>
              <a:satMod val="40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5000"/>
              <a:satMod val="155000"/>
            </a:schemeClr>
          </a:gs>
          <a:gs pos="60000">
            <a:schemeClr val="phClr">
              <a:shade val="95000"/>
              <a:satMod val="150000"/>
            </a:schemeClr>
          </a:gs>
          <a:gs pos="100000">
            <a:schemeClr val="phClr">
              <a:tint val="87000"/>
              <a:satMod val="2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atMod val="150000"/>
          </a:schemeClr>
        </a:solidFill>
        <a:prstDash val="solid"/>
      </a:ln>
      <a:ln w="425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5500" dist="38100" dir="5400000" rotWithShape="0">
            <a:srgbClr val="000000">
              <a:alpha val="40000"/>
            </a:srgbClr>
          </a:outerShdw>
        </a:effectLst>
      </a:effectStyle>
      <a:effectStyle>
        <a:effectLst>
          <a:outerShdw blurRad="65500" dist="38100" dir="5400000" rotWithShape="0">
            <a:srgbClr val="000000">
              <a:alpha val="40000"/>
            </a:srgbClr>
          </a:outerShdw>
        </a:effectLst>
      </a:effectStyle>
      <a:effectStyle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2000000"/>
          </a:lightRig>
        </a:scene3d>
        <a:sp3d prstMaterial="powder">
          <a:bevelT h="508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35000"/>
              <a:satMod val="150000"/>
            </a:schemeClr>
          </a:gs>
          <a:gs pos="45000">
            <a:schemeClr val="phClr">
              <a:shade val="68000"/>
              <a:satMod val="155000"/>
            </a:schemeClr>
          </a:gs>
          <a:gs pos="100000">
            <a:schemeClr val="phClr">
              <a:tint val="70000"/>
              <a:satMod val="175000"/>
            </a:schemeClr>
          </a:gs>
        </a:gsLst>
        <a:lin ang="16200000" scaled="0"/>
      </a:gradFill>
      <a:blipFill>
        <a:blip xmlns:r="http://schemas.openxmlformats.org/officeDocument/2006/relationships" r:embed="rId1">
          <a:duotone>
            <a:schemeClr val="phClr">
              <a:shade val="800"/>
              <a:satMod val="150000"/>
            </a:schemeClr>
            <a:schemeClr val="phClr">
              <a:tint val="80000"/>
              <a:satMod val="150000"/>
            </a:schemeClr>
          </a:duotone>
        </a:blip>
        <a:tile tx="0" ty="0" sx="75000" sy="75000" flip="none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Тема5</Template>
  <TotalTime>2125</TotalTime>
  <Words>3405</Words>
  <Application>Microsoft Office PowerPoint</Application>
  <PresentationFormat>Произвольный</PresentationFormat>
  <Paragraphs>784</Paragraphs>
  <Slides>53</Slides>
  <Notes>12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53</vt:i4>
      </vt:variant>
    </vt:vector>
  </HeadingPairs>
  <TitlesOfParts>
    <vt:vector size="55" baseType="lpstr">
      <vt:lpstr>Тема5</vt:lpstr>
      <vt:lpstr>Тема Office</vt:lpstr>
      <vt:lpstr>Слайд 1</vt:lpstr>
      <vt:lpstr>Слайд 2</vt:lpstr>
      <vt:lpstr>Меры, принимаемые для обеспечения сбалансированности и устойчивости бюджета города Волгодонска  </vt:lpstr>
      <vt:lpstr>Основные подходы к формированию расходов бюджета на 2021-2023 годы </vt:lpstr>
      <vt:lpstr>Основные параметры бюджета города Волгодонска  на 2021 год и на плановый период 2022 и 2023 годов</vt:lpstr>
      <vt:lpstr>Основные параметры бюджета города Волгодонска на 2021 год</vt:lpstr>
      <vt:lpstr>Динамика доходов бюджета  города Волгодонска</vt:lpstr>
      <vt:lpstr>Слайд 8</vt:lpstr>
      <vt:lpstr>Структура собственных доходов бюджета  города Волгодонска</vt:lpstr>
      <vt:lpstr>Структура налоговых доходов бюджета  на 2021 год – 1 392,0 млн рублей</vt:lpstr>
      <vt:lpstr>Динамика поступлений налога на доходы физических лиц</vt:lpstr>
      <vt:lpstr>Слайд 12</vt:lpstr>
      <vt:lpstr>Структура неналоговых доходов бюджета на 2021 год – 290,9 млн рублей</vt:lpstr>
      <vt:lpstr>Динамика поступлений доходов от использования имущества</vt:lpstr>
      <vt:lpstr>Динамика поступлений платы за негативное воздействие на окружающую среду  </vt:lpstr>
      <vt:lpstr>Крупнейшие налогоплательщики города Волгодонска</vt:lpstr>
      <vt:lpstr>Слайд 17</vt:lpstr>
      <vt:lpstr>Зарезервированные средства местного бюджета                       на 2021-2023 годы</vt:lpstr>
      <vt:lpstr>Инициативное бюджетирование</vt:lpstr>
      <vt:lpstr>Слайд 20</vt:lpstr>
      <vt:lpstr>НАЦИОНАЛЬНЫЕ ПРОЕКТЫ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 </vt:lpstr>
      <vt:lpstr> </vt:lpstr>
      <vt:lpstr>Слайд 33</vt:lpstr>
      <vt:lpstr>Слайд 34</vt:lpstr>
      <vt:lpstr>    Основные направления расходов в области молодежной политики</vt:lpstr>
      <vt:lpstr>Слайд 36</vt:lpstr>
      <vt:lpstr>Расходы на здравоохранение</vt:lpstr>
      <vt:lpstr>Слайд 38</vt:lpstr>
      <vt:lpstr>Слайд 39</vt:lpstr>
      <vt:lpstr>Слайд 40</vt:lpstr>
      <vt:lpstr>Меры социальной поддержки граждан</vt:lpstr>
      <vt:lpstr>Слайд 42</vt:lpstr>
      <vt:lpstr>Слайд 43</vt:lpstr>
      <vt:lpstr> </vt:lpstr>
      <vt:lpstr>Мероприятия программ по развитию инфраструктуры  и обеспечения условий жизнедеятельности </vt:lpstr>
      <vt:lpstr>ДОРОЖНЫЙ ФОНД </vt:lpstr>
      <vt:lpstr> </vt:lpstr>
      <vt:lpstr>Слайд 48</vt:lpstr>
      <vt:lpstr> </vt:lpstr>
      <vt:lpstr>Слайд 50</vt:lpstr>
      <vt:lpstr>Слайд 51</vt:lpstr>
      <vt:lpstr>Слайд 52</vt:lpstr>
      <vt:lpstr>СПАСИБО 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Юрий Козырев</dc:creator>
  <cp:lastModifiedBy>User</cp:lastModifiedBy>
  <cp:revision>442</cp:revision>
  <dcterms:created xsi:type="dcterms:W3CDTF">2020-08-13T15:12:26Z</dcterms:created>
  <dcterms:modified xsi:type="dcterms:W3CDTF">2020-11-25T07:05:08Z</dcterms:modified>
</cp:coreProperties>
</file>